
<file path=[Content_Types].xml><?xml version="1.0" encoding="utf-8"?>
<Types xmlns="http://schemas.openxmlformats.org/package/2006/content-types">
  <Default Extension="jpeg" ContentType="image/jpeg"/>
  <Default Extension="JPG" ContentType="image/.jpg"/>
  <Default Extension="wmf" ContentType="image/x-wmf"/>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58" r:id="rId4"/>
    <p:sldId id="262" r:id="rId5"/>
    <p:sldId id="259" r:id="rId6"/>
    <p:sldId id="339" r:id="rId7"/>
    <p:sldId id="340" r:id="rId8"/>
    <p:sldId id="341" r:id="rId9"/>
    <p:sldId id="342" r:id="rId10"/>
    <p:sldId id="343" r:id="rId11"/>
    <p:sldId id="344" r:id="rId12"/>
    <p:sldId id="282" r:id="rId13"/>
    <p:sldId id="351" r:id="rId14"/>
    <p:sldId id="348" r:id="rId15"/>
    <p:sldId id="354" r:id="rId16"/>
    <p:sldId id="353" r:id="rId17"/>
    <p:sldId id="352" r:id="rId18"/>
    <p:sldId id="355" r:id="rId19"/>
    <p:sldId id="349" r:id="rId20"/>
    <p:sldId id="283" r:id="rId21"/>
    <p:sldId id="285" r:id="rId22"/>
    <p:sldId id="345" r:id="rId23"/>
    <p:sldId id="286" r:id="rId24"/>
    <p:sldId id="346" r:id="rId25"/>
    <p:sldId id="287" r:id="rId26"/>
    <p:sldId id="290" r:id="rId27"/>
    <p:sldId id="291" r:id="rId28"/>
    <p:sldId id="288" r:id="rId29"/>
    <p:sldId id="347" r:id="rId30"/>
    <p:sldId id="289" r:id="rId31"/>
    <p:sldId id="293" r:id="rId32"/>
    <p:sldId id="292" r:id="rId33"/>
    <p:sldId id="329" r:id="rId34"/>
    <p:sldId id="312" r:id="rId35"/>
    <p:sldId id="319" r:id="rId36"/>
    <p:sldId id="304" r:id="rId37"/>
    <p:sldId id="308" r:id="rId38"/>
    <p:sldId id="309" r:id="rId39"/>
    <p:sldId id="310" r:id="rId40"/>
    <p:sldId id="311" r:id="rId41"/>
    <p:sldId id="320" r:id="rId42"/>
    <p:sldId id="321" r:id="rId43"/>
    <p:sldId id="318" r:id="rId44"/>
    <p:sldId id="315" r:id="rId45"/>
    <p:sldId id="322" r:id="rId46"/>
    <p:sldId id="334" r:id="rId47"/>
    <p:sldId id="325" r:id="rId48"/>
    <p:sldId id="326" r:id="rId49"/>
    <p:sldId id="327" r:id="rId50"/>
    <p:sldId id="330" r:id="rId51"/>
    <p:sldId id="356" r:id="rId52"/>
    <p:sldId id="357" r:id="rId53"/>
    <p:sldId id="358" r:id="rId54"/>
    <p:sldId id="359" r:id="rId55"/>
    <p:sldId id="360" r:id="rId56"/>
    <p:sldId id="361" r:id="rId57"/>
    <p:sldId id="362" r:id="rId58"/>
    <p:sldId id="363" r:id="rId59"/>
    <p:sldId id="364" r:id="rId60"/>
    <p:sldId id="332" r:id="rId61"/>
  </p:sldIdLst>
  <p:sldSz cx="9144000" cy="6858000" type="screen4x3"/>
  <p:notesSz cx="6858000" cy="9144000"/>
  <p:custDataLst>
    <p:tags r:id="rId65"/>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854"/>
    <p:restoredTop sz="94660"/>
  </p:normalViewPr>
  <p:slideViewPr>
    <p:cSldViewPr showGuides="1">
      <p:cViewPr>
        <p:scale>
          <a:sx n="86" d="100"/>
          <a:sy n="86" d="100"/>
        </p:scale>
        <p:origin x="-1674" y="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5" Type="http://schemas.openxmlformats.org/officeDocument/2006/relationships/tags" Target="tags/tag1.xml"/><Relationship Id="rId64" Type="http://schemas.openxmlformats.org/officeDocument/2006/relationships/tableStyles" Target="tableStyles.xml"/><Relationship Id="rId63" Type="http://schemas.openxmlformats.org/officeDocument/2006/relationships/viewProps" Target="viewProps.xml"/><Relationship Id="rId62" Type="http://schemas.openxmlformats.org/officeDocument/2006/relationships/presProps" Target="presProps.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zh-CN" alt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white">
      <p:bgRef idx="1001">
        <a:schemeClr val="bg1"/>
      </p:bgRef>
    </p:bg>
    <p:spTree>
      <p:nvGrpSpPr>
        <p:cNvPr id="1" name=""/>
        <p:cNvGrpSpPr/>
        <p:nvPr/>
      </p:nvGrpSpPr>
      <p:grpSpPr/>
      <p:sp>
        <p:nvSpPr>
          <p:cNvPr id="1026" name="标题占位符 1"/>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457200" y="1600200"/>
            <a:ext cx="8229600" cy="4525963"/>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rgbClr val="898989"/>
                </a:solidFill>
              </a:defRPr>
            </a:lvl1pPr>
          </a:lstStyle>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jpe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emf"/><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emf"/><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jpe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jpe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jpe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jpeg"/><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jpeg"/><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jpe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wmf"/><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5.wmf"/><Relationship Id="rId1" Type="http://schemas.openxmlformats.org/officeDocument/2006/relationships/image" Target="../media/image1.jpe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image" Target="../media/image1.jpeg"/></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9.jpeg"/><Relationship Id="rId3" Type="http://schemas.openxmlformats.org/officeDocument/2006/relationships/image" Target="../media/image16.png"/><Relationship Id="rId2" Type="http://schemas.openxmlformats.org/officeDocument/2006/relationships/image" Target="../media/image18.jpeg"/><Relationship Id="rId1" Type="http://schemas.openxmlformats.org/officeDocument/2006/relationships/image" Target="../media/image1.jpe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jpe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2.jpeg"/><Relationship Id="rId2" Type="http://schemas.openxmlformats.org/officeDocument/2006/relationships/image" Target="../media/image16.png"/><Relationship Id="rId1" Type="http://schemas.openxmlformats.org/officeDocument/2006/relationships/image" Target="../media/image1.jpe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1.jpe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image" Target="../media/image1.jpeg"/></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1.jpe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1.jpeg"/><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image" Target="../media/image1.jpeg"/></Relationships>
</file>

<file path=ppt/slides/_rels/slide3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image" Target="../media/image1.jpeg"/></Relationships>
</file>

<file path=ppt/slides/_rels/slide3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image" Target="../media/image1.jpeg"/></Relationships>
</file>

<file path=ppt/slides/_rels/slide4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8.jpeg"/><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image" Target="../media/image1.jpeg"/></Relationships>
</file>

<file path=ppt/slides/_rels/slide4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png"/><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image" Target="../media/image1.jpeg"/></Relationships>
</file>

<file path=ppt/slides/_rels/slide4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5.jpeg"/><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image" Target="../media/image1.jpe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4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1.jpeg"/></Relationships>
</file>

<file path=ppt/slides/_rels/slide4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50.wmf"/><Relationship Id="rId3" Type="http://schemas.openxmlformats.org/officeDocument/2006/relationships/image" Target="../media/image49.png"/><Relationship Id="rId2" Type="http://schemas.openxmlformats.org/officeDocument/2006/relationships/image" Target="../media/image48.wmf"/><Relationship Id="rId1" Type="http://schemas.openxmlformats.org/officeDocument/2006/relationships/image" Target="../media/image1.jpeg"/></Relationships>
</file>

<file path=ppt/slides/_rels/slide4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2.wmf"/><Relationship Id="rId2" Type="http://schemas.openxmlformats.org/officeDocument/2006/relationships/image" Target="../media/image51.wmf"/><Relationship Id="rId1" Type="http://schemas.openxmlformats.org/officeDocument/2006/relationships/image" Target="../media/image1.jpeg"/></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3.png"/><Relationship Id="rId1" Type="http://schemas.openxmlformats.org/officeDocument/2006/relationships/image" Target="../media/image1.jpeg"/></Relationships>
</file>

<file path=ppt/slides/_rels/slide4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image" Target="../media/image1.jpeg"/></Relationships>
</file>

<file path=ppt/slides/_rels/slide4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image" Target="../media/image1.jpe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1.jpeg"/><Relationship Id="rId1" Type="http://schemas.openxmlformats.org/officeDocument/2006/relationships/image" Target="../media/image60.jpe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3.jpeg"/><Relationship Id="rId1" Type="http://schemas.openxmlformats.org/officeDocument/2006/relationships/image" Target="../media/image62.jpe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5.jpeg"/><Relationship Id="rId1" Type="http://schemas.openxmlformats.org/officeDocument/2006/relationships/image" Target="../media/image64.jpe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7.jpeg"/><Relationship Id="rId1" Type="http://schemas.openxmlformats.org/officeDocument/2006/relationships/image" Target="../media/image66.jpe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9.jpeg"/><Relationship Id="rId1" Type="http://schemas.openxmlformats.org/officeDocument/2006/relationships/image" Target="../media/image68.jpe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1.jpeg"/><Relationship Id="rId1" Type="http://schemas.openxmlformats.org/officeDocument/2006/relationships/image" Target="../media/image70.jpe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3.jpeg"/><Relationship Id="rId1" Type="http://schemas.openxmlformats.org/officeDocument/2006/relationships/image" Target="../media/image72.jpe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5.jpeg"/><Relationship Id="rId1" Type="http://schemas.openxmlformats.org/officeDocument/2006/relationships/image" Target="../media/image74.jpe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7.jpeg"/><Relationship Id="rId1" Type="http://schemas.openxmlformats.org/officeDocument/2006/relationships/image" Target="../media/image76.jpeg"/></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098" name="Picture 4" descr="E06"/>
          <p:cNvPicPr>
            <a:picLocks noChangeAspect="1"/>
          </p:cNvPicPr>
          <p:nvPr/>
        </p:nvPicPr>
        <p:blipFill>
          <a:blip r:embed="rId1">
            <a:alphaModFix amt="0"/>
          </a:blip>
          <a:stretch>
            <a:fillRect/>
          </a:stretch>
        </p:blipFill>
        <p:spPr>
          <a:xfrm>
            <a:off x="0" y="-55562"/>
            <a:ext cx="9144000" cy="6913562"/>
          </a:xfrm>
          <a:prstGeom prst="rect">
            <a:avLst/>
          </a:prstGeom>
          <a:noFill/>
          <a:ln w="9525">
            <a:noFill/>
          </a:ln>
        </p:spPr>
      </p:pic>
      <p:sp>
        <p:nvSpPr>
          <p:cNvPr id="4099"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4100" name="标题 7"/>
          <p:cNvSpPr>
            <a:spLocks noGrp="1"/>
          </p:cNvSpPr>
          <p:nvPr>
            <p:ph type="title"/>
          </p:nvPr>
        </p:nvSpPr>
        <p:spPr>
          <a:xfrm>
            <a:off x="1785938" y="428625"/>
            <a:ext cx="4286250" cy="785813"/>
          </a:xfrm>
          <a:gradFill rotWithShape="1">
            <a:gsLst>
              <a:gs pos="0">
                <a:srgbClr val="003F77">
                  <a:alpha val="100000"/>
                </a:srgbClr>
              </a:gs>
              <a:gs pos="50000">
                <a:srgbClr val="005FAD">
                  <a:alpha val="100000"/>
                </a:srgbClr>
              </a:gs>
              <a:gs pos="100000">
                <a:srgbClr val="0072CE">
                  <a:alpha val="100000"/>
                </a:srgbClr>
              </a:gs>
            </a:gsLst>
            <a:lin ang="2700000" scaled="1"/>
            <a:tileRect/>
          </a:gradFill>
        </p:spPr>
        <p:txBody>
          <a:bodyPr vert="horz" wrap="square" lIns="91440" tIns="45720" rIns="91440" bIns="45720" anchor="ctr" anchorCtr="0"/>
          <a:p>
            <a:pPr eaLnBrk="1" hangingPunct="1"/>
            <a:r>
              <a:rPr lang="zh-CN" altLang="en-US" sz="2400" b="1" dirty="0">
                <a:solidFill>
                  <a:schemeClr val="bg1"/>
                </a:solidFill>
                <a:latin typeface="微软雅黑" panose="020B0503020204020204" pitchFamily="34" charset="-122"/>
                <a:ea typeface="微软雅黑" panose="020B0503020204020204" pitchFamily="34" charset="-122"/>
              </a:rPr>
              <a:t>主 要 内 容</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1500188" y="1428750"/>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1.</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事故后果思考</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0" name="矩形 9"/>
          <p:cNvSpPr/>
          <p:nvPr/>
        </p:nvSpPr>
        <p:spPr>
          <a:xfrm>
            <a:off x="1500188" y="2857500"/>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3.</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高空作业概述</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1" name="矩形 10"/>
          <p:cNvSpPr/>
          <p:nvPr/>
        </p:nvSpPr>
        <p:spPr>
          <a:xfrm>
            <a:off x="1500188" y="3571875"/>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4.</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高空落物防范</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3" name="矩形 12"/>
          <p:cNvSpPr/>
          <p:nvPr/>
        </p:nvSpPr>
        <p:spPr>
          <a:xfrm>
            <a:off x="1500188" y="4286250"/>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5.</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高空作业监督</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1500188" y="2143125"/>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2.</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高空作业危害</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4" name="矩形 13"/>
          <p:cNvSpPr/>
          <p:nvPr/>
        </p:nvSpPr>
        <p:spPr>
          <a:xfrm>
            <a:off x="1500188" y="5000625"/>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6.</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常见违章行为</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122"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5123"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9" name="内容占位符 8"/>
          <p:cNvSpPr>
            <a:spLocks noGrp="1"/>
          </p:cNvSpPr>
          <p:nvPr>
            <p:ph idx="1"/>
          </p:nvPr>
        </p:nvSpPr>
        <p:spPr>
          <a:xfrm>
            <a:off x="642938" y="1143000"/>
            <a:ext cx="7786688" cy="4911725"/>
          </a:xfrm>
        </p:spPr>
        <p:txBody>
          <a:bodyPr vert="horz" wrap="square" lIns="91440" tIns="45720" rIns="91440" bIns="45720" numCol="1" rtlCol="0" anchor="t" anchorCtr="0" compatLnSpc="1">
            <a:normAutofit/>
          </a:bodyPr>
          <a:lstStyle/>
          <a:p>
            <a:pPr marL="358775" marR="0" lvl="0" indent="-342900" algn="ctr" defTabSz="914400" rtl="0" eaLnBrk="0" fontAlgn="base" latinLnBrk="0" hangingPunct="0">
              <a:lnSpc>
                <a:spcPct val="150000"/>
              </a:lnSpc>
              <a:spcBef>
                <a:spcPct val="20000"/>
              </a:spcBef>
              <a:spcAft>
                <a:spcPts val="300"/>
              </a:spcAft>
              <a:buClrTx/>
              <a:buSzTx/>
              <a:buFontTx/>
              <a:buAutoNum type="arabicPeriod"/>
              <a:defRPr/>
            </a:pPr>
            <a:r>
              <a:rPr kumimoji="0" lang="zh-CN" altLang="en-US" sz="2400" b="0" i="0" u="none" strike="noStrike" kern="1200" cap="none" spc="0" normalizeH="0" baseline="0" noProof="0" dirty="0" smtClean="0">
                <a:ln>
                  <a:noFill/>
                </a:ln>
                <a:solidFill>
                  <a:srgbClr val="FF0000"/>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smtClean="0">
                <a:ln>
                  <a:noFill/>
                </a:ln>
                <a:solidFill>
                  <a:srgbClr val="FF0000"/>
                </a:solidFill>
                <a:effectLst>
                  <a:outerShdw blurRad="38100" dist="38100" dir="2700000" algn="tl">
                    <a:srgbClr val="000000"/>
                  </a:outerShdw>
                </a:effectLst>
                <a:uLnTx/>
                <a:uFillTx/>
                <a:latin typeface="黑体" panose="02010609060101010101" charset="-122"/>
                <a:ea typeface="黑体" panose="02010609060101010101" charset="-122"/>
                <a:cs typeface="+mn-cs"/>
              </a:rPr>
              <a:t> </a:t>
            </a:r>
            <a:r>
              <a:rPr kumimoji="0" lang="zh-CN" altLang="en-US" sz="2400" b="1" i="0" u="none" strike="noStrike" kern="1200" cap="none" spc="0" normalizeH="0" baseline="0" noProof="0" dirty="0" smtClean="0">
                <a:ln>
                  <a:noFill/>
                </a:ln>
                <a:solidFill>
                  <a:srgbClr val="FF0000"/>
                </a:solidFill>
                <a:effectLst>
                  <a:outerShdw blurRad="38100" dist="38100" dir="2700000" algn="tl">
                    <a:srgbClr val="000000"/>
                  </a:outerShdw>
                </a:effectLst>
                <a:uLnTx/>
                <a:uFillTx/>
                <a:latin typeface="黑体" panose="02010609060101010101" charset="-122"/>
                <a:ea typeface="黑体" panose="02010609060101010101" charset="-122"/>
                <a:cs typeface="+mn-cs"/>
              </a:rPr>
              <a:t>谁想发生安全事故？</a:t>
            </a:r>
            <a:endParaRPr kumimoji="0" lang="zh-CN" altLang="en-US" sz="2400" b="1" i="0" u="none" strike="noStrike" kern="1200" cap="none" spc="0" normalizeH="0" baseline="0" noProof="0" dirty="0" smtClean="0">
              <a:ln>
                <a:noFill/>
              </a:ln>
              <a:solidFill>
                <a:srgbClr val="FF0000"/>
              </a:solidFill>
              <a:effectLst>
                <a:outerShdw blurRad="38100" dist="38100" dir="2700000" algn="tl">
                  <a:srgbClr val="000000"/>
                </a:outerShdw>
              </a:effectLst>
              <a:uLnTx/>
              <a:uFillTx/>
              <a:latin typeface="黑体" panose="02010609060101010101" charset="-122"/>
              <a:ea typeface="黑体" panose="02010609060101010101" charset="-122"/>
              <a:cs typeface="+mn-cs"/>
            </a:endParaRPr>
          </a:p>
          <a:p>
            <a:pPr marL="358775" marR="0" lvl="0" indent="-342900" algn="ctr" defTabSz="914400" rtl="0" eaLnBrk="0" fontAlgn="base" latinLnBrk="0" hangingPunct="0">
              <a:lnSpc>
                <a:spcPct val="100000"/>
              </a:lnSpc>
              <a:spcBef>
                <a:spcPts val="1200"/>
              </a:spcBef>
              <a:spcAft>
                <a:spcPts val="300"/>
              </a:spcAft>
              <a:buClrTx/>
              <a:buSzTx/>
              <a:buFont typeface="Arial" panose="020B0604020202020204" pitchFamily="34" charset="0"/>
              <a:buChar char="•"/>
              <a:defRPr/>
            </a:pPr>
            <a:endParaRPr kumimoji="0" lang="zh-CN" altLang="en-US" sz="1800" b="1" i="0" u="none" strike="noStrike" kern="1200" cap="none" spc="0" normalizeH="0" baseline="0" noProof="0" dirty="0" smtClean="0">
              <a:ln>
                <a:noFill/>
              </a:ln>
              <a:solidFill>
                <a:schemeClr val="tx1"/>
              </a:solidFill>
              <a:effectLst>
                <a:outerShdw blurRad="38100" dist="38100" dir="2700000" algn="tl">
                  <a:srgbClr val="000000"/>
                </a:outerShdw>
              </a:effectLst>
              <a:uLnTx/>
              <a:uFillTx/>
              <a:latin typeface="黑体" panose="02010609060101010101" charset="-122"/>
              <a:ea typeface="黑体" panose="02010609060101010101" charset="-122"/>
              <a:cs typeface="+mn-cs"/>
            </a:endParaRPr>
          </a:p>
          <a:p>
            <a:pPr marL="358775" marR="0" lvl="0" indent="-342900" algn="ctr" defTabSz="914400" rtl="0" eaLnBrk="0" fontAlgn="base" latinLnBrk="0" hangingPunct="0">
              <a:lnSpc>
                <a:spcPct val="100000"/>
              </a:lnSpc>
              <a:spcBef>
                <a:spcPts val="1200"/>
              </a:spcBef>
              <a:spcAft>
                <a:spcPts val="300"/>
              </a:spcAft>
              <a:buClrTx/>
              <a:buSzTx/>
              <a:buFont typeface="Arial" panose="020B0604020202020204" pitchFamily="34" charset="0"/>
              <a:buChar char="•"/>
              <a:defRPr/>
            </a:pPr>
            <a:endParaRPr kumimoji="0" lang="zh-CN" altLang="en-US" sz="1800" b="1" i="0" u="none" strike="noStrike" kern="1200" cap="none" spc="0" normalizeH="0" baseline="0" noProof="0" dirty="0" smtClean="0">
              <a:ln>
                <a:noFill/>
              </a:ln>
              <a:solidFill>
                <a:schemeClr val="tx1"/>
              </a:solidFill>
              <a:effectLst>
                <a:outerShdw blurRad="38100" dist="38100" dir="2700000" algn="tl">
                  <a:srgbClr val="000000"/>
                </a:outerShdw>
              </a:effectLst>
              <a:uLnTx/>
              <a:uFillTx/>
              <a:latin typeface="黑体" panose="02010609060101010101" charset="-122"/>
              <a:ea typeface="黑体" panose="02010609060101010101" charset="-122"/>
              <a:cs typeface="+mn-cs"/>
            </a:endParaRPr>
          </a:p>
          <a:p>
            <a:pPr marL="358775" marR="0" lvl="0" indent="-342900" algn="ctr" defTabSz="914400" rtl="0" eaLnBrk="0" fontAlgn="base" latinLnBrk="0" hangingPunct="0">
              <a:lnSpc>
                <a:spcPct val="100000"/>
              </a:lnSpc>
              <a:spcBef>
                <a:spcPts val="1200"/>
              </a:spcBef>
              <a:spcAft>
                <a:spcPts val="300"/>
              </a:spcAft>
              <a:buClrTx/>
              <a:buSzTx/>
              <a:buFont typeface="Arial" panose="020B0604020202020204" pitchFamily="34" charset="0"/>
              <a:buChar char="•"/>
              <a:defRPr/>
            </a:pPr>
            <a:endParaRPr kumimoji="0" lang="zh-CN" altLang="en-US" sz="1800" b="1" i="0" u="none" strike="noStrike" kern="1200" cap="none" spc="0" normalizeH="0" baseline="0" noProof="0" dirty="0" smtClean="0">
              <a:ln>
                <a:noFill/>
              </a:ln>
              <a:solidFill>
                <a:schemeClr val="tx1"/>
              </a:solidFill>
              <a:effectLst>
                <a:outerShdw blurRad="38100" dist="38100" dir="2700000" algn="tl">
                  <a:srgbClr val="000000"/>
                </a:outerShdw>
              </a:effectLst>
              <a:uLnTx/>
              <a:uFillTx/>
              <a:latin typeface="黑体" panose="02010609060101010101" charset="-122"/>
              <a:ea typeface="黑体" panose="02010609060101010101" charset="-122"/>
              <a:cs typeface="+mn-cs"/>
            </a:endParaRPr>
          </a:p>
          <a:p>
            <a:pPr marL="358775" marR="0" lvl="0" indent="-342900" algn="ctr" defTabSz="914400" rtl="0" eaLnBrk="0" fontAlgn="base" latinLnBrk="0" hangingPunct="0">
              <a:lnSpc>
                <a:spcPct val="100000"/>
              </a:lnSpc>
              <a:spcBef>
                <a:spcPts val="1200"/>
              </a:spcBef>
              <a:spcAft>
                <a:spcPts val="300"/>
              </a:spcAft>
              <a:buClrTx/>
              <a:buSzTx/>
              <a:buFont typeface="Arial" panose="020B0604020202020204" pitchFamily="34" charset="0"/>
              <a:buChar char="•"/>
              <a:defRPr/>
            </a:pPr>
            <a:endParaRPr kumimoji="0" lang="zh-CN" altLang="en-US" sz="1800" b="1" i="0" u="none" strike="noStrike" kern="1200" cap="none" spc="0" normalizeH="0" baseline="0" noProof="0" dirty="0" smtClean="0">
              <a:ln>
                <a:noFill/>
              </a:ln>
              <a:solidFill>
                <a:schemeClr val="tx1"/>
              </a:solidFill>
              <a:effectLst>
                <a:outerShdw blurRad="38100" dist="38100" dir="2700000" algn="tl">
                  <a:srgbClr val="000000"/>
                </a:outerShdw>
              </a:effectLst>
              <a:uLnTx/>
              <a:uFillTx/>
              <a:latin typeface="黑体" panose="02010609060101010101" charset="-122"/>
              <a:ea typeface="黑体" panose="02010609060101010101" charset="-122"/>
              <a:cs typeface="+mn-cs"/>
            </a:endParaRPr>
          </a:p>
          <a:p>
            <a:pPr marL="358775" marR="0" lvl="0" indent="-342900" algn="ctr" defTabSz="914400" rtl="0" eaLnBrk="0" fontAlgn="base" latinLnBrk="0" hangingPunct="0">
              <a:lnSpc>
                <a:spcPct val="100000"/>
              </a:lnSpc>
              <a:spcBef>
                <a:spcPts val="1200"/>
              </a:spcBef>
              <a:spcAft>
                <a:spcPts val="300"/>
              </a:spcAft>
              <a:buClrTx/>
              <a:buSzTx/>
              <a:buFontTx/>
              <a:buChar char="•"/>
              <a:defRPr/>
            </a:pPr>
            <a:endParaRPr kumimoji="0" lang="zh-CN" altLang="en-US" sz="1800" b="1" i="0" u="none" strike="noStrike" kern="1200" cap="none" spc="0" normalizeH="0" baseline="0" noProof="0" dirty="0" smtClean="0">
              <a:ln>
                <a:noFill/>
              </a:ln>
              <a:solidFill>
                <a:schemeClr val="tx1"/>
              </a:solidFill>
              <a:effectLst>
                <a:outerShdw blurRad="38100" dist="38100" dir="2700000" algn="tl">
                  <a:srgbClr val="000000"/>
                </a:outerShdw>
              </a:effectLst>
              <a:uLnTx/>
              <a:uFillTx/>
              <a:latin typeface="黑体" panose="02010609060101010101" charset="-122"/>
              <a:ea typeface="黑体" panose="02010609060101010101" charset="-122"/>
              <a:cs typeface="+mn-cs"/>
            </a:endParaRPr>
          </a:p>
          <a:p>
            <a:pPr marL="358775"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defRPr/>
            </a:pPr>
            <a:endParaRPr kumimoji="0" lang="zh-CN" altLang="en-US" sz="1600" b="1" i="0" u="none" strike="noStrike" kern="1200" cap="none" spc="0" normalizeH="0" baseline="0" noProof="0" dirty="0" smtClean="0">
              <a:ln>
                <a:noFill/>
              </a:ln>
              <a:solidFill>
                <a:schemeClr val="tx1"/>
              </a:solidFill>
              <a:effectLst>
                <a:outerShdw blurRad="38100" dist="38100" dir="2700000" algn="tl">
                  <a:srgbClr val="000000"/>
                </a:outerShdw>
              </a:effectLst>
              <a:uLnTx/>
              <a:uFillTx/>
              <a:latin typeface="仿宋_GB2312" pitchFamily="49" charset="-122"/>
              <a:ea typeface="仿宋_GB2312" pitchFamily="49" charset="-122"/>
              <a:cs typeface="+mn-cs"/>
            </a:endParaRPr>
          </a:p>
          <a:p>
            <a:pPr marL="358775"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defRPr/>
            </a:pPr>
            <a:endParaRPr kumimoji="0" lang="zh-CN" altLang="en-US" sz="1600" b="1" i="0" u="none" strike="noStrike" kern="1200" cap="none" spc="0" normalizeH="0" baseline="0" noProof="0" dirty="0" smtClean="0">
              <a:ln>
                <a:noFill/>
              </a:ln>
              <a:solidFill>
                <a:schemeClr val="tx1"/>
              </a:solidFill>
              <a:effectLst>
                <a:outerShdw blurRad="38100" dist="38100" dir="2700000" algn="tl">
                  <a:srgbClr val="000000"/>
                </a:outerShdw>
              </a:effectLst>
              <a:uLnTx/>
              <a:uFillTx/>
              <a:latin typeface="仿宋_GB2312" pitchFamily="49" charset="-122"/>
              <a:ea typeface="仿宋_GB2312" pitchFamily="49" charset="-122"/>
              <a:cs typeface="+mn-cs"/>
            </a:endParaRPr>
          </a:p>
          <a:p>
            <a:pPr marL="358775" marR="0" lvl="0" indent="-342900" algn="ctr" defTabSz="914400" rtl="0" eaLnBrk="0" fontAlgn="base" latinLnBrk="0" hangingPunct="0">
              <a:lnSpc>
                <a:spcPct val="100000"/>
              </a:lnSpc>
              <a:spcBef>
                <a:spcPts val="1200"/>
              </a:spcBef>
              <a:spcAft>
                <a:spcPts val="300"/>
              </a:spcAft>
              <a:buClrTx/>
              <a:buSzTx/>
              <a:buFont typeface="Arial" panose="020B0604020202020204" pitchFamily="34" charset="0"/>
              <a:buChar char="•"/>
              <a:defRPr/>
            </a:pPr>
            <a:endParaRPr kumimoji="0" lang="en-US" altLang="zh-CN" sz="1800" b="1" i="0" u="none" strike="noStrike" kern="1200" cap="none" spc="0" normalizeH="0" baseline="0" noProof="0" dirty="0" smtClean="0">
              <a:ln>
                <a:noFill/>
              </a:ln>
              <a:solidFill>
                <a:schemeClr val="tx1"/>
              </a:solidFill>
              <a:effectLst>
                <a:outerShdw blurRad="38100" dist="38100" dir="2700000" algn="tl">
                  <a:srgbClr val="000000"/>
                </a:outerShdw>
              </a:effectLst>
              <a:uLnTx/>
              <a:uFillTx/>
              <a:latin typeface="黑体" panose="02010609060101010101" charset="-122"/>
              <a:ea typeface="黑体" panose="02010609060101010101" charset="-122"/>
              <a:cs typeface="+mn-cs"/>
            </a:endParaRPr>
          </a:p>
          <a:p>
            <a:pPr marL="342900" marR="0" lvl="0" indent="457200" algn="l" defTabSz="914400" rtl="0" eaLnBrk="1" fontAlgn="auto" latinLnBrk="0" hangingPunct="1">
              <a:lnSpc>
                <a:spcPct val="150000"/>
              </a:lnSpc>
              <a:spcBef>
                <a:spcPct val="20000"/>
              </a:spcBef>
              <a:spcAft>
                <a:spcPts val="0"/>
              </a:spcAft>
              <a:buClrTx/>
              <a:buSzTx/>
              <a:buFontTx/>
              <a:buNone/>
              <a:defRPr/>
            </a:pPr>
            <a:endPar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342900" algn="ctr" defTabSz="914400" rtl="0" eaLnBrk="1" fontAlgn="auto" latinLnBrk="0" hangingPunct="1">
              <a:lnSpc>
                <a:spcPct val="100000"/>
              </a:lnSpc>
              <a:spcBef>
                <a:spcPct val="20000"/>
              </a:spcBef>
              <a:spcAft>
                <a:spcPts val="0"/>
              </a:spcAft>
              <a:buClrTx/>
              <a:buSzTx/>
              <a:buFontTx/>
              <a:buNone/>
              <a:defRPr/>
            </a:pPr>
            <a:endParaRPr kumimoji="0" lang="en-US" altLang="zh-CN"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0" name="矩形 9"/>
          <p:cNvSpPr/>
          <p:nvPr/>
        </p:nvSpPr>
        <p:spPr>
          <a:xfrm>
            <a:off x="1000125"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1.</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事故后果思考</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6" name="矩形 5"/>
          <p:cNvSpPr/>
          <p:nvPr/>
        </p:nvSpPr>
        <p:spPr>
          <a:xfrm>
            <a:off x="827088" y="2133600"/>
            <a:ext cx="2286000" cy="2511425"/>
          </a:xfrm>
          <a:prstGeom prst="rect">
            <a:avLst/>
          </a:prstGeom>
        </p:spPr>
        <p:txBody>
          <a:bodyPr>
            <a:spAutoFit/>
          </a:bodyPr>
          <a:lstStyle/>
          <a:p>
            <a:pPr marL="342900" marR="0" lvl="0" indent="-342900" algn="l" defTabSz="914400" rtl="0" eaLnBrk="1" fontAlgn="base" latinLnBrk="0" hangingPunct="1">
              <a:lnSpc>
                <a:spcPct val="150000"/>
              </a:lnSpc>
              <a:spcBef>
                <a:spcPts val="600"/>
              </a:spcBef>
              <a:spcAft>
                <a:spcPct val="0"/>
              </a:spcAft>
              <a:buClrTx/>
              <a:buSzTx/>
              <a:buFont typeface="Wingdings" panose="05000000000000000000" pitchFamily="2" charset="2"/>
              <a:buChar char="Ø"/>
              <a:defRPr/>
            </a:pPr>
            <a:r>
              <a:rPr kumimoji="0" lang="zh-CN" altLang="en-US" sz="2400" b="1" i="0" u="none" strike="noStrike" kern="0" cap="none" spc="0" normalizeH="0" baseline="0" noProof="0" dirty="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rPr>
              <a:t>你的亲人？            </a:t>
            </a:r>
            <a:endParaRPr kumimoji="0" lang="zh-CN" altLang="en-US" sz="2400" b="1" i="0" u="none" strike="noStrike" kern="0" cap="none" spc="0" normalizeH="0" baseline="0" noProof="0" dirty="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endParaRPr>
          </a:p>
          <a:p>
            <a:pPr marL="342900" marR="0" lvl="0" indent="-342900" algn="l" defTabSz="914400" rtl="0" eaLnBrk="1" fontAlgn="base" latinLnBrk="0" hangingPunct="1">
              <a:lnSpc>
                <a:spcPct val="150000"/>
              </a:lnSpc>
              <a:spcBef>
                <a:spcPts val="600"/>
              </a:spcBef>
              <a:spcAft>
                <a:spcPct val="0"/>
              </a:spcAft>
              <a:buClrTx/>
              <a:buSzTx/>
              <a:buFont typeface="Wingdings" panose="05000000000000000000" pitchFamily="2" charset="2"/>
              <a:buChar char="Ø"/>
              <a:defRPr/>
            </a:pPr>
            <a:r>
              <a:rPr kumimoji="0" lang="zh-CN" altLang="en-US" sz="2400" b="1" i="0" u="none" strike="noStrike" kern="0" cap="none" spc="0" normalizeH="0" baseline="0" noProof="0" dirty="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rPr>
              <a:t>你的朋友？</a:t>
            </a:r>
            <a:endParaRPr kumimoji="0" lang="zh-CN" altLang="en-US" sz="2400" b="1" i="0" u="none" strike="noStrike" kern="0" cap="none" spc="0" normalizeH="0" baseline="0" noProof="0" dirty="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endParaRPr>
          </a:p>
          <a:p>
            <a:pPr marL="342900" marR="0" lvl="0" indent="-342900" algn="l" defTabSz="914400" rtl="0" eaLnBrk="1" fontAlgn="base" latinLnBrk="0" hangingPunct="1">
              <a:lnSpc>
                <a:spcPct val="150000"/>
              </a:lnSpc>
              <a:spcBef>
                <a:spcPts val="600"/>
              </a:spcBef>
              <a:spcAft>
                <a:spcPct val="0"/>
              </a:spcAft>
              <a:buClrTx/>
              <a:buSzTx/>
              <a:buFont typeface="Wingdings" panose="05000000000000000000" pitchFamily="2" charset="2"/>
              <a:buChar char="Ø"/>
              <a:defRPr/>
            </a:pPr>
            <a:r>
              <a:rPr kumimoji="0" lang="zh-CN" altLang="en-US" sz="2400" b="1" i="0" u="none" strike="noStrike" kern="0" cap="none" spc="0" normalizeH="0" baseline="0" noProof="0" dirty="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rPr>
              <a:t>公司领导？</a:t>
            </a:r>
            <a:endParaRPr kumimoji="0" lang="zh-CN" altLang="en-US" sz="2400" b="1" i="0" u="none" strike="noStrike" kern="0" cap="none" spc="0" normalizeH="0" baseline="0" noProof="0" dirty="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endParaRPr>
          </a:p>
          <a:p>
            <a:pPr marL="342900" marR="0" lvl="0" indent="-342900" algn="l" defTabSz="914400" rtl="0" eaLnBrk="1" fontAlgn="base" latinLnBrk="0" hangingPunct="1">
              <a:lnSpc>
                <a:spcPct val="150000"/>
              </a:lnSpc>
              <a:spcBef>
                <a:spcPts val="600"/>
              </a:spcBef>
              <a:spcAft>
                <a:spcPct val="0"/>
              </a:spcAft>
              <a:buClrTx/>
              <a:buSzTx/>
              <a:buFont typeface="Wingdings" panose="05000000000000000000" pitchFamily="2" charset="2"/>
              <a:buChar char="Ø"/>
              <a:defRPr/>
            </a:pPr>
            <a:r>
              <a:rPr kumimoji="0" lang="zh-CN" altLang="en-US" sz="2400" b="1" i="0" u="none" strike="noStrike" kern="0" cap="none" spc="0" normalizeH="0" baseline="0" noProof="0" dirty="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rPr>
              <a:t>你的同事？</a:t>
            </a:r>
            <a:endParaRPr kumimoji="0" lang="zh-CN" altLang="en-US" sz="2400" b="1" i="0" u="none" strike="noStrike" kern="0" cap="none" spc="0" normalizeH="0" baseline="0" noProof="0" dirty="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endParaRPr>
          </a:p>
        </p:txBody>
      </p:sp>
      <p:sp>
        <p:nvSpPr>
          <p:cNvPr id="7" name="Rectangle 4" descr="Rectangle: Click to edit Master text styles&#10;Second level&#10;Third level&#10;Fourth level&#10;Fifth level"/>
          <p:cNvSpPr txBox="1">
            <a:spLocks noChangeArrowheads="1"/>
          </p:cNvSpPr>
          <p:nvPr/>
        </p:nvSpPr>
        <p:spPr>
          <a:xfrm>
            <a:off x="2843213" y="2420938"/>
            <a:ext cx="2428875" cy="2000250"/>
          </a:xfrm>
          <a:prstGeom prst="rect">
            <a:avLst/>
          </a:prstGeom>
        </p:spPr>
        <p:txBody>
          <a:bodyPr/>
          <a:lstStyle/>
          <a:p>
            <a:pPr marL="342900" marR="0" indent="-342900" defTabSz="914400">
              <a:lnSpc>
                <a:spcPct val="150000"/>
              </a:lnSpc>
              <a:spcBef>
                <a:spcPts val="600"/>
              </a:spcBef>
              <a:buClrTx/>
              <a:buSzTx/>
              <a:buFont typeface="Wingdings" panose="05000000000000000000" pitchFamily="2" charset="2"/>
              <a:buChar char="Ø"/>
              <a:defRPr/>
            </a:pPr>
            <a:r>
              <a:rPr kumimoji="0" lang="zh-CN" altLang="en-US" sz="2400" b="1" kern="0" cap="none" spc="0" normalizeH="0" baseline="0" noProof="0" dirty="0">
                <a:solidFill>
                  <a:srgbClr val="0000FF"/>
                </a:solidFill>
                <a:effectLst>
                  <a:outerShdw blurRad="38100" dist="38100" dir="2700000" algn="tl">
                    <a:srgbClr val="000000">
                      <a:alpha val="43137"/>
                    </a:srgbClr>
                  </a:outerShdw>
                </a:effectLst>
                <a:latin typeface="仿宋_GB2312" pitchFamily="49" charset="-122"/>
                <a:ea typeface="仿宋_GB2312" pitchFamily="49" charset="-122"/>
                <a:cs typeface="+mn-cs"/>
              </a:rPr>
              <a:t>政府人员？</a:t>
            </a:r>
            <a:endParaRPr kumimoji="0" lang="zh-CN" altLang="en-US" sz="2400" b="1" kern="0" cap="none" spc="0" normalizeH="0" baseline="0" noProof="0" dirty="0">
              <a:solidFill>
                <a:srgbClr val="0000FF"/>
              </a:solidFill>
              <a:effectLst>
                <a:outerShdw blurRad="38100" dist="38100" dir="2700000" algn="tl">
                  <a:srgbClr val="000000">
                    <a:alpha val="43137"/>
                  </a:srgbClr>
                </a:outerShdw>
              </a:effectLst>
              <a:latin typeface="仿宋_GB2312" pitchFamily="49" charset="-122"/>
              <a:ea typeface="仿宋_GB2312" pitchFamily="49" charset="-122"/>
              <a:cs typeface="+mn-cs"/>
            </a:endParaRPr>
          </a:p>
          <a:p>
            <a:pPr marL="342900" marR="0" indent="-342900" defTabSz="914400">
              <a:lnSpc>
                <a:spcPct val="150000"/>
              </a:lnSpc>
              <a:spcBef>
                <a:spcPts val="600"/>
              </a:spcBef>
              <a:buClrTx/>
              <a:buSzTx/>
              <a:buFont typeface="Wingdings" panose="05000000000000000000" pitchFamily="2" charset="2"/>
              <a:buChar char="Ø"/>
              <a:defRPr/>
            </a:pPr>
            <a:r>
              <a:rPr kumimoji="0" lang="zh-CN" altLang="en-US" sz="2400" b="1" kern="0" cap="none" spc="0" normalizeH="0" baseline="0" noProof="0" dirty="0">
                <a:solidFill>
                  <a:srgbClr val="0000FF"/>
                </a:solidFill>
                <a:effectLst>
                  <a:outerShdw blurRad="38100" dist="38100" dir="2700000" algn="tl">
                    <a:srgbClr val="000000">
                      <a:alpha val="43137"/>
                    </a:srgbClr>
                  </a:outerShdw>
                </a:effectLst>
                <a:latin typeface="仿宋_GB2312" pitchFamily="49" charset="-122"/>
                <a:ea typeface="仿宋_GB2312" pitchFamily="49" charset="-122"/>
                <a:cs typeface="+mn-cs"/>
              </a:rPr>
              <a:t>保险公司？</a:t>
            </a:r>
            <a:endParaRPr kumimoji="0" lang="zh-CN" altLang="en-US" sz="2400" b="1" kern="0" cap="none" spc="0" normalizeH="0" baseline="0" noProof="0" dirty="0">
              <a:solidFill>
                <a:srgbClr val="0000FF"/>
              </a:solidFill>
              <a:effectLst>
                <a:outerShdw blurRad="38100" dist="38100" dir="2700000" algn="tl">
                  <a:srgbClr val="000000">
                    <a:alpha val="43137"/>
                  </a:srgbClr>
                </a:outerShdw>
              </a:effectLst>
              <a:latin typeface="仿宋_GB2312" pitchFamily="49" charset="-122"/>
              <a:ea typeface="仿宋_GB2312" pitchFamily="49" charset="-122"/>
              <a:cs typeface="+mn-cs"/>
            </a:endParaRPr>
          </a:p>
        </p:txBody>
      </p:sp>
      <p:pic>
        <p:nvPicPr>
          <p:cNvPr id="5128" name="Picture 1" descr="E:\2.HSE管理\10.安全文艺\2.安全漫画\吉祥物.jpg"/>
          <p:cNvPicPr>
            <a:picLocks noChangeAspect="1"/>
          </p:cNvPicPr>
          <p:nvPr/>
        </p:nvPicPr>
        <p:blipFill>
          <a:blip r:embed="rId2"/>
          <a:stretch>
            <a:fillRect/>
          </a:stretch>
        </p:blipFill>
        <p:spPr>
          <a:xfrm>
            <a:off x="5715000" y="1857375"/>
            <a:ext cx="3271838" cy="3819525"/>
          </a:xfrm>
          <a:prstGeom prst="rect">
            <a:avLst/>
          </a:prstGeom>
          <a:noFill/>
          <a:ln w="9525">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146"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6147"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9" name="内容占位符 8"/>
          <p:cNvSpPr>
            <a:spLocks noGrp="1"/>
          </p:cNvSpPr>
          <p:nvPr>
            <p:ph idx="1"/>
          </p:nvPr>
        </p:nvSpPr>
        <p:spPr>
          <a:xfrm>
            <a:off x="642938" y="1214438"/>
            <a:ext cx="7786688" cy="4911725"/>
          </a:xfrm>
        </p:spPr>
        <p:txBody>
          <a:bodyPr vert="horz" wrap="square" lIns="91440" tIns="45720" rIns="91440" bIns="45720" numCol="1" rtlCol="0" anchor="t" anchorCtr="0" compatLnSpc="1">
            <a:normAutofit/>
          </a:bodyPr>
          <a:lstStyle/>
          <a:p>
            <a:pPr marL="342900" marR="0" lvl="0" indent="457200" algn="l" defTabSz="914400" rtl="0" eaLnBrk="1" fontAlgn="auto" latinLnBrk="0" hangingPunct="1">
              <a:lnSpc>
                <a:spcPct val="150000"/>
              </a:lnSpc>
              <a:spcBef>
                <a:spcPct val="20000"/>
              </a:spcBef>
              <a:spcAft>
                <a:spcPts val="0"/>
              </a:spcAft>
              <a:buClrTx/>
              <a:buSzTx/>
              <a:buFont typeface="Arial" panose="020B0604020202020204" pitchFamily="34" charset="0"/>
              <a:buNone/>
              <a:defRPr/>
            </a:pPr>
            <a:r>
              <a:rPr kumimoji="0" lang="en-US" altLang="zh-CN"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黑体" panose="02010609060101010101" charset="-122"/>
                <a:ea typeface="黑体" panose="02010609060101010101" charset="-122"/>
                <a:cs typeface="+mn-cs"/>
              </a:rPr>
              <a:t>2.</a:t>
            </a:r>
            <a:r>
              <a:rPr kumimoji="0" lang="zh-CN"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黑体" panose="02010609060101010101" charset="-122"/>
                <a:ea typeface="黑体" panose="02010609060101010101" charset="-122"/>
                <a:cs typeface="+mn-cs"/>
              </a:rPr>
              <a:t>没人想要安全事故，那为什么我们身边的安全事故还在继续发生</a:t>
            </a:r>
            <a:r>
              <a:rPr kumimoji="0" lang="en-US" altLang="zh-CN"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黑体" panose="02010609060101010101" charset="-122"/>
                <a:ea typeface="黑体" panose="02010609060101010101" charset="-122"/>
                <a:cs typeface="+mn-cs"/>
              </a:rPr>
              <a:t>……</a:t>
            </a:r>
            <a:r>
              <a:rPr kumimoji="0" lang="zh-CN" altLang="en-US" sz="1800" b="1" i="0" u="none" strike="noStrike" kern="120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黑体" panose="02010609060101010101" charset="-122"/>
                <a:ea typeface="黑体" panose="02010609060101010101" charset="-122"/>
                <a:cs typeface="+mn-cs"/>
              </a:rPr>
              <a:t>？</a:t>
            </a:r>
            <a:r>
              <a:rPr kumimoji="0" lang="en-US" altLang="zh-CN" sz="16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Tahoma" panose="020B0604030504040204" pitchFamily="34" charset="0"/>
                <a:ea typeface="+mn-ea"/>
                <a:cs typeface="+mn-cs"/>
              </a:rPr>
              <a:t>   </a:t>
            </a:r>
            <a:endParaRPr kumimoji="0" lang="en-US" altLang="zh-CN" sz="16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Tahoma" panose="020B0604030504040204" pitchFamily="34" charset="0"/>
              <a:ea typeface="+mn-ea"/>
              <a:cs typeface="+mn-cs"/>
            </a:endParaRPr>
          </a:p>
          <a:p>
            <a:pPr marL="1080135" marR="0" lvl="0" indent="-342900" algn="l" defTabSz="914400" rtl="0" eaLnBrk="0" fontAlgn="base" latinLnBrk="0" hangingPunct="0">
              <a:lnSpc>
                <a:spcPct val="100000"/>
              </a:lnSpc>
              <a:spcBef>
                <a:spcPts val="300"/>
              </a:spcBef>
              <a:spcAft>
                <a:spcPct val="0"/>
              </a:spcAft>
              <a:buClrTx/>
              <a:buSzTx/>
              <a:buFont typeface="Arial" panose="020B0604020202020204" pitchFamily="34" charset="0"/>
              <a:buChar char="•"/>
              <a:defRPr/>
            </a:pPr>
            <a:r>
              <a:rPr kumimoji="0" lang="zh-CN" altLang="en-US" sz="1800" b="1" i="0" u="none" strike="noStrike" kern="1200" cap="none" spc="0" normalizeH="0" baseline="0" noProof="0" dirty="0" smtClean="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rPr>
              <a:t>不可避免吗</a:t>
            </a:r>
            <a:r>
              <a:rPr kumimoji="0" lang="en-US" altLang="zh-CN" sz="1800" b="1" i="0" u="none" strike="noStrike" kern="1200" cap="none" spc="0" normalizeH="0" baseline="0" noProof="0" dirty="0" smtClean="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rPr>
              <a:t>?</a:t>
            </a:r>
            <a:endParaRPr kumimoji="0" lang="en-US" altLang="zh-CN" sz="1800" b="1" i="0" u="none" strike="noStrike" kern="1200" cap="none" spc="0" normalizeH="0" baseline="0" noProof="0" dirty="0" smtClean="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endParaRPr>
          </a:p>
          <a:p>
            <a:pPr marL="1080135" marR="0" lvl="0" indent="-342900" algn="l" defTabSz="914400" rtl="0" eaLnBrk="0" fontAlgn="base" latinLnBrk="0" hangingPunct="0">
              <a:lnSpc>
                <a:spcPct val="100000"/>
              </a:lnSpc>
              <a:spcBef>
                <a:spcPts val="300"/>
              </a:spcBef>
              <a:spcAft>
                <a:spcPct val="0"/>
              </a:spcAft>
              <a:buClrTx/>
              <a:buSzTx/>
              <a:buFont typeface="Arial" panose="020B0604020202020204" pitchFamily="34" charset="0"/>
              <a:buChar char="•"/>
              <a:defRPr/>
            </a:pPr>
            <a:r>
              <a:rPr kumimoji="0" lang="zh-CN" altLang="en-US" sz="1800" b="1" i="0" u="none" strike="noStrike" kern="1200" cap="none" spc="0" normalizeH="0" baseline="0" noProof="0" dirty="0" smtClean="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rPr>
              <a:t>设备、设施不安全吗？</a:t>
            </a:r>
            <a:endParaRPr kumimoji="0" lang="en-US" altLang="zh-CN" sz="1800" b="1" i="0" u="none" strike="noStrike" kern="1200" cap="none" spc="0" normalizeH="0" baseline="0" noProof="0" dirty="0" smtClean="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endParaRPr>
          </a:p>
          <a:p>
            <a:pPr marL="1080135" marR="0" lvl="0" indent="-342900" algn="l" defTabSz="914400" rtl="0" eaLnBrk="0" fontAlgn="base" latinLnBrk="0" hangingPunct="0">
              <a:lnSpc>
                <a:spcPct val="100000"/>
              </a:lnSpc>
              <a:spcBef>
                <a:spcPts val="300"/>
              </a:spcBef>
              <a:spcAft>
                <a:spcPct val="0"/>
              </a:spcAft>
              <a:buClrTx/>
              <a:buSzTx/>
              <a:buFont typeface="Arial" panose="020B0604020202020204" pitchFamily="34" charset="0"/>
              <a:buChar char="•"/>
              <a:defRPr/>
            </a:pPr>
            <a:r>
              <a:rPr kumimoji="0" lang="zh-CN" altLang="en-US" sz="1800" b="1" i="0" u="none" strike="noStrike" kern="1200" cap="none" spc="0" normalizeH="0" baseline="0" noProof="0" dirty="0" smtClean="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rPr>
              <a:t>操作的方式不对吗</a:t>
            </a:r>
            <a:r>
              <a:rPr kumimoji="0" lang="en-US" altLang="zh-CN" sz="1800" b="1" i="0" u="none" strike="noStrike" kern="1200" cap="none" spc="0" normalizeH="0" baseline="0" noProof="0" dirty="0" smtClean="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rPr>
              <a:t>?</a:t>
            </a:r>
            <a:endParaRPr kumimoji="0" lang="en-US" altLang="zh-CN" sz="1800" b="1" i="0" u="none" strike="noStrike" kern="1200" cap="none" spc="0" normalizeH="0" baseline="0" noProof="0" dirty="0" smtClean="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endParaRPr>
          </a:p>
          <a:p>
            <a:pPr marL="1080135" marR="0" lvl="0" indent="-342900" algn="l" defTabSz="914400" rtl="0" eaLnBrk="0" fontAlgn="base" latinLnBrk="0" hangingPunct="0">
              <a:lnSpc>
                <a:spcPct val="100000"/>
              </a:lnSpc>
              <a:spcBef>
                <a:spcPts val="300"/>
              </a:spcBef>
              <a:spcAft>
                <a:spcPct val="0"/>
              </a:spcAft>
              <a:buClrTx/>
              <a:buSzTx/>
              <a:buFont typeface="Arial" panose="020B0604020202020204" pitchFamily="34" charset="0"/>
              <a:buChar char="•"/>
              <a:defRPr/>
            </a:pPr>
            <a:r>
              <a:rPr kumimoji="0" lang="zh-CN" altLang="en-US" sz="1800" b="1" i="0" u="none" strike="noStrike" kern="1200" cap="none" spc="0" normalizeH="0" baseline="0" noProof="0" dirty="0" smtClean="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rPr>
              <a:t>所处的位置对吗</a:t>
            </a:r>
            <a:r>
              <a:rPr kumimoji="0" lang="en-US" altLang="zh-CN" sz="1800" b="1" i="0" u="none" strike="noStrike" kern="1200" cap="none" spc="0" normalizeH="0" baseline="0" noProof="0" dirty="0" smtClean="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rPr>
              <a:t>?</a:t>
            </a:r>
            <a:endParaRPr kumimoji="0" lang="en-US" altLang="zh-CN" sz="1800" b="1" i="0" u="none" strike="noStrike" kern="1200" cap="none" spc="0" normalizeH="0" baseline="0" noProof="0" dirty="0" smtClean="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endParaRPr>
          </a:p>
          <a:p>
            <a:pPr marL="1080135" marR="0" lvl="0" indent="-342900" algn="l" defTabSz="914400" rtl="0" eaLnBrk="0" fontAlgn="base" latinLnBrk="0" hangingPunct="0">
              <a:lnSpc>
                <a:spcPct val="100000"/>
              </a:lnSpc>
              <a:spcBef>
                <a:spcPts val="300"/>
              </a:spcBef>
              <a:spcAft>
                <a:spcPct val="0"/>
              </a:spcAft>
              <a:buClrTx/>
              <a:buSzTx/>
              <a:buFont typeface="Arial" panose="020B0604020202020204" pitchFamily="34" charset="0"/>
              <a:buChar char="•"/>
              <a:defRPr/>
            </a:pPr>
            <a:r>
              <a:rPr kumimoji="0" lang="zh-CN" altLang="en-US" sz="1800" b="1" i="0" u="none" strike="noStrike" kern="1200" cap="none" spc="0" normalizeH="0" baseline="0" noProof="0" dirty="0" smtClean="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rPr>
              <a:t>因为运气不好吗</a:t>
            </a:r>
            <a:r>
              <a:rPr kumimoji="0" lang="en-US" altLang="zh-CN" sz="1800" b="1" i="0" u="none" strike="noStrike" kern="1200" cap="none" spc="0" normalizeH="0" baseline="0" noProof="0" dirty="0" smtClean="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rPr>
              <a:t>?</a:t>
            </a:r>
            <a:endParaRPr kumimoji="0" lang="en-US" altLang="zh-CN" sz="1800" b="1" i="0" u="none" strike="noStrike" kern="1200" cap="none" spc="0" normalizeH="0" baseline="0" noProof="0" dirty="0" smtClean="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endParaRPr>
          </a:p>
          <a:p>
            <a:pPr marL="1080135" marR="0" lvl="0" indent="-342900" algn="l" defTabSz="914400" rtl="0" eaLnBrk="0" fontAlgn="base" latinLnBrk="0" hangingPunct="0">
              <a:lnSpc>
                <a:spcPct val="100000"/>
              </a:lnSpc>
              <a:spcBef>
                <a:spcPts val="300"/>
              </a:spcBef>
              <a:spcAft>
                <a:spcPct val="0"/>
              </a:spcAft>
              <a:buClrTx/>
              <a:buSzTx/>
              <a:buFont typeface="Arial" panose="020B0604020202020204" pitchFamily="34" charset="0"/>
              <a:buChar char="•"/>
              <a:defRPr/>
            </a:pPr>
            <a:r>
              <a:rPr kumimoji="0" lang="zh-CN" altLang="en-US" sz="1800" b="1" i="0" u="none" strike="noStrike" kern="1200" cap="none" spc="0" normalizeH="0" baseline="0" noProof="0" dirty="0" smtClean="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rPr>
              <a:t>外力因素</a:t>
            </a:r>
            <a:r>
              <a:rPr kumimoji="0" lang="en-US" altLang="zh-CN" sz="1800" b="1" i="0" u="none" strike="noStrike" kern="1200" cap="none" spc="0" normalizeH="0" baseline="0" noProof="0" dirty="0" smtClean="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rPr>
              <a:t>?</a:t>
            </a:r>
            <a:endParaRPr kumimoji="0" lang="en-US" altLang="zh-CN" sz="1800" b="1" i="0" u="none" strike="noStrike" kern="1200" cap="none" spc="0" normalizeH="0" baseline="0" noProof="0" dirty="0" smtClean="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endParaRPr>
          </a:p>
          <a:p>
            <a:pPr marL="1080135" marR="0" lvl="0" indent="-342900" algn="l" defTabSz="914400" rtl="0" eaLnBrk="0" fontAlgn="base" latinLnBrk="0" hangingPunct="0">
              <a:lnSpc>
                <a:spcPct val="100000"/>
              </a:lnSpc>
              <a:spcBef>
                <a:spcPts val="300"/>
              </a:spcBef>
              <a:spcAft>
                <a:spcPct val="0"/>
              </a:spcAft>
              <a:buClrTx/>
              <a:buSzTx/>
              <a:buFont typeface="Arial" panose="020B0604020202020204" pitchFamily="34" charset="0"/>
              <a:buChar char="•"/>
              <a:defRPr/>
            </a:pPr>
            <a:r>
              <a:rPr kumimoji="0" lang="zh-CN" altLang="en-US" sz="1800" b="1" i="0" u="none" strike="noStrike" kern="1200" cap="none" spc="0" normalizeH="0" baseline="0" noProof="0" dirty="0" smtClean="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rPr>
              <a:t>有意的人为破坏</a:t>
            </a:r>
            <a:r>
              <a:rPr kumimoji="0" lang="en-US" altLang="zh-CN" sz="1800" b="1" i="0" u="none" strike="noStrike" kern="1200" cap="none" spc="0" normalizeH="0" baseline="0" noProof="0" dirty="0" smtClean="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rPr>
              <a:t>?</a:t>
            </a:r>
            <a:endParaRPr kumimoji="0" lang="en-US" altLang="zh-CN" sz="1800" b="1" i="0" u="none" strike="noStrike" kern="1200" cap="none" spc="0" normalizeH="0" baseline="0" noProof="0" dirty="0" smtClean="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endParaRPr>
          </a:p>
          <a:p>
            <a:pPr marL="1080135" marR="0" lvl="0" indent="-342900" algn="l" defTabSz="914400" rtl="0" eaLnBrk="0" fontAlgn="base" latinLnBrk="0" hangingPunct="0">
              <a:lnSpc>
                <a:spcPct val="100000"/>
              </a:lnSpc>
              <a:spcBef>
                <a:spcPts val="300"/>
              </a:spcBef>
              <a:spcAft>
                <a:spcPct val="0"/>
              </a:spcAft>
              <a:buClrTx/>
              <a:buSzTx/>
              <a:buFont typeface="Arial" panose="020B0604020202020204" pitchFamily="34" charset="0"/>
              <a:buChar char="•"/>
              <a:defRPr/>
            </a:pPr>
            <a:r>
              <a:rPr kumimoji="0" lang="en-US" altLang="zh-CN" sz="1800" b="1" i="0" u="none" strike="noStrike" kern="1200" cap="none" spc="0" normalizeH="0" baseline="0" noProof="0" dirty="0" smtClean="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rPr>
              <a:t>………</a:t>
            </a:r>
            <a:endParaRPr kumimoji="0" lang="en-US" altLang="zh-CN" sz="1800" b="1" i="0" u="none" strike="noStrike" kern="1200" cap="none" spc="0" normalizeH="0" baseline="0" noProof="0" dirty="0" smtClean="0">
              <a:ln>
                <a:noFill/>
              </a:ln>
              <a:solidFill>
                <a:srgbClr val="0000FF"/>
              </a:solidFill>
              <a:effectLst>
                <a:outerShdw blurRad="38100" dist="38100" dir="2700000" algn="tl">
                  <a:srgbClr val="000000">
                    <a:alpha val="43137"/>
                  </a:srgbClr>
                </a:outerShdw>
              </a:effectLst>
              <a:uLnTx/>
              <a:uFillTx/>
              <a:latin typeface="仿宋_GB2312" pitchFamily="49" charset="-122"/>
              <a:ea typeface="仿宋_GB2312" pitchFamily="49" charset="-122"/>
              <a:cs typeface="+mn-cs"/>
            </a:endParaRPr>
          </a:p>
          <a:p>
            <a:pPr marL="342900" marR="0" lvl="0" indent="457200" algn="l" defTabSz="914400" rtl="0" eaLnBrk="1" fontAlgn="auto" latinLnBrk="0" hangingPunct="1">
              <a:lnSpc>
                <a:spcPct val="150000"/>
              </a:lnSpc>
              <a:spcBef>
                <a:spcPct val="20000"/>
              </a:spcBef>
              <a:spcAft>
                <a:spcPts val="0"/>
              </a:spcAft>
              <a:buClrTx/>
              <a:buSzTx/>
              <a:buFontTx/>
              <a:buNone/>
              <a:defRPr/>
            </a:pPr>
            <a:endPar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457200" algn="l" defTabSz="914400" rtl="0" eaLnBrk="1" fontAlgn="auto" latinLnBrk="0" hangingPunct="1">
              <a:lnSpc>
                <a:spcPct val="150000"/>
              </a:lnSpc>
              <a:spcBef>
                <a:spcPct val="20000"/>
              </a:spcBef>
              <a:spcAft>
                <a:spcPts val="0"/>
              </a:spcAft>
              <a:buClrTx/>
              <a:buSzTx/>
              <a:buFontTx/>
              <a:buNone/>
              <a:defRPr/>
            </a:pPr>
            <a:endPar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342900" algn="ctr" defTabSz="914400" rtl="0" eaLnBrk="1" fontAlgn="auto" latinLnBrk="0" hangingPunct="1">
              <a:lnSpc>
                <a:spcPct val="100000"/>
              </a:lnSpc>
              <a:spcBef>
                <a:spcPct val="20000"/>
              </a:spcBef>
              <a:spcAft>
                <a:spcPts val="0"/>
              </a:spcAft>
              <a:buClrTx/>
              <a:buSzTx/>
              <a:buFontTx/>
              <a:buNone/>
              <a:defRPr/>
            </a:pPr>
            <a:endParaRPr kumimoji="0" lang="en-US" altLang="zh-CN"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矩形 5"/>
          <p:cNvSpPr/>
          <p:nvPr/>
        </p:nvSpPr>
        <p:spPr>
          <a:xfrm>
            <a:off x="1000125"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1.</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事故后果思考</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pic>
        <p:nvPicPr>
          <p:cNvPr id="6150" name="图片 3" descr="安全意识.jpg"/>
          <p:cNvPicPr>
            <a:picLocks noChangeAspect="1"/>
          </p:cNvPicPr>
          <p:nvPr/>
        </p:nvPicPr>
        <p:blipFill>
          <a:blip r:embed="rId2"/>
          <a:stretch>
            <a:fillRect/>
          </a:stretch>
        </p:blipFill>
        <p:spPr>
          <a:xfrm>
            <a:off x="5000625" y="1714500"/>
            <a:ext cx="3992563" cy="3962400"/>
          </a:xfrm>
          <a:prstGeom prst="rect">
            <a:avLst/>
          </a:prstGeom>
          <a:noFill/>
          <a:ln w="9525">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170"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7171"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7172" name="内容占位符 5"/>
          <p:cNvSpPr>
            <a:spLocks noGrp="1"/>
          </p:cNvSpPr>
          <p:nvPr>
            <p:ph idx="1"/>
          </p:nvPr>
        </p:nvSpPr>
        <p:spPr>
          <a:xfrm>
            <a:off x="642938" y="1143000"/>
            <a:ext cx="7858125" cy="428625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50000"/>
              </a:spcBef>
              <a:spcAft>
                <a:spcPct val="0"/>
              </a:spcAft>
              <a:buClrTx/>
              <a:buSzTx/>
              <a:buFont typeface="Arial" panose="020B0604020202020204" pitchFamily="34" charset="0"/>
              <a:buChar char="•"/>
              <a:defRPr/>
            </a:pPr>
            <a:endParaRPr kumimoji="0" lang="en-US" altLang="zh-CN" sz="1800" b="0" i="0" u="none" strike="noStrike" kern="1200" cap="none" spc="0" normalizeH="0" baseline="0" noProof="0" dirty="0" smtClean="0">
              <a:ln>
                <a:noFill/>
              </a:ln>
              <a:solidFill>
                <a:srgbClr val="0000FF"/>
              </a:solidFill>
              <a:effectLst/>
              <a:uLnTx/>
              <a:uFillTx/>
              <a:latin typeface="Arial" panose="020B0604020202020204" pitchFamily="34" charset="0"/>
              <a:ea typeface="华文行楷" pitchFamily="2" charset="-122"/>
              <a:cs typeface="+mn-cs"/>
            </a:endParaRPr>
          </a:p>
          <a:p>
            <a:pPr marL="1143000" marR="0" lvl="2" indent="-228600" algn="l" defTabSz="914400" rtl="0" eaLnBrk="0" fontAlgn="base" latinLnBrk="0" hangingPunct="0">
              <a:lnSpc>
                <a:spcPct val="100000"/>
              </a:lnSpc>
              <a:spcBef>
                <a:spcPct val="50000"/>
              </a:spcBef>
              <a:spcAft>
                <a:spcPct val="0"/>
              </a:spcAft>
              <a:buClrTx/>
              <a:buSzTx/>
              <a:buFont typeface="Arial" panose="020B0604020202020204" pitchFamily="34" charset="0"/>
              <a:buChar char="•"/>
              <a:defRPr/>
            </a:pPr>
            <a:r>
              <a:rPr kumimoji="0" lang="en-US" altLang="zh-CN" sz="2000" b="1" i="0" u="none" strike="noStrike" kern="1200" cap="none" spc="0" normalizeH="0" baseline="0" noProof="0" dirty="0" smtClean="0">
                <a:ln>
                  <a:noFill/>
                </a:ln>
                <a:solidFill>
                  <a:srgbClr val="FF0000"/>
                </a:solidFill>
                <a:effectLst>
                  <a:outerShdw blurRad="38100" dist="38100" dir="2700000" algn="tl">
                    <a:srgbClr val="000000"/>
                  </a:outerShdw>
                </a:effectLst>
                <a:uLnTx/>
                <a:uFillTx/>
                <a:latin typeface="黑体" panose="02010609060101010101" charset="-122"/>
                <a:ea typeface="黑体" panose="02010609060101010101" charset="-122"/>
                <a:cs typeface="+mn-cs"/>
              </a:rPr>
              <a:t>3</a:t>
            </a:r>
            <a:r>
              <a:rPr kumimoji="0" lang="zh-CN" altLang="en-US" sz="2000" b="1" i="0" u="none" strike="noStrike" kern="1200" cap="none" spc="0" normalizeH="0" baseline="0" noProof="0" dirty="0" smtClean="0">
                <a:ln>
                  <a:noFill/>
                </a:ln>
                <a:solidFill>
                  <a:srgbClr val="FF0000"/>
                </a:solidFill>
                <a:effectLst>
                  <a:outerShdw blurRad="38100" dist="38100" dir="2700000" algn="tl">
                    <a:srgbClr val="000000"/>
                  </a:outerShdw>
                </a:effectLst>
                <a:uLnTx/>
                <a:uFillTx/>
                <a:latin typeface="黑体" panose="02010609060101010101" charset="-122"/>
                <a:ea typeface="黑体" panose="02010609060101010101" charset="-122"/>
                <a:cs typeface="+mn-cs"/>
              </a:rPr>
              <a:t>、我们为什么要进行高空作业培训？</a:t>
            </a:r>
            <a:endParaRPr kumimoji="0" lang="zh-CN" altLang="en-US" sz="2000" b="1" i="0" u="none" strike="noStrike" kern="1200" cap="none" spc="0" normalizeH="0" baseline="0" noProof="0" dirty="0" smtClean="0">
              <a:ln>
                <a:noFill/>
              </a:ln>
              <a:solidFill>
                <a:srgbClr val="FF0000"/>
              </a:solidFill>
              <a:effectLst>
                <a:outerShdw blurRad="38100" dist="38100" dir="2700000" algn="tl">
                  <a:srgbClr val="000000"/>
                </a:outerShdw>
              </a:effectLst>
              <a:uLnTx/>
              <a:uFillTx/>
              <a:latin typeface="黑体" panose="02010609060101010101" charset="-122"/>
              <a:ea typeface="黑体" panose="02010609060101010101" charset="-122"/>
              <a:cs typeface="+mn-cs"/>
            </a:endParaRPr>
          </a:p>
          <a:p>
            <a:pPr marL="342900" marR="0" lvl="0" indent="-342900" algn="l" defTabSz="914400" rtl="0" eaLnBrk="0" fontAlgn="base" latinLnBrk="0" hangingPunct="0">
              <a:lnSpc>
                <a:spcPct val="100000"/>
              </a:lnSpc>
              <a:spcBef>
                <a:spcPct val="50000"/>
              </a:spcBef>
              <a:spcAft>
                <a:spcPct val="0"/>
              </a:spcAft>
              <a:buClrTx/>
              <a:buSzTx/>
              <a:buFont typeface="Arial" panose="020B0604020202020204" pitchFamily="34" charset="0"/>
              <a:buNone/>
              <a:defRPr/>
            </a:pPr>
            <a:endParaRPr kumimoji="0" lang="en-US" altLang="zh-CN" sz="1800" b="0" i="0" u="none" strike="noStrike" kern="1200" cap="none" spc="0" normalizeH="0" baseline="0" noProof="0" dirty="0" smtClean="0">
              <a:ln>
                <a:noFill/>
              </a:ln>
              <a:solidFill>
                <a:srgbClr val="0000FF"/>
              </a:solidFill>
              <a:effectLst/>
              <a:uLnTx/>
              <a:uFillTx/>
              <a:latin typeface="Arial" panose="020B0604020202020204" pitchFamily="34" charset="0"/>
              <a:ea typeface="华文行楷" pitchFamily="2" charset="-122"/>
              <a:cs typeface="+mn-cs"/>
            </a:endParaRPr>
          </a:p>
          <a:p>
            <a:pPr marL="342900" marR="0" lvl="0" indent="-342900" algn="l" defTabSz="914400" rtl="0" eaLnBrk="0" fontAlgn="base" latinLnBrk="0" hangingPunct="0">
              <a:lnSpc>
                <a:spcPct val="100000"/>
              </a:lnSpc>
              <a:spcBef>
                <a:spcPct val="50000"/>
              </a:spcBef>
              <a:spcAft>
                <a:spcPct val="0"/>
              </a:spcAft>
              <a:buClrTx/>
              <a:buSzTx/>
              <a:buFont typeface="Arial" panose="020B0604020202020204" pitchFamily="34" charset="0"/>
              <a:buChar char="•"/>
              <a:defRPr/>
            </a:pPr>
            <a:r>
              <a:rPr kumimoji="0" lang="zh-CN" altLang="en-US" sz="2400" b="0" i="0" u="none" strike="noStrike" kern="1200" cap="none" spc="0" normalizeH="0" baseline="0" noProof="0" dirty="0" smtClean="0">
                <a:ln>
                  <a:noFill/>
                </a:ln>
                <a:solidFill>
                  <a:srgbClr val="0000FF"/>
                </a:solidFill>
                <a:effectLst/>
                <a:uLnTx/>
                <a:uFillTx/>
                <a:latin typeface="Arial" panose="020B0604020202020204" pitchFamily="34" charset="0"/>
                <a:ea typeface="华文行楷" pitchFamily="2" charset="-122"/>
                <a:cs typeface="+mn-cs"/>
              </a:rPr>
              <a:t>         闲着没事干？</a:t>
            </a:r>
            <a:endParaRPr kumimoji="0" lang="en-US" altLang="zh-CN" sz="2400" b="0" i="0" u="none" strike="noStrike" kern="1200" cap="none" spc="0" normalizeH="0" baseline="0" noProof="0" dirty="0" smtClean="0">
              <a:ln>
                <a:noFill/>
              </a:ln>
              <a:solidFill>
                <a:srgbClr val="0000FF"/>
              </a:solidFill>
              <a:effectLst/>
              <a:uLnTx/>
              <a:uFillTx/>
              <a:latin typeface="Arial" panose="020B0604020202020204" pitchFamily="34" charset="0"/>
              <a:ea typeface="华文行楷" pitchFamily="2" charset="-122"/>
              <a:cs typeface="+mn-cs"/>
            </a:endParaRPr>
          </a:p>
          <a:p>
            <a:pPr marL="342900" marR="0" lvl="0" indent="-342900" algn="l" defTabSz="914400" rtl="0" eaLnBrk="0" fontAlgn="base" latinLnBrk="0" hangingPunct="0">
              <a:lnSpc>
                <a:spcPct val="100000"/>
              </a:lnSpc>
              <a:spcBef>
                <a:spcPct val="50000"/>
              </a:spcBef>
              <a:spcAft>
                <a:spcPct val="0"/>
              </a:spcAft>
              <a:buClrTx/>
              <a:buSzTx/>
              <a:buFont typeface="Arial" panose="020B0604020202020204" pitchFamily="34" charset="0"/>
              <a:buChar char="•"/>
              <a:defRPr/>
            </a:pPr>
            <a:r>
              <a:rPr kumimoji="0" lang="en-US" altLang="zh-CN" sz="2400" b="0" i="0" u="none" strike="noStrike" kern="1200" cap="none" spc="0" normalizeH="0" baseline="0" noProof="0" dirty="0" smtClean="0">
                <a:ln>
                  <a:noFill/>
                </a:ln>
                <a:solidFill>
                  <a:srgbClr val="0000FF"/>
                </a:solidFill>
                <a:effectLst/>
                <a:uLnTx/>
                <a:uFillTx/>
                <a:latin typeface="Arial" panose="020B0604020202020204" pitchFamily="34" charset="0"/>
                <a:ea typeface="华文行楷" pitchFamily="2" charset="-122"/>
                <a:cs typeface="+mn-cs"/>
              </a:rPr>
              <a:t>         </a:t>
            </a:r>
            <a:r>
              <a:rPr kumimoji="0" lang="zh-CN" altLang="en-US" sz="2400" b="0" i="0" u="none" strike="noStrike" kern="1200" cap="none" spc="0" normalizeH="0" baseline="0" noProof="0" dirty="0" smtClean="0">
                <a:ln>
                  <a:noFill/>
                </a:ln>
                <a:solidFill>
                  <a:srgbClr val="0000FF"/>
                </a:solidFill>
                <a:effectLst/>
                <a:uLnTx/>
                <a:uFillTx/>
                <a:latin typeface="Arial" panose="020B0604020202020204" pitchFamily="34" charset="0"/>
                <a:ea typeface="华文行楷" pitchFamily="2" charset="-122"/>
                <a:cs typeface="+mn-cs"/>
              </a:rPr>
              <a:t>浪费休息时间？</a:t>
            </a:r>
            <a:endParaRPr kumimoji="0" lang="en-US" altLang="zh-CN" sz="2400" b="0" i="0" u="none" strike="noStrike" kern="1200" cap="none" spc="0" normalizeH="0" baseline="0" noProof="0" dirty="0" smtClean="0">
              <a:ln>
                <a:noFill/>
              </a:ln>
              <a:solidFill>
                <a:srgbClr val="0000FF"/>
              </a:solidFill>
              <a:effectLst/>
              <a:uLnTx/>
              <a:uFillTx/>
              <a:latin typeface="Arial" panose="020B0604020202020204" pitchFamily="34" charset="0"/>
              <a:ea typeface="华文行楷" pitchFamily="2" charset="-122"/>
              <a:cs typeface="+mn-cs"/>
            </a:endParaRPr>
          </a:p>
          <a:p>
            <a:pPr marL="342900" marR="0" lvl="0" indent="-342900" algn="l" defTabSz="914400" rtl="0" eaLnBrk="0" fontAlgn="base" latinLnBrk="0" hangingPunct="0">
              <a:lnSpc>
                <a:spcPct val="100000"/>
              </a:lnSpc>
              <a:spcBef>
                <a:spcPct val="50000"/>
              </a:spcBef>
              <a:spcAft>
                <a:spcPct val="0"/>
              </a:spcAft>
              <a:buClrTx/>
              <a:buSzTx/>
              <a:buFont typeface="Arial" panose="020B0604020202020204" pitchFamily="34" charset="0"/>
              <a:buChar char="•"/>
              <a:defRPr/>
            </a:pPr>
            <a:r>
              <a:rPr kumimoji="0" lang="en-US" altLang="zh-CN" sz="2400" b="0" i="0" u="none" strike="noStrike" kern="1200" cap="none" spc="0" normalizeH="0" baseline="0" noProof="0" dirty="0" smtClean="0">
                <a:ln>
                  <a:noFill/>
                </a:ln>
                <a:solidFill>
                  <a:srgbClr val="0000FF"/>
                </a:solidFill>
                <a:effectLst/>
                <a:uLnTx/>
                <a:uFillTx/>
                <a:latin typeface="Arial" panose="020B0604020202020204" pitchFamily="34" charset="0"/>
                <a:ea typeface="华文行楷" pitchFamily="2" charset="-122"/>
                <a:cs typeface="+mn-cs"/>
              </a:rPr>
              <a:t>         </a:t>
            </a:r>
            <a:r>
              <a:rPr kumimoji="0" lang="zh-CN" altLang="en-US" sz="2400" b="0" i="0" u="none" strike="noStrike" kern="1200" cap="none" spc="0" normalizeH="0" baseline="0" noProof="0" dirty="0" smtClean="0">
                <a:ln>
                  <a:noFill/>
                </a:ln>
                <a:solidFill>
                  <a:srgbClr val="0000FF"/>
                </a:solidFill>
                <a:effectLst/>
                <a:uLnTx/>
                <a:uFillTx/>
                <a:latin typeface="Arial" panose="020B0604020202020204" pitchFamily="34" charset="0"/>
                <a:ea typeface="华文行楷" pitchFamily="2" charset="-122"/>
                <a:cs typeface="+mn-cs"/>
              </a:rPr>
              <a:t>应付上级交办工作？</a:t>
            </a:r>
            <a:endParaRPr kumimoji="0" lang="zh-CN" altLang="en-US" sz="2400" b="0" i="0" u="none" strike="noStrike" kern="1200" cap="none" spc="0" normalizeH="0" baseline="0" noProof="0" dirty="0" smtClean="0">
              <a:ln>
                <a:noFill/>
              </a:ln>
              <a:solidFill>
                <a:srgbClr val="0000FF"/>
              </a:solidFill>
              <a:effectLst/>
              <a:uLnTx/>
              <a:uFillTx/>
              <a:latin typeface="Arial" panose="020B0604020202020204" pitchFamily="34" charset="0"/>
              <a:ea typeface="华文行楷" pitchFamily="2" charset="-122"/>
              <a:cs typeface="+mn-cs"/>
            </a:endParaRPr>
          </a:p>
          <a:p>
            <a:pPr marL="342900" marR="0" lvl="0" indent="-342900" algn="l" defTabSz="914400" rtl="0" eaLnBrk="0" fontAlgn="base" latinLnBrk="0" hangingPunct="0">
              <a:lnSpc>
                <a:spcPct val="100000"/>
              </a:lnSpc>
              <a:spcBef>
                <a:spcPct val="50000"/>
              </a:spcBef>
              <a:spcAft>
                <a:spcPct val="0"/>
              </a:spcAft>
              <a:buClrTx/>
              <a:buSzTx/>
              <a:buFont typeface="Arial" panose="020B0604020202020204" pitchFamily="34" charset="0"/>
              <a:buChar char="•"/>
              <a:defRPr/>
            </a:pPr>
            <a:r>
              <a:rPr kumimoji="0" lang="zh-CN" altLang="en-US" sz="2400" b="0" i="0" u="none" strike="noStrike" kern="1200" cap="none" spc="0" normalizeH="0" baseline="0" noProof="0" dirty="0" smtClean="0">
                <a:ln>
                  <a:noFill/>
                </a:ln>
                <a:solidFill>
                  <a:srgbClr val="0000FF"/>
                </a:solidFill>
                <a:effectLst/>
                <a:uLnTx/>
                <a:uFillTx/>
                <a:latin typeface="Arial" panose="020B0604020202020204" pitchFamily="34" charset="0"/>
                <a:ea typeface="华文行楷" pitchFamily="2" charset="-122"/>
                <a:cs typeface="+mn-cs"/>
              </a:rPr>
              <a:t>         应付上级安全检查？</a:t>
            </a:r>
            <a:endParaRPr kumimoji="0" lang="en-US" altLang="zh-CN" sz="2400" b="0" i="0" u="none" strike="noStrike" kern="1200" cap="none" spc="0" normalizeH="0" baseline="0" noProof="0" dirty="0" smtClean="0">
              <a:ln>
                <a:noFill/>
              </a:ln>
              <a:solidFill>
                <a:srgbClr val="0000FF"/>
              </a:solidFill>
              <a:effectLst/>
              <a:uLnTx/>
              <a:uFillTx/>
              <a:latin typeface="Arial" panose="020B0604020202020204" pitchFamily="34" charset="0"/>
              <a:ea typeface="华文行楷" pitchFamily="2" charset="-122"/>
              <a:cs typeface="+mn-cs"/>
            </a:endParaRPr>
          </a:p>
          <a:p>
            <a:pPr marL="342900" marR="0" lvl="0" indent="-342900" algn="l" defTabSz="914400" rtl="0" eaLnBrk="0" fontAlgn="base" latinLnBrk="0" hangingPunct="0">
              <a:lnSpc>
                <a:spcPct val="100000"/>
              </a:lnSpc>
              <a:spcBef>
                <a:spcPct val="50000"/>
              </a:spcBef>
              <a:spcAft>
                <a:spcPct val="0"/>
              </a:spcAft>
              <a:buClrTx/>
              <a:buSzTx/>
              <a:buFont typeface="Arial" panose="020B0604020202020204" pitchFamily="34" charset="0"/>
              <a:buChar char="•"/>
              <a:defRPr/>
            </a:pPr>
            <a:endParaRPr kumimoji="0" lang="en-US" altLang="zh-CN" sz="2400" b="0" i="0" u="none" strike="noStrike" kern="1200" cap="none" spc="0" normalizeH="0" baseline="0" noProof="0" dirty="0" smtClean="0">
              <a:ln>
                <a:noFill/>
              </a:ln>
              <a:solidFill>
                <a:srgbClr val="0000FF"/>
              </a:solidFill>
              <a:effectLst/>
              <a:uLnTx/>
              <a:uFillTx/>
              <a:latin typeface="Arial" panose="020B0604020202020204" pitchFamily="34" charset="0"/>
              <a:ea typeface="华文行楷" pitchFamily="2" charset="-122"/>
              <a:cs typeface="+mn-cs"/>
            </a:endParaRPr>
          </a:p>
          <a:p>
            <a:pPr marL="342900" marR="0" lvl="0" indent="-342900" algn="l" defTabSz="914400" rtl="0" eaLnBrk="0" fontAlgn="base" latinLnBrk="0" hangingPunct="0">
              <a:lnSpc>
                <a:spcPct val="100000"/>
              </a:lnSpc>
              <a:spcBef>
                <a:spcPct val="50000"/>
              </a:spcBef>
              <a:spcAft>
                <a:spcPct val="0"/>
              </a:spcAft>
              <a:buClrTx/>
              <a:buSzTx/>
              <a:buFont typeface="Arial" panose="020B0604020202020204" pitchFamily="34" charset="0"/>
              <a:buChar char="•"/>
              <a:defRPr/>
            </a:pPr>
            <a:r>
              <a:rPr kumimoji="0" lang="zh-CN" altLang="en-US" sz="2400" b="0" i="0" u="none" strike="noStrike" kern="1200" cap="none" spc="0" normalizeH="0" baseline="0" noProof="0" dirty="0" smtClean="0">
                <a:ln>
                  <a:noFill/>
                </a:ln>
                <a:solidFill>
                  <a:srgbClr val="7030A0"/>
                </a:solidFill>
                <a:effectLst/>
                <a:uLnTx/>
                <a:uFillTx/>
                <a:latin typeface="Arial" panose="020B0604020202020204" pitchFamily="34" charset="0"/>
                <a:ea typeface="华文行楷" pitchFamily="2" charset="-122"/>
                <a:cs typeface="+mn-cs"/>
              </a:rPr>
              <a:t>为了大家的安全，为了大家能拿到工钱回家过年！</a:t>
            </a:r>
            <a:endParaRPr kumimoji="0" lang="zh-CN" altLang="en-US" sz="2400" b="0" i="0" u="none" strike="noStrike" kern="1200" cap="none" spc="0" normalizeH="0" baseline="0" noProof="0" dirty="0">
              <a:ln>
                <a:noFill/>
              </a:ln>
              <a:solidFill>
                <a:srgbClr val="7030A0"/>
              </a:solidFill>
              <a:effectLst/>
              <a:uLnTx/>
              <a:uFillTx/>
              <a:latin typeface="Arial" panose="020B0604020202020204" pitchFamily="34" charset="0"/>
              <a:ea typeface="华文行楷" pitchFamily="2" charset="-122"/>
              <a:cs typeface="+mn-cs"/>
            </a:endParaRPr>
          </a:p>
        </p:txBody>
      </p:sp>
      <p:sp>
        <p:nvSpPr>
          <p:cNvPr id="7" name="矩形 6"/>
          <p:cNvSpPr/>
          <p:nvPr/>
        </p:nvSpPr>
        <p:spPr>
          <a:xfrm>
            <a:off x="1000125"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1.</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事故后果思考</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pic>
        <p:nvPicPr>
          <p:cNvPr id="7174" name="Picture 4" descr="ED008"/>
          <p:cNvPicPr>
            <a:picLocks noChangeAspect="1"/>
          </p:cNvPicPr>
          <p:nvPr/>
        </p:nvPicPr>
        <p:blipFill>
          <a:blip r:embed="rId2"/>
          <a:stretch>
            <a:fillRect/>
          </a:stretch>
        </p:blipFill>
        <p:spPr>
          <a:xfrm flipH="1">
            <a:off x="5357813" y="2428875"/>
            <a:ext cx="3025775" cy="1847850"/>
          </a:xfrm>
          <a:prstGeom prst="rect">
            <a:avLst/>
          </a:prstGeom>
          <a:noFill/>
          <a:ln w="9525">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8194"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8195"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9" name="内容占位符 8"/>
          <p:cNvSpPr>
            <a:spLocks noGrp="1"/>
          </p:cNvSpPr>
          <p:nvPr>
            <p:ph idx="1"/>
          </p:nvPr>
        </p:nvSpPr>
        <p:spPr>
          <a:xfrm>
            <a:off x="642938" y="1214438"/>
            <a:ext cx="7786688" cy="4911725"/>
          </a:xfrm>
        </p:spPr>
        <p:txBody>
          <a:bodyPr vert="horz" wrap="square" lIns="91440" tIns="45720" rIns="91440" bIns="45720" numCol="1" rtlCol="0" anchor="t" anchorCtr="0" compatLnSpc="1">
            <a:normAutofit/>
          </a:bodyPr>
          <a:lstStyle/>
          <a:p>
            <a:pPr marL="342900" marR="0" lvl="0" indent="457200" algn="l" defTabSz="914400" rtl="0" eaLnBrk="1" fontAlgn="auto" latinLnBrk="0" hangingPunct="1">
              <a:lnSpc>
                <a:spcPct val="150000"/>
              </a:lnSpc>
              <a:spcBef>
                <a:spcPct val="20000"/>
              </a:spcBef>
              <a:spcAft>
                <a:spcPts val="0"/>
              </a:spcAft>
              <a:buClrTx/>
              <a:buSzTx/>
              <a:buFontTx/>
              <a:buNone/>
              <a:defRPr/>
            </a:pPr>
            <a:endPar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457200" algn="l" defTabSz="914400" rtl="0" eaLnBrk="1" fontAlgn="auto" latinLnBrk="0" hangingPunct="1">
              <a:lnSpc>
                <a:spcPct val="150000"/>
              </a:lnSpc>
              <a:spcBef>
                <a:spcPct val="20000"/>
              </a:spcBef>
              <a:spcAft>
                <a:spcPts val="0"/>
              </a:spcAft>
              <a:buClrTx/>
              <a:buSzTx/>
              <a:buFontTx/>
              <a:buNone/>
              <a:defRPr/>
            </a:pPr>
            <a:endPar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342900" algn="ctr" defTabSz="914400" rtl="0" eaLnBrk="1" fontAlgn="auto" latinLnBrk="0" hangingPunct="1">
              <a:lnSpc>
                <a:spcPct val="100000"/>
              </a:lnSpc>
              <a:spcBef>
                <a:spcPct val="20000"/>
              </a:spcBef>
              <a:spcAft>
                <a:spcPts val="0"/>
              </a:spcAft>
              <a:buClrTx/>
              <a:buSzTx/>
              <a:buFontTx/>
              <a:buNone/>
              <a:defRPr/>
            </a:pPr>
            <a:endParaRPr kumimoji="0" lang="en-US" altLang="zh-CN"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矩形 5"/>
          <p:cNvSpPr/>
          <p:nvPr/>
        </p:nvSpPr>
        <p:spPr>
          <a:xfrm>
            <a:off x="1000125"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1.</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事故后果思考</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pic>
        <p:nvPicPr>
          <p:cNvPr id="8198" name="Picture 3"/>
          <p:cNvPicPr>
            <a:picLocks noChangeAspect="1"/>
          </p:cNvPicPr>
          <p:nvPr/>
        </p:nvPicPr>
        <p:blipFill>
          <a:blip r:embed="rId2"/>
          <a:stretch>
            <a:fillRect/>
          </a:stretch>
        </p:blipFill>
        <p:spPr>
          <a:xfrm>
            <a:off x="214313" y="1071563"/>
            <a:ext cx="8569325" cy="4500562"/>
          </a:xfrm>
          <a:prstGeom prst="rect">
            <a:avLst/>
          </a:prstGeom>
          <a:noFill/>
          <a:ln w="9525">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218"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9219"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9" name="内容占位符 8"/>
          <p:cNvSpPr>
            <a:spLocks noGrp="1"/>
          </p:cNvSpPr>
          <p:nvPr>
            <p:ph idx="1"/>
          </p:nvPr>
        </p:nvSpPr>
        <p:spPr>
          <a:xfrm>
            <a:off x="642938" y="1214438"/>
            <a:ext cx="7786688" cy="4911725"/>
          </a:xfrm>
        </p:spPr>
        <p:txBody>
          <a:bodyPr vert="horz" wrap="square" lIns="91440" tIns="45720" rIns="91440" bIns="45720" numCol="1" rtlCol="0" anchor="t" anchorCtr="0" compatLnSpc="1">
            <a:normAutofit/>
          </a:bodyPr>
          <a:lstStyle/>
          <a:p>
            <a:pPr marL="342265" marR="0" lvl="0" indent="457200" algn="l" defTabSz="914400" rtl="0" eaLnBrk="0" fontAlgn="base" latinLnBrk="0" hangingPunct="0">
              <a:lnSpc>
                <a:spcPct val="150000"/>
              </a:lnSpc>
              <a:spcBef>
                <a:spcPts val="430"/>
              </a:spcBef>
              <a:spcAft>
                <a:spcPct val="0"/>
              </a:spcAft>
              <a:buClrTx/>
              <a:buSzTx/>
              <a:buFont typeface="Arial" panose="020B0604020202020204" pitchFamily="34" charset="0"/>
              <a:buNone/>
              <a:defRPr/>
            </a:pPr>
            <a:endPar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457200" algn="l" defTabSz="914400" rtl="0" eaLnBrk="1" fontAlgn="auto" latinLnBrk="0" hangingPunct="1">
              <a:lnSpc>
                <a:spcPct val="150000"/>
              </a:lnSpc>
              <a:spcBef>
                <a:spcPct val="20000"/>
              </a:spcBef>
              <a:spcAft>
                <a:spcPts val="0"/>
              </a:spcAft>
              <a:buClrTx/>
              <a:buSzTx/>
              <a:buFontTx/>
              <a:buNone/>
              <a:defRPr/>
            </a:pPr>
            <a:endPar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342900" algn="ctr" defTabSz="914400" rtl="0" eaLnBrk="1" fontAlgn="auto" latinLnBrk="0" hangingPunct="1">
              <a:lnSpc>
                <a:spcPct val="100000"/>
              </a:lnSpc>
              <a:spcBef>
                <a:spcPct val="20000"/>
              </a:spcBef>
              <a:spcAft>
                <a:spcPts val="0"/>
              </a:spcAft>
              <a:buClrTx/>
              <a:buSzTx/>
              <a:buFontTx/>
              <a:buNone/>
              <a:defRPr/>
            </a:pPr>
            <a:endParaRPr kumimoji="0" lang="en-US" altLang="zh-CN"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矩形 5"/>
          <p:cNvSpPr/>
          <p:nvPr/>
        </p:nvSpPr>
        <p:spPr>
          <a:xfrm>
            <a:off x="1000125"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1.</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事故后果思考</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9222" name="AutoShape 4"/>
          <p:cNvSpPr/>
          <p:nvPr/>
        </p:nvSpPr>
        <p:spPr>
          <a:xfrm>
            <a:off x="395288" y="642938"/>
            <a:ext cx="8748712" cy="5256212"/>
          </a:xfrm>
          <a:prstGeom prst="irregularSeal2">
            <a:avLst/>
          </a:prstGeom>
          <a:solidFill>
            <a:srgbClr val="FFFF00"/>
          </a:solidFill>
          <a:ln w="38100">
            <a:noFill/>
          </a:ln>
        </p:spPr>
        <p:txBody>
          <a:bodyPr wrap="none" anchor="ctr" anchorCtr="0"/>
          <a:p>
            <a:pPr algn="ctr" eaLnBrk="0" hangingPunct="0"/>
            <a:r>
              <a:rPr lang="zh-CN" altLang="en-US" sz="2800" b="1" dirty="0">
                <a:solidFill>
                  <a:srgbClr val="FF0000"/>
                </a:solidFill>
                <a:latin typeface="Comic Sans MS" panose="030F0702030302020204" pitchFamily="66" charset="0"/>
              </a:rPr>
              <a:t> 在中国，施工现场</a:t>
            </a:r>
            <a:r>
              <a:rPr lang="en-US" altLang="zh-CN" sz="2800" b="1" dirty="0">
                <a:solidFill>
                  <a:srgbClr val="FF0000"/>
                </a:solidFill>
                <a:latin typeface="Comic Sans MS" panose="030F0702030302020204" pitchFamily="66" charset="0"/>
              </a:rPr>
              <a:t>40%</a:t>
            </a:r>
            <a:r>
              <a:rPr lang="zh-CN" altLang="en-US" sz="2800" b="1" dirty="0">
                <a:solidFill>
                  <a:srgbClr val="FF0000"/>
                </a:solidFill>
                <a:latin typeface="Comic Sans MS" panose="030F0702030302020204" pitchFamily="66" charset="0"/>
              </a:rPr>
              <a:t>的</a:t>
            </a:r>
            <a:endParaRPr lang="en-US" altLang="zh-CN" sz="2800" b="1" dirty="0">
              <a:solidFill>
                <a:srgbClr val="FF0000"/>
              </a:solidFill>
              <a:latin typeface="Comic Sans MS" panose="030F0702030302020204" pitchFamily="66" charset="0"/>
            </a:endParaRPr>
          </a:p>
          <a:p>
            <a:pPr algn="ctr" eaLnBrk="0" hangingPunct="0"/>
            <a:r>
              <a:rPr lang="zh-CN" altLang="en-US" sz="2800" b="1" dirty="0">
                <a:solidFill>
                  <a:srgbClr val="FF0000"/>
                </a:solidFill>
                <a:latin typeface="Comic Sans MS" panose="030F0702030302020204" pitchFamily="66" charset="0"/>
              </a:rPr>
              <a:t>死亡事故是由高空坠落造成的</a:t>
            </a:r>
            <a:endParaRPr lang="en-US" altLang="zh-CN" sz="2800" b="1" dirty="0">
              <a:solidFill>
                <a:srgbClr val="FF0000"/>
              </a:solidFill>
              <a:latin typeface="Comic Sans MS" panose="030F0702030302020204" pitchFamily="66"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242"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10243"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9" name="内容占位符 8"/>
          <p:cNvSpPr>
            <a:spLocks noGrp="1"/>
          </p:cNvSpPr>
          <p:nvPr>
            <p:ph idx="1"/>
          </p:nvPr>
        </p:nvSpPr>
        <p:spPr>
          <a:xfrm>
            <a:off x="500063" y="1214438"/>
            <a:ext cx="7929563" cy="4911725"/>
          </a:xfrm>
        </p:spPr>
        <p:txBody>
          <a:bodyPr vert="horz" wrap="square" lIns="91440" tIns="45720" rIns="91440" bIns="45720" numCol="1" rtlCol="0" anchor="t" anchorCtr="0" compatLnSpc="1">
            <a:normAutofit/>
          </a:bodyPr>
          <a:lstStyle/>
          <a:p>
            <a:pPr marL="342265" marR="0" lvl="0" indent="457200" algn="l" defTabSz="914400" rtl="0" eaLnBrk="0" fontAlgn="base" latinLnBrk="0" hangingPunct="0">
              <a:lnSpc>
                <a:spcPct val="150000"/>
              </a:lnSpc>
              <a:spcBef>
                <a:spcPts val="430"/>
              </a:spcBef>
              <a:spcAft>
                <a:spcPct val="0"/>
              </a:spcAft>
              <a:buClrTx/>
              <a:buSzTx/>
              <a:buFont typeface="Arial" panose="020B0604020202020204" pitchFamily="34" charset="0"/>
              <a:buNone/>
              <a:defRPr/>
            </a:pP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2011</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年，公司领导班子被集团公司授予“</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2011</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年度‘四好’领导班子”荣誉称号，并获“国电一级红旗奖状”。</a:t>
            </a:r>
            <a:endPar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342265" marR="0" lvl="0" indent="457200" algn="l" defTabSz="914400" rtl="0" eaLnBrk="0" fontAlgn="base" latinLnBrk="0" hangingPunct="0">
              <a:lnSpc>
                <a:spcPct val="150000"/>
              </a:lnSpc>
              <a:spcBef>
                <a:spcPts val="430"/>
              </a:spcBef>
              <a:spcAft>
                <a:spcPct val="0"/>
              </a:spcAft>
              <a:buClrTx/>
              <a:buSzTx/>
              <a:buFont typeface="Arial" panose="020B0604020202020204" pitchFamily="34" charset="0"/>
              <a:buNone/>
              <a:defRPr/>
            </a:pP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2011</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年</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#1</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机组工程里程碑节点：</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3</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15</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日，主厂房封闭；</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3</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15</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日，集控楼交付安装；</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3</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15</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日，机组大板梁验收完成；</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9</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13</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日，锅炉水压试验完成；</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11</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21</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日，锅炉风压试验完成；</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11</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15</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日，锅炉化学清洗完成；</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12</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1</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日，锅炉吹管完成；</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9</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28</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日，汽机扣盖完成；</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11</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20</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日，汽机油循环完成；</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6</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29</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日，</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DCS</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上电调试开始；</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8</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26</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日，厂用电受电；</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12</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11</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日，锅炉整套启动点火；</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12</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15</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日，汽轮机冲转；</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12</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16</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日，机组并网；</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12</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月</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30</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日，机组</a:t>
            </a:r>
            <a:r>
              <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168</a:t>
            </a:r>
            <a:r>
              <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小时试运完成。</a:t>
            </a:r>
            <a:endPar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265" marR="0" lvl="0" indent="457200" algn="l" defTabSz="914400" rtl="0" eaLnBrk="0" fontAlgn="base" latinLnBrk="0" hangingPunct="0">
              <a:lnSpc>
                <a:spcPct val="150000"/>
              </a:lnSpc>
              <a:spcBef>
                <a:spcPts val="430"/>
              </a:spcBef>
              <a:spcAft>
                <a:spcPct val="0"/>
              </a:spcAft>
              <a:buClrTx/>
              <a:buSzTx/>
              <a:buFont typeface="Arial" panose="020B0604020202020204" pitchFamily="34" charset="0"/>
              <a:buNone/>
              <a:defRPr/>
            </a:pPr>
            <a:endParaRPr kumimoji="0" lang="zh-CN" altLang="en-US"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457200" algn="l" defTabSz="914400" rtl="0" eaLnBrk="1" fontAlgn="auto" latinLnBrk="0" hangingPunct="1">
              <a:lnSpc>
                <a:spcPct val="150000"/>
              </a:lnSpc>
              <a:spcBef>
                <a:spcPct val="20000"/>
              </a:spcBef>
              <a:spcAft>
                <a:spcPts val="0"/>
              </a:spcAft>
              <a:buClrTx/>
              <a:buSzTx/>
              <a:buFontTx/>
              <a:buNone/>
              <a:defRPr/>
            </a:pPr>
            <a:endPar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342900" algn="ctr" defTabSz="914400" rtl="0" eaLnBrk="1" fontAlgn="auto" latinLnBrk="0" hangingPunct="1">
              <a:lnSpc>
                <a:spcPct val="100000"/>
              </a:lnSpc>
              <a:spcBef>
                <a:spcPct val="20000"/>
              </a:spcBef>
              <a:spcAft>
                <a:spcPts val="0"/>
              </a:spcAft>
              <a:buClrTx/>
              <a:buSzTx/>
              <a:buFontTx/>
              <a:buNone/>
              <a:defRPr/>
            </a:pPr>
            <a:endParaRPr kumimoji="0" lang="en-US" altLang="zh-CN"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矩形 5"/>
          <p:cNvSpPr/>
          <p:nvPr/>
        </p:nvSpPr>
        <p:spPr>
          <a:xfrm>
            <a:off x="1000125"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2.</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高空作业危害</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pic>
        <p:nvPicPr>
          <p:cNvPr id="10246" name="Picture 3" descr="昨天发生的第一起高处坠落事故，地点在城区巨利路某建筑工地。上午8点多，29岁的湖北来富务工人员陈友贵在脚手架上作业时，不慎从9米高处摔下，造成左股骨骨折，头部外伤。"/>
          <p:cNvPicPr>
            <a:picLocks noChangeAspect="1"/>
          </p:cNvPicPr>
          <p:nvPr/>
        </p:nvPicPr>
        <p:blipFill>
          <a:blip r:embed="rId2"/>
          <a:stretch>
            <a:fillRect/>
          </a:stretch>
        </p:blipFill>
        <p:spPr>
          <a:xfrm>
            <a:off x="928688" y="1071563"/>
            <a:ext cx="7643812" cy="4500562"/>
          </a:xfrm>
          <a:prstGeom prst="rect">
            <a:avLst/>
          </a:prstGeom>
          <a:noFill/>
          <a:ln w="9525">
            <a:noFill/>
          </a:ln>
        </p:spPr>
      </p:pic>
      <p:sp>
        <p:nvSpPr>
          <p:cNvPr id="8" name="矩形 7"/>
          <p:cNvSpPr/>
          <p:nvPr/>
        </p:nvSpPr>
        <p:spPr>
          <a:xfrm>
            <a:off x="1071538" y="3071810"/>
            <a:ext cx="7429552" cy="190821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宋体" panose="02010600030101010101" pitchFamily="2" charset="-122"/>
                <a:cs typeface="+mn-cs"/>
              </a:rPr>
              <a:t>后果很严重</a:t>
            </a:r>
            <a:endParaRPr kumimoji="0" lang="en-US" altLang="zh-CN" sz="5400" b="1" i="0" u="none" strike="noStrike" kern="1200" cap="none"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宋体" panose="02010600030101010101" pitchFamily="2" charset="-122"/>
              <a:cs typeface="+mn-cs"/>
            </a:endParaRPr>
          </a:p>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800" b="1" i="0" u="none" strike="noStrike" kern="1200" cap="none"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宋体" panose="02010600030101010101" pitchFamily="2" charset="-122"/>
              <a:cs typeface="+mn-cs"/>
            </a:endParaRPr>
          </a:p>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800" b="1" i="0" u="none" strike="noStrike" kern="1200" cap="none"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宋体" panose="02010600030101010101" pitchFamily="2" charset="-122"/>
              <a:cs typeface="+mn-cs"/>
            </a:endParaRPr>
          </a:p>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宋体" panose="02010600030101010101" pitchFamily="2" charset="-122"/>
                <a:cs typeface="+mn-cs"/>
              </a:rPr>
              <a:t>右腿骨折</a:t>
            </a:r>
            <a:endParaRPr kumimoji="0" lang="zh-CN" altLang="en-US" sz="2800" b="1" i="0" u="none" strike="noStrike" kern="1200" cap="none"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宋体" panose="02010600030101010101" pitchFamily="2" charset="-122"/>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266"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11267"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9" name="内容占位符 8"/>
          <p:cNvSpPr>
            <a:spLocks noGrp="1"/>
          </p:cNvSpPr>
          <p:nvPr>
            <p:ph idx="1"/>
          </p:nvPr>
        </p:nvSpPr>
        <p:spPr>
          <a:xfrm>
            <a:off x="142875" y="1214438"/>
            <a:ext cx="8286750" cy="4911725"/>
          </a:xfrm>
        </p:spPr>
        <p:txBody>
          <a:bodyPr vert="horz" wrap="square" lIns="91440" tIns="45720" rIns="91440" bIns="45720" numCol="1" rtlCol="0" anchor="t" anchorCtr="0" compatLnSpc="1">
            <a:normAutofit/>
          </a:bodyPr>
          <a:lstStyle/>
          <a:p>
            <a:pPr marL="342900" marR="0" lvl="0" indent="457200" algn="l" defTabSz="914400" rtl="0" eaLnBrk="1" fontAlgn="auto" latinLnBrk="0" hangingPunct="1">
              <a:lnSpc>
                <a:spcPct val="150000"/>
              </a:lnSpc>
              <a:spcBef>
                <a:spcPct val="20000"/>
              </a:spcBef>
              <a:spcAft>
                <a:spcPts val="0"/>
              </a:spcAft>
              <a:buClrTx/>
              <a:buSzTx/>
              <a:buFontTx/>
              <a:buNone/>
              <a:defRPr/>
            </a:pPr>
            <a:endPar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342900" algn="ctr" defTabSz="914400" rtl="0" eaLnBrk="1" fontAlgn="auto" latinLnBrk="0" hangingPunct="1">
              <a:lnSpc>
                <a:spcPct val="100000"/>
              </a:lnSpc>
              <a:spcBef>
                <a:spcPct val="20000"/>
              </a:spcBef>
              <a:spcAft>
                <a:spcPts val="0"/>
              </a:spcAft>
              <a:buClrTx/>
              <a:buSzTx/>
              <a:buFontTx/>
              <a:buNone/>
              <a:defRPr/>
            </a:pPr>
            <a:endParaRPr kumimoji="0" lang="en-US" altLang="zh-CN"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矩形 5"/>
          <p:cNvSpPr/>
          <p:nvPr/>
        </p:nvSpPr>
        <p:spPr>
          <a:xfrm>
            <a:off x="1000125"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2.</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高空作业危害</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pic>
        <p:nvPicPr>
          <p:cNvPr id="11270" name="Picture 2" descr="{4EF21F9B-5EFD-45B0-999D-672E5A00767E}"/>
          <p:cNvPicPr>
            <a:picLocks noChangeAspect="1"/>
          </p:cNvPicPr>
          <p:nvPr/>
        </p:nvPicPr>
        <p:blipFill>
          <a:blip r:embed="rId2"/>
          <a:stretch>
            <a:fillRect/>
          </a:stretch>
        </p:blipFill>
        <p:spPr>
          <a:xfrm>
            <a:off x="539750" y="1285875"/>
            <a:ext cx="8064500" cy="4357688"/>
          </a:xfrm>
          <a:prstGeom prst="rect">
            <a:avLst/>
          </a:prstGeom>
          <a:noFill/>
          <a:ln w="9525">
            <a:noFill/>
          </a:ln>
        </p:spPr>
      </p:pic>
      <p:sp>
        <p:nvSpPr>
          <p:cNvPr id="8" name="矩形 7"/>
          <p:cNvSpPr/>
          <p:nvPr/>
        </p:nvSpPr>
        <p:spPr>
          <a:xfrm>
            <a:off x="618032" y="2967335"/>
            <a:ext cx="7883058" cy="3231654"/>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宋体" panose="02010600030101010101" pitchFamily="2" charset="-122"/>
                <a:cs typeface="+mn-cs"/>
              </a:rPr>
              <a:t>后果很严重</a:t>
            </a:r>
            <a:endParaRPr kumimoji="0" lang="en-US" altLang="zh-CN" sz="5400" b="1" i="0" u="none" strike="noStrike" kern="1200" cap="none"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宋体" panose="02010600030101010101" pitchFamily="2" charset="-122"/>
              <a:cs typeface="+mn-cs"/>
            </a:endParaRPr>
          </a:p>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3200" b="1" i="0" u="none" strike="noStrike" kern="1200" cap="none"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宋体" panose="02010600030101010101" pitchFamily="2" charset="-122"/>
              <a:cs typeface="+mn-cs"/>
            </a:endParaRPr>
          </a:p>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3200" b="1" i="0" u="none" strike="noStrike" kern="1200" cap="none"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宋体" panose="02010600030101010101" pitchFamily="2" charset="-122"/>
              <a:cs typeface="+mn-cs"/>
            </a:endParaRPr>
          </a:p>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宋体" panose="02010600030101010101" pitchFamily="2" charset="-122"/>
                <a:cs typeface="+mn-cs"/>
              </a:rPr>
              <a:t>死亡事故</a:t>
            </a:r>
            <a:endParaRPr kumimoji="0" lang="zh-CN" altLang="en-US" sz="3200" b="1" i="0" u="none" strike="noStrike" kern="1200" cap="none"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宋体" panose="02010600030101010101" pitchFamily="2" charset="-122"/>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5400" b="1" i="0" u="none" strike="noStrike" kern="1200" cap="none"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宋体" panose="02010600030101010101" pitchFamily="2" charset="-122"/>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290"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12291"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9" name="内容占位符 8"/>
          <p:cNvSpPr>
            <a:spLocks noGrp="1"/>
          </p:cNvSpPr>
          <p:nvPr>
            <p:ph idx="1"/>
          </p:nvPr>
        </p:nvSpPr>
        <p:spPr>
          <a:xfrm>
            <a:off x="142875" y="1214438"/>
            <a:ext cx="8358188" cy="4911725"/>
          </a:xfrm>
        </p:spPr>
        <p:txBody>
          <a:bodyPr vert="horz" wrap="square" lIns="91440" tIns="45720" rIns="91440" bIns="45720" numCol="1" rtlCol="0" anchor="t" anchorCtr="0" compatLnSpc="1">
            <a:normAutofit/>
          </a:bodyPr>
          <a:lstStyle/>
          <a:p>
            <a:pPr marL="342900" marR="0" lvl="0" indent="457200" algn="l" defTabSz="914400" rtl="0" eaLnBrk="1" fontAlgn="auto" latinLnBrk="0" hangingPunct="1">
              <a:lnSpc>
                <a:spcPct val="150000"/>
              </a:lnSpc>
              <a:spcBef>
                <a:spcPct val="20000"/>
              </a:spcBef>
              <a:spcAft>
                <a:spcPts val="0"/>
              </a:spcAft>
              <a:buClrTx/>
              <a:buSzTx/>
              <a:buFontTx/>
              <a:buNone/>
              <a:defRPr/>
            </a:pPr>
            <a:endParaRPr kumimoji="0" lang="en-US" altLang="zh-CN" sz="1800" b="0"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342900" marR="0" lvl="0" indent="-342900" algn="ctr" defTabSz="914400" rtl="0" eaLnBrk="1" fontAlgn="auto" latinLnBrk="0" hangingPunct="1">
              <a:lnSpc>
                <a:spcPct val="100000"/>
              </a:lnSpc>
              <a:spcBef>
                <a:spcPct val="20000"/>
              </a:spcBef>
              <a:spcAft>
                <a:spcPts val="0"/>
              </a:spcAft>
              <a:buClrTx/>
              <a:buSzTx/>
              <a:buFontTx/>
              <a:buNone/>
              <a:defRPr/>
            </a:pPr>
            <a:endParaRPr kumimoji="0" lang="en-US" altLang="zh-CN"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矩形 5"/>
          <p:cNvSpPr/>
          <p:nvPr/>
        </p:nvSpPr>
        <p:spPr>
          <a:xfrm>
            <a:off x="1000125"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2.</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高空作业危害</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pic>
        <p:nvPicPr>
          <p:cNvPr id="12294" name="Picture 2" descr="{9B319B55-21DB-48F5-BDA3-5A7D35B3A52E}"/>
          <p:cNvPicPr>
            <a:picLocks noChangeAspect="1"/>
          </p:cNvPicPr>
          <p:nvPr/>
        </p:nvPicPr>
        <p:blipFill>
          <a:blip r:embed="rId2"/>
          <a:stretch>
            <a:fillRect/>
          </a:stretch>
        </p:blipFill>
        <p:spPr>
          <a:xfrm>
            <a:off x="684213" y="1052513"/>
            <a:ext cx="7848600" cy="4519612"/>
          </a:xfrm>
          <a:prstGeom prst="rect">
            <a:avLst/>
          </a:prstGeom>
          <a:noFill/>
          <a:ln w="9525">
            <a:noFill/>
          </a:ln>
        </p:spPr>
      </p:pic>
      <p:sp>
        <p:nvSpPr>
          <p:cNvPr id="8" name="矩形 7"/>
          <p:cNvSpPr/>
          <p:nvPr/>
        </p:nvSpPr>
        <p:spPr>
          <a:xfrm>
            <a:off x="857224" y="2214554"/>
            <a:ext cx="7643866" cy="3077766"/>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宋体" panose="02010600030101010101" pitchFamily="2" charset="-122"/>
                <a:cs typeface="+mn-cs"/>
              </a:rPr>
              <a:t>后果很严重</a:t>
            </a:r>
            <a:endParaRPr kumimoji="0" lang="en-US" altLang="zh-CN" sz="5400" b="1" i="0" u="none" strike="noStrike" kern="1200" cap="none"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宋体" panose="02010600030101010101" pitchFamily="2" charset="-122"/>
              <a:cs typeface="+mn-cs"/>
            </a:endParaRPr>
          </a:p>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5400" b="1" i="0" u="none" strike="noStrike" kern="1200" cap="none"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宋体" panose="02010600030101010101" pitchFamily="2" charset="-122"/>
              <a:cs typeface="+mn-cs"/>
            </a:endParaRPr>
          </a:p>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5400" b="1" i="0" u="none" strike="noStrike" kern="1200" cap="none"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宋体" panose="02010600030101010101" pitchFamily="2" charset="-122"/>
              <a:cs typeface="+mn-cs"/>
            </a:endParaRPr>
          </a:p>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Arial" panose="020B0604020202020204" pitchFamily="34" charset="0"/>
                <a:ea typeface="宋体" panose="02010600030101010101" pitchFamily="2" charset="-122"/>
                <a:cs typeface="+mn-cs"/>
              </a:rPr>
              <a:t>死亡事故</a:t>
            </a:r>
            <a:endParaRPr kumimoji="0" lang="zh-CN" altLang="en-US" sz="3200" b="0"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314"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13315"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13316" name="内容占位符 8"/>
          <p:cNvSpPr>
            <a:spLocks noGrp="1"/>
          </p:cNvSpPr>
          <p:nvPr>
            <p:ph idx="1"/>
          </p:nvPr>
        </p:nvSpPr>
        <p:spPr>
          <a:xfrm>
            <a:off x="142875" y="1214438"/>
            <a:ext cx="8501063" cy="4911725"/>
          </a:xfrm>
        </p:spPr>
        <p:txBody>
          <a:bodyPr vert="horz" wrap="square" lIns="91440" tIns="45720" rIns="91440" bIns="45720" anchor="t" anchorCtr="0"/>
          <a:p>
            <a:pPr>
              <a:spcBef>
                <a:spcPct val="50000"/>
              </a:spcBef>
            </a:pPr>
            <a:r>
              <a:rPr lang="en-US" altLang="zh-CN" sz="1800" b="1" dirty="0">
                <a:solidFill>
                  <a:srgbClr val="0000FF"/>
                </a:solidFill>
                <a:latin typeface="宋体" panose="02010600030101010101" pitchFamily="2" charset="-122"/>
              </a:rPr>
              <a:t>1</a:t>
            </a:r>
            <a:r>
              <a:rPr lang="zh-CN" altLang="en-US" sz="1800" b="1" dirty="0">
                <a:solidFill>
                  <a:srgbClr val="0000FF"/>
                </a:solidFill>
                <a:latin typeface="宋体" panose="02010600030101010101" pitchFamily="2" charset="-122"/>
              </a:rPr>
              <a:t>、高处作业的定义</a:t>
            </a:r>
            <a:endParaRPr lang="zh-CN" altLang="en-US" sz="1800" b="1" dirty="0">
              <a:solidFill>
                <a:srgbClr val="0000FF"/>
              </a:solidFill>
              <a:latin typeface="宋体" panose="02010600030101010101" pitchFamily="2" charset="-122"/>
            </a:endParaRPr>
          </a:p>
          <a:p>
            <a:pPr>
              <a:spcBef>
                <a:spcPct val="50000"/>
              </a:spcBef>
            </a:pPr>
            <a:r>
              <a:rPr lang="zh-CN" altLang="en-US" sz="1800" dirty="0">
                <a:latin typeface="宋体" panose="02010600030101010101" pitchFamily="2" charset="-122"/>
              </a:rPr>
              <a:t>    </a:t>
            </a:r>
            <a:r>
              <a:rPr lang="zh-CN" altLang="en-US" sz="1800" dirty="0">
                <a:latin typeface="华文新魏" pitchFamily="2" charset="-122"/>
                <a:ea typeface="华文新魏" pitchFamily="2" charset="-122"/>
              </a:rPr>
              <a:t>所谓高处作业是指人在一定位置为基准的高处进行的作业。国家标准</a:t>
            </a:r>
            <a:r>
              <a:rPr lang="en-US" altLang="en-US" sz="1800" dirty="0">
                <a:latin typeface="华文新魏" pitchFamily="2" charset="-122"/>
                <a:ea typeface="华文新魏" pitchFamily="2" charset="-122"/>
              </a:rPr>
              <a:t>GB</a:t>
            </a:r>
            <a:r>
              <a:rPr lang="en-US" altLang="zh-CN" sz="1800" dirty="0">
                <a:latin typeface="华文新魏" pitchFamily="2" charset="-122"/>
                <a:ea typeface="华文新魏" pitchFamily="2" charset="-122"/>
              </a:rPr>
              <a:t>/</a:t>
            </a:r>
            <a:r>
              <a:rPr lang="en-US" altLang="en-US" sz="1800" dirty="0">
                <a:latin typeface="华文新魏" pitchFamily="2" charset="-122"/>
                <a:ea typeface="华文新魏" pitchFamily="2" charset="-122"/>
              </a:rPr>
              <a:t>T3608-2008</a:t>
            </a:r>
            <a:r>
              <a:rPr lang="en-US" altLang="zh-CN" sz="1800" dirty="0">
                <a:latin typeface="华文新魏" pitchFamily="2" charset="-122"/>
                <a:ea typeface="华文新魏" pitchFamily="2" charset="-122"/>
              </a:rPr>
              <a:t>《</a:t>
            </a:r>
            <a:r>
              <a:rPr lang="zh-CN" altLang="en-US" sz="1800" dirty="0">
                <a:latin typeface="华文新魏" pitchFamily="2" charset="-122"/>
                <a:ea typeface="华文新魏" pitchFamily="2" charset="-122"/>
              </a:rPr>
              <a:t>高处作业分级</a:t>
            </a:r>
            <a:r>
              <a:rPr lang="en-US" altLang="zh-CN" sz="1800" dirty="0">
                <a:latin typeface="华文新魏" pitchFamily="2" charset="-122"/>
                <a:ea typeface="华文新魏" pitchFamily="2" charset="-122"/>
              </a:rPr>
              <a:t>》</a:t>
            </a:r>
            <a:r>
              <a:rPr lang="zh-CN" altLang="en-US" sz="1800" dirty="0">
                <a:latin typeface="华文新魏" pitchFamily="2" charset="-122"/>
                <a:ea typeface="华文新魏" pitchFamily="2" charset="-122"/>
              </a:rPr>
              <a:t>规定：“凡在坠落高度基准面</a:t>
            </a:r>
            <a:r>
              <a:rPr lang="en-US" altLang="zh-CN" sz="1800" dirty="0">
                <a:solidFill>
                  <a:srgbClr val="FF0000"/>
                </a:solidFill>
                <a:latin typeface="华文新魏" pitchFamily="2" charset="-122"/>
                <a:ea typeface="华文新魏" pitchFamily="2" charset="-122"/>
              </a:rPr>
              <a:t>2m</a:t>
            </a:r>
            <a:r>
              <a:rPr lang="zh-CN" altLang="en-US" sz="1800" dirty="0">
                <a:latin typeface="华文新魏" pitchFamily="2" charset="-122"/>
                <a:ea typeface="华文新魏" pitchFamily="2" charset="-122"/>
              </a:rPr>
              <a:t>以上（含</a:t>
            </a:r>
            <a:r>
              <a:rPr lang="en-US" altLang="zh-CN" sz="1800" dirty="0">
                <a:solidFill>
                  <a:srgbClr val="FF0000"/>
                </a:solidFill>
                <a:latin typeface="华文新魏" pitchFamily="2" charset="-122"/>
                <a:ea typeface="华文新魏" pitchFamily="2" charset="-122"/>
              </a:rPr>
              <a:t>2m</a:t>
            </a:r>
            <a:r>
              <a:rPr lang="zh-CN" altLang="en-US" sz="1800" dirty="0">
                <a:latin typeface="华文新魏" pitchFamily="2" charset="-122"/>
                <a:ea typeface="华文新魏" pitchFamily="2" charset="-122"/>
              </a:rPr>
              <a:t>）有可能坠落的高处进行作业，都称为高处作业。”根据这一规定，在电力检修与施工行业中涉及到高处作业的范围是相当广泛的。在建筑物内作业时，若在</a:t>
            </a:r>
            <a:r>
              <a:rPr lang="en-US" altLang="zh-CN" sz="1800" dirty="0">
                <a:latin typeface="华文新魏" pitchFamily="2" charset="-122"/>
                <a:ea typeface="华文新魏" pitchFamily="2" charset="-122"/>
              </a:rPr>
              <a:t>2m</a:t>
            </a:r>
            <a:r>
              <a:rPr lang="zh-CN" altLang="en-US" sz="1800" dirty="0">
                <a:latin typeface="华文新魏" pitchFamily="2" charset="-122"/>
                <a:ea typeface="华文新魏" pitchFamily="2" charset="-122"/>
              </a:rPr>
              <a:t>以上的架子及梯子上进行操作，即为高处作业。</a:t>
            </a:r>
            <a:endParaRPr lang="zh-CN" altLang="en-US" sz="1800" dirty="0">
              <a:latin typeface="华文新魏" pitchFamily="2" charset="-122"/>
              <a:ea typeface="华文新魏" pitchFamily="2" charset="-122"/>
            </a:endParaRPr>
          </a:p>
        </p:txBody>
      </p:sp>
      <p:sp>
        <p:nvSpPr>
          <p:cNvPr id="6" name="矩形 5"/>
          <p:cNvSpPr/>
          <p:nvPr/>
        </p:nvSpPr>
        <p:spPr>
          <a:xfrm>
            <a:off x="1000125"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3.</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高空作业概述</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3318" name="Line 4"/>
          <p:cNvSpPr/>
          <p:nvPr/>
        </p:nvSpPr>
        <p:spPr>
          <a:xfrm>
            <a:off x="5208588" y="3932238"/>
            <a:ext cx="1296987" cy="0"/>
          </a:xfrm>
          <a:prstGeom prst="line">
            <a:avLst/>
          </a:prstGeom>
          <a:ln w="9525" cap="flat" cmpd="sng">
            <a:solidFill>
              <a:schemeClr val="tx1"/>
            </a:solidFill>
            <a:prstDash val="solid"/>
            <a:headEnd type="none" w="med" len="med"/>
            <a:tailEnd type="none" w="med" len="med"/>
          </a:ln>
        </p:spPr>
      </p:sp>
      <p:sp>
        <p:nvSpPr>
          <p:cNvPr id="13319" name="Line 5"/>
          <p:cNvSpPr/>
          <p:nvPr/>
        </p:nvSpPr>
        <p:spPr>
          <a:xfrm>
            <a:off x="6505575" y="3932238"/>
            <a:ext cx="0" cy="1439862"/>
          </a:xfrm>
          <a:prstGeom prst="line">
            <a:avLst/>
          </a:prstGeom>
          <a:ln w="9525" cap="flat" cmpd="sng">
            <a:solidFill>
              <a:schemeClr val="tx1"/>
            </a:solidFill>
            <a:prstDash val="solid"/>
            <a:headEnd type="none" w="med" len="med"/>
            <a:tailEnd type="none" w="med" len="med"/>
          </a:ln>
        </p:spPr>
      </p:sp>
      <p:sp>
        <p:nvSpPr>
          <p:cNvPr id="13320" name="Line 6"/>
          <p:cNvSpPr/>
          <p:nvPr/>
        </p:nvSpPr>
        <p:spPr>
          <a:xfrm>
            <a:off x="4344988" y="5372100"/>
            <a:ext cx="3816350" cy="0"/>
          </a:xfrm>
          <a:prstGeom prst="line">
            <a:avLst/>
          </a:prstGeom>
          <a:ln w="9525" cap="flat" cmpd="sng">
            <a:solidFill>
              <a:schemeClr val="tx1"/>
            </a:solidFill>
            <a:prstDash val="solid"/>
            <a:headEnd type="none" w="med" len="med"/>
            <a:tailEnd type="none" w="med" len="med"/>
          </a:ln>
        </p:spPr>
      </p:sp>
      <p:sp>
        <p:nvSpPr>
          <p:cNvPr id="13321" name="AutoShape 7"/>
          <p:cNvSpPr/>
          <p:nvPr/>
        </p:nvSpPr>
        <p:spPr>
          <a:xfrm>
            <a:off x="6073775" y="2995613"/>
            <a:ext cx="1946275" cy="431800"/>
          </a:xfrm>
          <a:prstGeom prst="wedgeEllipseCallout">
            <a:avLst>
              <a:gd name="adj1" fmla="val -33769"/>
              <a:gd name="adj2" fmla="val 140440"/>
            </a:avLst>
          </a:prstGeom>
          <a:solidFill>
            <a:schemeClr val="accent1"/>
          </a:solidFill>
          <a:ln w="9525" cap="flat" cmpd="sng">
            <a:solidFill>
              <a:schemeClr val="tx1"/>
            </a:solidFill>
            <a:prstDash val="solid"/>
            <a:miter/>
            <a:headEnd type="none" w="med" len="med"/>
            <a:tailEnd type="none" w="med" len="med"/>
          </a:ln>
        </p:spPr>
        <p:txBody>
          <a:bodyPr/>
          <a:p>
            <a:pPr algn="ctr"/>
            <a:r>
              <a:rPr lang="zh-CN" altLang="en-US" dirty="0">
                <a:latin typeface="Arial" panose="020B0604020202020204" pitchFamily="34" charset="0"/>
                <a:ea typeface="华文行楷" pitchFamily="2" charset="-122"/>
              </a:rPr>
              <a:t>作业高度面</a:t>
            </a:r>
            <a:endParaRPr lang="zh-CN" altLang="en-US" dirty="0">
              <a:latin typeface="Arial" panose="020B0604020202020204" pitchFamily="34" charset="0"/>
              <a:ea typeface="华文行楷" pitchFamily="2" charset="-122"/>
            </a:endParaRPr>
          </a:p>
        </p:txBody>
      </p:sp>
      <p:sp>
        <p:nvSpPr>
          <p:cNvPr id="13322" name="Text Box 8"/>
          <p:cNvSpPr txBox="1"/>
          <p:nvPr/>
        </p:nvSpPr>
        <p:spPr>
          <a:xfrm>
            <a:off x="6000750" y="3643313"/>
            <a:ext cx="1008063" cy="366712"/>
          </a:xfrm>
          <a:prstGeom prst="rect">
            <a:avLst/>
          </a:prstGeom>
          <a:noFill/>
          <a:ln w="9525">
            <a:noFill/>
          </a:ln>
        </p:spPr>
        <p:txBody>
          <a:bodyPr>
            <a:spAutoFit/>
          </a:bodyPr>
          <a:p>
            <a:pPr>
              <a:spcBef>
                <a:spcPct val="50000"/>
              </a:spcBef>
            </a:pPr>
            <a:r>
              <a:rPr lang="en-US" altLang="zh-CN" dirty="0">
                <a:latin typeface="Arial" panose="020B0604020202020204" pitchFamily="34" charset="0"/>
                <a:ea typeface="华文行楷" pitchFamily="2" charset="-122"/>
              </a:rPr>
              <a:t>●</a:t>
            </a:r>
            <a:endParaRPr lang="en-US" altLang="zh-CN" dirty="0">
              <a:latin typeface="Arial" panose="020B0604020202020204" pitchFamily="34" charset="0"/>
              <a:ea typeface="华文行楷" pitchFamily="2" charset="-122"/>
            </a:endParaRPr>
          </a:p>
        </p:txBody>
      </p:sp>
      <p:sp>
        <p:nvSpPr>
          <p:cNvPr id="13323" name="Text Box 9"/>
          <p:cNvSpPr txBox="1"/>
          <p:nvPr/>
        </p:nvSpPr>
        <p:spPr>
          <a:xfrm>
            <a:off x="6721475" y="5084763"/>
            <a:ext cx="863600" cy="366712"/>
          </a:xfrm>
          <a:prstGeom prst="rect">
            <a:avLst/>
          </a:prstGeom>
          <a:noFill/>
          <a:ln w="9525">
            <a:noFill/>
          </a:ln>
        </p:spPr>
        <p:txBody>
          <a:bodyPr>
            <a:spAutoFit/>
          </a:bodyPr>
          <a:p>
            <a:pPr>
              <a:spcBef>
                <a:spcPct val="50000"/>
              </a:spcBef>
            </a:pPr>
            <a:r>
              <a:rPr lang="en-US" altLang="zh-CN" dirty="0">
                <a:latin typeface="Arial" panose="020B0604020202020204" pitchFamily="34" charset="0"/>
                <a:ea typeface="华文行楷" pitchFamily="2" charset="-122"/>
              </a:rPr>
              <a:t>●</a:t>
            </a:r>
            <a:endParaRPr lang="en-US" altLang="zh-CN" dirty="0">
              <a:latin typeface="Arial" panose="020B0604020202020204" pitchFamily="34" charset="0"/>
              <a:ea typeface="华文行楷" pitchFamily="2" charset="-122"/>
            </a:endParaRPr>
          </a:p>
        </p:txBody>
      </p:sp>
      <p:sp>
        <p:nvSpPr>
          <p:cNvPr id="13324" name="AutoShape 10"/>
          <p:cNvSpPr/>
          <p:nvPr/>
        </p:nvSpPr>
        <p:spPr>
          <a:xfrm>
            <a:off x="6937375" y="4724400"/>
            <a:ext cx="1439863" cy="360363"/>
          </a:xfrm>
          <a:prstGeom prst="wedgeRoundRectCallout">
            <a:avLst>
              <a:gd name="adj1" fmla="val -38755"/>
              <a:gd name="adj2" fmla="val 89648"/>
              <a:gd name="adj3" fmla="val 16667"/>
            </a:avLst>
          </a:prstGeom>
          <a:solidFill>
            <a:schemeClr val="accent1"/>
          </a:solidFill>
          <a:ln w="9525" cap="flat" cmpd="sng">
            <a:solidFill>
              <a:schemeClr val="tx1"/>
            </a:solidFill>
            <a:prstDash val="solid"/>
            <a:miter/>
            <a:headEnd type="none" w="med" len="med"/>
            <a:tailEnd type="none" w="med" len="med"/>
          </a:ln>
        </p:spPr>
        <p:txBody>
          <a:bodyPr/>
          <a:p>
            <a:pPr algn="ctr"/>
            <a:r>
              <a:rPr lang="zh-CN" altLang="en-US" dirty="0">
                <a:latin typeface="Arial" panose="020B0604020202020204" pitchFamily="34" charset="0"/>
                <a:ea typeface="华文行楷" pitchFamily="2" charset="-122"/>
              </a:rPr>
              <a:t>坠落基准面</a:t>
            </a:r>
            <a:endParaRPr lang="zh-CN" altLang="en-US" dirty="0">
              <a:latin typeface="Arial" panose="020B0604020202020204" pitchFamily="34" charset="0"/>
              <a:ea typeface="华文行楷" pitchFamily="2" charset="-122"/>
            </a:endParaRPr>
          </a:p>
        </p:txBody>
      </p:sp>
      <p:sp>
        <p:nvSpPr>
          <p:cNvPr id="13325" name="AutoShape 11"/>
          <p:cNvSpPr/>
          <p:nvPr/>
        </p:nvSpPr>
        <p:spPr>
          <a:xfrm>
            <a:off x="6073775" y="3932238"/>
            <a:ext cx="360363" cy="1439862"/>
          </a:xfrm>
          <a:prstGeom prst="leftBrace">
            <a:avLst>
              <a:gd name="adj1" fmla="val 33296"/>
              <a:gd name="adj2" fmla="val 50000"/>
            </a:avLst>
          </a:prstGeom>
          <a:noFill/>
          <a:ln w="9525" cap="flat" cmpd="sng">
            <a:solidFill>
              <a:schemeClr val="tx1"/>
            </a:solidFill>
            <a:prstDash val="solid"/>
            <a:headEnd type="none" w="med" len="med"/>
            <a:tailEnd type="none" w="med" len="med"/>
          </a:ln>
        </p:spPr>
        <p:txBody>
          <a:bodyPr wrap="none" anchor="ctr" anchorCtr="0"/>
          <a:p>
            <a:pPr algn="ctr"/>
            <a:endParaRPr lang="zh-CN" altLang="zh-CN" dirty="0">
              <a:latin typeface="Arial" panose="020B0604020202020204" pitchFamily="34" charset="0"/>
              <a:ea typeface="华文行楷" pitchFamily="2" charset="-122"/>
            </a:endParaRPr>
          </a:p>
        </p:txBody>
      </p:sp>
      <p:sp>
        <p:nvSpPr>
          <p:cNvPr id="13326" name="Text Box 12"/>
          <p:cNvSpPr txBox="1"/>
          <p:nvPr/>
        </p:nvSpPr>
        <p:spPr>
          <a:xfrm>
            <a:off x="4849813" y="4435475"/>
            <a:ext cx="1873250" cy="366713"/>
          </a:xfrm>
          <a:prstGeom prst="rect">
            <a:avLst/>
          </a:prstGeom>
          <a:noFill/>
          <a:ln w="9525">
            <a:noFill/>
          </a:ln>
        </p:spPr>
        <p:txBody>
          <a:bodyPr>
            <a:spAutoFit/>
          </a:bodyPr>
          <a:p>
            <a:pPr>
              <a:spcBef>
                <a:spcPct val="50000"/>
              </a:spcBef>
            </a:pPr>
            <a:r>
              <a:rPr lang="en-US" altLang="zh-CN" dirty="0">
                <a:solidFill>
                  <a:srgbClr val="FF0000"/>
                </a:solidFill>
                <a:latin typeface="Arial" panose="020B0604020202020204" pitchFamily="34" charset="0"/>
                <a:ea typeface="华文行楷" pitchFamily="2" charset="-122"/>
              </a:rPr>
              <a:t>      </a:t>
            </a:r>
            <a:r>
              <a:rPr lang="zh-CN" altLang="zh-CN" dirty="0">
                <a:solidFill>
                  <a:srgbClr val="FF0000"/>
                </a:solidFill>
                <a:latin typeface="Arial" panose="020B0604020202020204" pitchFamily="34" charset="0"/>
                <a:ea typeface="华文行楷" pitchFamily="2" charset="-122"/>
              </a:rPr>
              <a:t>≥</a:t>
            </a:r>
            <a:r>
              <a:rPr lang="en-US" altLang="zh-CN" dirty="0">
                <a:solidFill>
                  <a:srgbClr val="FF0000"/>
                </a:solidFill>
                <a:latin typeface="Arial" panose="020B0604020202020204" pitchFamily="34" charset="0"/>
                <a:ea typeface="华文行楷" pitchFamily="2" charset="-122"/>
              </a:rPr>
              <a:t> 2m</a:t>
            </a:r>
            <a:endParaRPr lang="en-US" altLang="zh-CN" dirty="0">
              <a:solidFill>
                <a:srgbClr val="FF0000"/>
              </a:solidFill>
              <a:latin typeface="Arial" panose="020B0604020202020204" pitchFamily="34" charset="0"/>
              <a:ea typeface="华文行楷" pitchFamily="2"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338" name="Picture 4" descr="E06"/>
          <p:cNvPicPr preferRelativeResize="0"/>
          <p:nvPr/>
        </p:nvPicPr>
        <p:blipFill>
          <a:blip r:embed="rId1">
            <a:alphaModFix amt="0"/>
          </a:blip>
          <a:stretch>
            <a:fillRect/>
          </a:stretch>
        </p:blipFill>
        <p:spPr>
          <a:xfrm>
            <a:off x="0" y="-55562"/>
            <a:ext cx="9294813" cy="6913562"/>
          </a:xfrm>
          <a:prstGeom prst="rect">
            <a:avLst/>
          </a:prstGeom>
          <a:noFill/>
          <a:ln w="9525">
            <a:noFill/>
          </a:ln>
        </p:spPr>
      </p:pic>
      <p:sp>
        <p:nvSpPr>
          <p:cNvPr id="14339"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7" name="矩形 6"/>
          <p:cNvSpPr/>
          <p:nvPr/>
        </p:nvSpPr>
        <p:spPr>
          <a:xfrm>
            <a:off x="1214438"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3.</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高空作业概述</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4341" name="矩形 10"/>
          <p:cNvSpPr/>
          <p:nvPr/>
        </p:nvSpPr>
        <p:spPr>
          <a:xfrm>
            <a:off x="0" y="4857750"/>
            <a:ext cx="9144000" cy="369888"/>
          </a:xfrm>
          <a:prstGeom prst="rect">
            <a:avLst/>
          </a:prstGeom>
          <a:noFill/>
          <a:ln w="9525">
            <a:noFill/>
          </a:ln>
        </p:spPr>
        <p:txBody>
          <a:bodyPr>
            <a:spAutoFit/>
          </a:bodyPr>
          <a:p>
            <a:endParaRPr lang="zh-CN" altLang="en-US" dirty="0">
              <a:latin typeface="微软雅黑" panose="020B0503020204020204" pitchFamily="34" charset="-122"/>
              <a:ea typeface="微软雅黑" panose="020B0503020204020204" pitchFamily="34" charset="-122"/>
            </a:endParaRPr>
          </a:p>
        </p:txBody>
      </p:sp>
      <p:sp>
        <p:nvSpPr>
          <p:cNvPr id="14342" name="矩形 7"/>
          <p:cNvSpPr>
            <a:spLocks noChangeArrowheads="1"/>
          </p:cNvSpPr>
          <p:nvPr/>
        </p:nvSpPr>
        <p:spPr bwMode="auto">
          <a:xfrm>
            <a:off x="357188" y="1285875"/>
            <a:ext cx="8358188" cy="923925"/>
          </a:xfrm>
          <a:prstGeom prst="rect">
            <a:avLst/>
          </a:prstGeom>
          <a:noFill/>
          <a:ln w="9525">
            <a:noFill/>
            <a:miter lim="800000"/>
          </a:ln>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defRPr/>
            </a:pPr>
            <a:r>
              <a:rPr kumimoji="0" lang="en-US" altLang="zh-CN" sz="1800" b="1" i="0" u="none" strike="noStrike" kern="1200" cap="none" spc="0" normalizeH="0" baseline="0" noProof="0" dirty="0">
                <a:ln>
                  <a:noFill/>
                </a:ln>
                <a:solidFill>
                  <a:schemeClr val="tx1"/>
                </a:solidFill>
                <a:effectLst/>
                <a:uLnTx/>
                <a:uFillTx/>
                <a:latin typeface="+mj-ea"/>
                <a:ea typeface="+mj-ea"/>
                <a:cs typeface="+mn-cs"/>
              </a:rPr>
              <a:t>(</a:t>
            </a:r>
            <a:r>
              <a:rPr kumimoji="0" lang="zh-CN" altLang="en-US" sz="1800" b="1" i="0" u="none" strike="noStrike" kern="1200" cap="none" spc="0" normalizeH="0" baseline="0" noProof="0" dirty="0">
                <a:ln>
                  <a:noFill/>
                </a:ln>
                <a:solidFill>
                  <a:schemeClr val="tx1"/>
                </a:solidFill>
                <a:effectLst/>
                <a:uLnTx/>
                <a:uFillTx/>
                <a:latin typeface="+mj-ea"/>
                <a:ea typeface="+mj-ea"/>
                <a:cs typeface="+mn-cs"/>
              </a:rPr>
              <a:t>一）临边作业 </a:t>
            </a:r>
            <a:endParaRPr kumimoji="0" lang="zh-CN" altLang="en-US" sz="1800" b="1" i="0" u="none" strike="noStrike" kern="1200" cap="none" spc="0" normalizeH="0" baseline="0" noProof="0" dirty="0">
              <a:ln>
                <a:noFill/>
              </a:ln>
              <a:solidFill>
                <a:schemeClr val="tx1"/>
              </a:solidFill>
              <a:effectLst/>
              <a:uLnTx/>
              <a:uFillTx/>
              <a:latin typeface="+mj-ea"/>
              <a:ea typeface="+mj-ea"/>
              <a:cs typeface="+mn-cs"/>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defRPr/>
            </a:pPr>
            <a:r>
              <a:rPr kumimoji="0" lang="zh-CN" altLang="en-US" sz="18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      临边作业是指：施工检修现场中，工作面边沿无围护设施或围护设施高度低于</a:t>
            </a:r>
            <a:r>
              <a:rPr kumimoji="0" lang="en-US" altLang="zh-CN" sz="1800" b="0" i="0" u="none" strike="noStrike" kern="1200" cap="none" spc="0" normalizeH="0" baseline="0" noProof="0" dirty="0">
                <a:ln>
                  <a:noFill/>
                </a:ln>
                <a:solidFill>
                  <a:srgbClr val="FF0000"/>
                </a:solidFill>
                <a:effectLst/>
                <a:uLnTx/>
                <a:uFillTx/>
                <a:latin typeface="华文新魏" pitchFamily="2" charset="-122"/>
                <a:ea typeface="华文新魏" pitchFamily="2" charset="-122"/>
                <a:cs typeface="+mn-cs"/>
              </a:rPr>
              <a:t>80cm</a:t>
            </a:r>
            <a:r>
              <a:rPr kumimoji="0" lang="zh-CN" altLang="en-US" sz="18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时的高处作业。</a:t>
            </a:r>
            <a:endParaRPr kumimoji="0" lang="zh-CN" altLang="en-US" sz="1800" b="1" i="0" u="none" strike="noStrike" kern="1200" cap="none" spc="0" normalizeH="0" baseline="0" noProof="0" dirty="0">
              <a:ln>
                <a:noFill/>
              </a:ln>
              <a:solidFill>
                <a:srgbClr val="0000FF"/>
              </a:solidFill>
              <a:effectLst/>
              <a:uLnTx/>
              <a:uFillTx/>
              <a:latin typeface="华文新魏" pitchFamily="2" charset="-122"/>
              <a:ea typeface="华文新魏" pitchFamily="2" charset="-122"/>
              <a:cs typeface="+mn-cs"/>
            </a:endParaRPr>
          </a:p>
        </p:txBody>
      </p:sp>
      <p:pic>
        <p:nvPicPr>
          <p:cNvPr id="14343" name="Picture 4" descr="DSC08113"/>
          <p:cNvPicPr>
            <a:picLocks noChangeAspect="1"/>
          </p:cNvPicPr>
          <p:nvPr/>
        </p:nvPicPr>
        <p:blipFill>
          <a:blip r:embed="rId2"/>
          <a:stretch>
            <a:fillRect/>
          </a:stretch>
        </p:blipFill>
        <p:spPr>
          <a:xfrm>
            <a:off x="1357313" y="2500313"/>
            <a:ext cx="6119812" cy="3095625"/>
          </a:xfrm>
          <a:prstGeom prst="rect">
            <a:avLst/>
          </a:prstGeom>
          <a:noFill/>
          <a:ln w="9525">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362" name="Picture 4" descr="E06"/>
          <p:cNvPicPr preferRelativeResize="0"/>
          <p:nvPr/>
        </p:nvPicPr>
        <p:blipFill>
          <a:blip r:embed="rId1">
            <a:alphaModFix amt="0"/>
          </a:blip>
          <a:stretch>
            <a:fillRect/>
          </a:stretch>
        </p:blipFill>
        <p:spPr>
          <a:xfrm>
            <a:off x="0" y="-28575"/>
            <a:ext cx="9294813" cy="6913563"/>
          </a:xfrm>
          <a:prstGeom prst="rect">
            <a:avLst/>
          </a:prstGeom>
          <a:noFill/>
          <a:ln w="9525">
            <a:noFill/>
          </a:ln>
        </p:spPr>
      </p:pic>
      <p:sp>
        <p:nvSpPr>
          <p:cNvPr id="15363"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7" name="矩形 6"/>
          <p:cNvSpPr/>
          <p:nvPr/>
        </p:nvSpPr>
        <p:spPr>
          <a:xfrm>
            <a:off x="1214438"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3.</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高空作业概述</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5365" name="矩形 7"/>
          <p:cNvSpPr/>
          <p:nvPr/>
        </p:nvSpPr>
        <p:spPr>
          <a:xfrm>
            <a:off x="428625" y="1428750"/>
            <a:ext cx="8429625" cy="923925"/>
          </a:xfrm>
          <a:prstGeom prst="rect">
            <a:avLst/>
          </a:prstGeom>
          <a:noFill/>
          <a:ln w="9525">
            <a:noFill/>
          </a:ln>
        </p:spPr>
        <p:txBody>
          <a:bodyPr>
            <a:spAutoFit/>
          </a:bodyPr>
          <a:p>
            <a:pPr>
              <a:buFont typeface="Wingdings" panose="05000000000000000000" pitchFamily="2" charset="2"/>
            </a:pPr>
            <a:r>
              <a:rPr lang="zh-CN" altLang="en-US" b="1" dirty="0">
                <a:latin typeface="Arial" panose="020B0604020202020204" pitchFamily="34" charset="0"/>
              </a:rPr>
              <a:t>（二）洞口作业 </a:t>
            </a:r>
            <a:endParaRPr lang="zh-CN" altLang="en-US" b="1" dirty="0">
              <a:latin typeface="Arial" panose="020B0604020202020204" pitchFamily="34" charset="0"/>
            </a:endParaRPr>
          </a:p>
          <a:p>
            <a:pPr>
              <a:buFont typeface="Wingdings" panose="05000000000000000000" pitchFamily="2" charset="2"/>
            </a:pPr>
            <a:r>
              <a:rPr lang="zh-CN" altLang="en-US" dirty="0">
                <a:latin typeface="华文新魏" pitchFamily="2" charset="-122"/>
                <a:ea typeface="华文新魏" pitchFamily="2" charset="-122"/>
              </a:rPr>
              <a:t>        洞口作业是指：孔、洞口旁边的高处作业，包括施工现场及通道旁深度在</a:t>
            </a:r>
            <a:r>
              <a:rPr lang="en-US" altLang="zh-CN" dirty="0">
                <a:solidFill>
                  <a:srgbClr val="FF0000"/>
                </a:solidFill>
                <a:latin typeface="华文新魏" pitchFamily="2" charset="-122"/>
                <a:ea typeface="华文新魏" pitchFamily="2" charset="-122"/>
              </a:rPr>
              <a:t>2m</a:t>
            </a:r>
            <a:r>
              <a:rPr lang="zh-CN" altLang="en-US" dirty="0">
                <a:solidFill>
                  <a:srgbClr val="FF0000"/>
                </a:solidFill>
                <a:latin typeface="华文新魏" pitchFamily="2" charset="-122"/>
                <a:ea typeface="华文新魏" pitchFamily="2" charset="-122"/>
              </a:rPr>
              <a:t>及</a:t>
            </a:r>
            <a:r>
              <a:rPr lang="en-US" altLang="zh-CN" dirty="0">
                <a:solidFill>
                  <a:srgbClr val="FF0000"/>
                </a:solidFill>
                <a:latin typeface="华文新魏" pitchFamily="2" charset="-122"/>
                <a:ea typeface="华文新魏" pitchFamily="2" charset="-122"/>
              </a:rPr>
              <a:t>2m</a:t>
            </a:r>
            <a:r>
              <a:rPr lang="zh-CN" altLang="en-US" dirty="0">
                <a:solidFill>
                  <a:srgbClr val="FF0000"/>
                </a:solidFill>
                <a:latin typeface="华文新魏" pitchFamily="2" charset="-122"/>
                <a:ea typeface="华文新魏" pitchFamily="2" charset="-122"/>
              </a:rPr>
              <a:t>以上</a:t>
            </a:r>
            <a:r>
              <a:rPr lang="zh-CN" altLang="en-US" dirty="0">
                <a:latin typeface="华文新魏" pitchFamily="2" charset="-122"/>
                <a:ea typeface="华文新魏" pitchFamily="2" charset="-122"/>
              </a:rPr>
              <a:t>的桩孔、沟槽与管道孔洞等边沿作业。</a:t>
            </a:r>
            <a:endParaRPr lang="zh-CN" altLang="en-US" dirty="0">
              <a:latin typeface="华文新魏" pitchFamily="2" charset="-122"/>
              <a:ea typeface="华文新魏" pitchFamily="2" charset="-122"/>
            </a:endParaRPr>
          </a:p>
        </p:txBody>
      </p:sp>
      <p:pic>
        <p:nvPicPr>
          <p:cNvPr id="15366" name="Picture 4" descr="20050625103446"/>
          <p:cNvPicPr>
            <a:picLocks noChangeAspect="1"/>
          </p:cNvPicPr>
          <p:nvPr/>
        </p:nvPicPr>
        <p:blipFill>
          <a:blip r:embed="rId2"/>
          <a:stretch>
            <a:fillRect/>
          </a:stretch>
        </p:blipFill>
        <p:spPr>
          <a:xfrm>
            <a:off x="1285875" y="2428875"/>
            <a:ext cx="6500813" cy="3143250"/>
          </a:xfrm>
          <a:prstGeom prst="rect">
            <a:avLst/>
          </a:prstGeom>
          <a:noFill/>
          <a:ln w="9525">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386"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16387"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7" name="矩形 6"/>
          <p:cNvSpPr/>
          <p:nvPr/>
        </p:nvSpPr>
        <p:spPr>
          <a:xfrm>
            <a:off x="1214438"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3.</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高空作业概述</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6389" name="矩形 7"/>
          <p:cNvSpPr/>
          <p:nvPr/>
        </p:nvSpPr>
        <p:spPr>
          <a:xfrm>
            <a:off x="357188" y="1357313"/>
            <a:ext cx="8358187" cy="984250"/>
          </a:xfrm>
          <a:prstGeom prst="rect">
            <a:avLst/>
          </a:prstGeom>
          <a:noFill/>
          <a:ln w="9525">
            <a:noFill/>
          </a:ln>
        </p:spPr>
        <p:txBody>
          <a:bodyPr>
            <a:spAutoFit/>
          </a:bodyPr>
          <a:p>
            <a:pPr>
              <a:buFont typeface="Wingdings" panose="05000000000000000000" pitchFamily="2" charset="2"/>
            </a:pPr>
            <a:r>
              <a:rPr lang="zh-CN" altLang="en-US" b="1" dirty="0">
                <a:latin typeface="Arial" panose="020B0604020202020204" pitchFamily="34" charset="0"/>
              </a:rPr>
              <a:t>（三）攀登作业</a:t>
            </a:r>
            <a:r>
              <a:rPr lang="zh-CN" altLang="en-US" dirty="0">
                <a:latin typeface="Arial" panose="020B0604020202020204" pitchFamily="34" charset="0"/>
              </a:rPr>
              <a:t> </a:t>
            </a:r>
            <a:endParaRPr lang="zh-CN" altLang="en-US" dirty="0">
              <a:latin typeface="Arial" panose="020B0604020202020204" pitchFamily="34" charset="0"/>
            </a:endParaRPr>
          </a:p>
          <a:p>
            <a:pPr>
              <a:buFont typeface="Wingdings" panose="05000000000000000000" pitchFamily="2" charset="2"/>
            </a:pPr>
            <a:r>
              <a:rPr lang="zh-CN" altLang="en-US" dirty="0">
                <a:latin typeface="Arial" panose="020B0604020202020204" pitchFamily="34" charset="0"/>
              </a:rPr>
              <a:t>　</a:t>
            </a:r>
            <a:r>
              <a:rPr lang="zh-CN" altLang="en-US" dirty="0">
                <a:latin typeface="华文新魏" pitchFamily="2" charset="-122"/>
                <a:ea typeface="华文新魏" pitchFamily="2" charset="-122"/>
              </a:rPr>
              <a:t>     </a:t>
            </a:r>
            <a:r>
              <a:rPr lang="zh-CN" altLang="en-US" sz="2000" dirty="0">
                <a:latin typeface="华文新魏" pitchFamily="2" charset="-122"/>
                <a:ea typeface="华文新魏" pitchFamily="2" charset="-122"/>
              </a:rPr>
              <a:t>攀登作业是指：借助建筑结构或脚手架上的登高设施或采用梯子或其他登高设施在攀登条件下进行的高处作业。</a:t>
            </a:r>
            <a:endParaRPr lang="zh-CN" altLang="en-US" sz="2000" dirty="0">
              <a:latin typeface="华文新魏" pitchFamily="2" charset="-122"/>
              <a:ea typeface="华文新魏" pitchFamily="2" charset="-122"/>
            </a:endParaRPr>
          </a:p>
        </p:txBody>
      </p:sp>
      <p:pic>
        <p:nvPicPr>
          <p:cNvPr id="16390" name="Picture 4" descr="10678256_150221"/>
          <p:cNvPicPr>
            <a:picLocks noChangeAspect="1"/>
          </p:cNvPicPr>
          <p:nvPr/>
        </p:nvPicPr>
        <p:blipFill>
          <a:blip r:embed="rId2"/>
          <a:stretch>
            <a:fillRect/>
          </a:stretch>
        </p:blipFill>
        <p:spPr>
          <a:xfrm>
            <a:off x="1928813" y="2428875"/>
            <a:ext cx="5238750" cy="3078163"/>
          </a:xfrm>
          <a:prstGeom prst="rect">
            <a:avLst/>
          </a:prstGeom>
          <a:noFill/>
          <a:ln w="9525">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410"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17411"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7" name="矩形 6"/>
          <p:cNvSpPr/>
          <p:nvPr/>
        </p:nvSpPr>
        <p:spPr>
          <a:xfrm>
            <a:off x="1214438"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3.</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高空作业概述</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7413" name="矩形 7"/>
          <p:cNvSpPr/>
          <p:nvPr/>
        </p:nvSpPr>
        <p:spPr>
          <a:xfrm>
            <a:off x="428625" y="1428750"/>
            <a:ext cx="8072438" cy="984250"/>
          </a:xfrm>
          <a:prstGeom prst="rect">
            <a:avLst/>
          </a:prstGeom>
          <a:noFill/>
          <a:ln w="9525">
            <a:noFill/>
          </a:ln>
        </p:spPr>
        <p:txBody>
          <a:bodyPr>
            <a:spAutoFit/>
          </a:bodyPr>
          <a:p>
            <a:pPr>
              <a:buFont typeface="Wingdings" panose="05000000000000000000" pitchFamily="2" charset="2"/>
            </a:pPr>
            <a:r>
              <a:rPr lang="zh-CN" altLang="en-US" b="1" dirty="0">
                <a:latin typeface="Arial" panose="020B0604020202020204" pitchFamily="34" charset="0"/>
              </a:rPr>
              <a:t>（四）悬空作业</a:t>
            </a:r>
            <a:endParaRPr lang="zh-CN" altLang="en-US" b="1" dirty="0">
              <a:latin typeface="Arial" panose="020B0604020202020204" pitchFamily="34" charset="0"/>
            </a:endParaRPr>
          </a:p>
          <a:p>
            <a:pPr>
              <a:buFont typeface="Wingdings" panose="05000000000000000000" pitchFamily="2" charset="2"/>
            </a:pPr>
            <a:r>
              <a:rPr lang="zh-CN" altLang="en-US" dirty="0">
                <a:latin typeface="Arial" panose="020B0604020202020204" pitchFamily="34" charset="0"/>
              </a:rPr>
              <a:t>　       </a:t>
            </a:r>
            <a:r>
              <a:rPr lang="zh-CN" altLang="en-US" sz="2000" dirty="0">
                <a:latin typeface="华文新魏" pitchFamily="2" charset="-122"/>
                <a:ea typeface="华文新魏" pitchFamily="2" charset="-122"/>
              </a:rPr>
              <a:t>悬空作业是指：在周边临空状态下进进行高处作业。其特点是在操作者无立足点或无牢靠立足点条件下进行高处作业。 </a:t>
            </a:r>
            <a:endParaRPr lang="zh-CN" altLang="en-US" sz="2000" dirty="0">
              <a:latin typeface="华文新魏" pitchFamily="2" charset="-122"/>
              <a:ea typeface="华文新魏" pitchFamily="2" charset="-122"/>
            </a:endParaRPr>
          </a:p>
        </p:txBody>
      </p:sp>
      <p:pic>
        <p:nvPicPr>
          <p:cNvPr id="17414" name="图片 8" descr="河南一防刷墙无防护.JPG"/>
          <p:cNvPicPr>
            <a:picLocks noChangeAspect="1"/>
          </p:cNvPicPr>
          <p:nvPr/>
        </p:nvPicPr>
        <p:blipFill>
          <a:blip r:embed="rId2"/>
          <a:stretch>
            <a:fillRect/>
          </a:stretch>
        </p:blipFill>
        <p:spPr>
          <a:xfrm>
            <a:off x="1214438" y="2500313"/>
            <a:ext cx="6286500" cy="2928937"/>
          </a:xfrm>
          <a:prstGeom prst="rect">
            <a:avLst/>
          </a:prstGeom>
          <a:noFill/>
          <a:ln w="9525">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8434"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18435"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7" name="矩形 6"/>
          <p:cNvSpPr/>
          <p:nvPr/>
        </p:nvSpPr>
        <p:spPr>
          <a:xfrm>
            <a:off x="1214438"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3.</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高空作业概述</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8437" name="矩形 7"/>
          <p:cNvSpPr/>
          <p:nvPr/>
        </p:nvSpPr>
        <p:spPr>
          <a:xfrm>
            <a:off x="428625" y="1428750"/>
            <a:ext cx="8215313" cy="923925"/>
          </a:xfrm>
          <a:prstGeom prst="rect">
            <a:avLst/>
          </a:prstGeom>
          <a:noFill/>
          <a:ln w="9525">
            <a:noFill/>
          </a:ln>
        </p:spPr>
        <p:txBody>
          <a:bodyPr>
            <a:spAutoFit/>
          </a:bodyPr>
          <a:p>
            <a:pPr>
              <a:buFont typeface="Wingdings" panose="05000000000000000000" pitchFamily="2" charset="2"/>
            </a:pPr>
            <a:r>
              <a:rPr lang="zh-CN" altLang="en-US" b="1" dirty="0">
                <a:latin typeface="宋体" panose="02010600030101010101" pitchFamily="2" charset="-122"/>
              </a:rPr>
              <a:t>（五）交叉作业</a:t>
            </a:r>
            <a:endParaRPr lang="zh-CN" altLang="en-US" b="1" dirty="0">
              <a:latin typeface="宋体" panose="02010600030101010101" pitchFamily="2" charset="-122"/>
            </a:endParaRPr>
          </a:p>
          <a:p>
            <a:pPr>
              <a:buFont typeface="Wingdings" panose="05000000000000000000" pitchFamily="2" charset="2"/>
            </a:pPr>
            <a:r>
              <a:rPr lang="zh-CN" altLang="en-US" dirty="0">
                <a:latin typeface="华文新魏" pitchFamily="2" charset="-122"/>
                <a:ea typeface="华文新魏" pitchFamily="2" charset="-122"/>
              </a:rPr>
              <a:t>      交叉作业是指：在施工现场的上下不同层次，于空间贯通状态下同时进行的高处作业。 </a:t>
            </a:r>
            <a:endParaRPr lang="zh-CN" altLang="en-US" dirty="0">
              <a:latin typeface="华文新魏" pitchFamily="2" charset="-122"/>
              <a:ea typeface="华文新魏" pitchFamily="2" charset="-122"/>
            </a:endParaRPr>
          </a:p>
        </p:txBody>
      </p:sp>
      <p:pic>
        <p:nvPicPr>
          <p:cNvPr id="18438" name="Picture 4" descr="图片17"/>
          <p:cNvPicPr>
            <a:picLocks noChangeAspect="1"/>
          </p:cNvPicPr>
          <p:nvPr/>
        </p:nvPicPr>
        <p:blipFill>
          <a:blip r:embed="rId2"/>
          <a:stretch>
            <a:fillRect/>
          </a:stretch>
        </p:blipFill>
        <p:spPr>
          <a:xfrm>
            <a:off x="4429125" y="2286000"/>
            <a:ext cx="3571875" cy="3357563"/>
          </a:xfrm>
          <a:prstGeom prst="rect">
            <a:avLst/>
          </a:prstGeom>
          <a:noFill/>
          <a:ln w="9525">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9458"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19459"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7" name="矩形 6"/>
          <p:cNvSpPr/>
          <p:nvPr/>
        </p:nvSpPr>
        <p:spPr>
          <a:xfrm>
            <a:off x="1214438"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3.</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高空作业概述</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500063" y="1357313"/>
            <a:ext cx="4572000" cy="1422400"/>
          </a:xfrm>
          <a:prstGeom prst="rect">
            <a:avLst/>
          </a:prstGeom>
        </p:spPr>
        <p:txBody>
          <a:bodyPr>
            <a:spAutoFit/>
          </a:bodyPr>
          <a:lstStyle/>
          <a:p>
            <a:pPr marL="342900" marR="0" lvl="0" indent="-342900" algn="l" defTabSz="914400" rtl="0" eaLnBrk="1" fontAlgn="base" latinLnBrk="0" hangingPunct="1">
              <a:lnSpc>
                <a:spcPct val="150000"/>
              </a:lnSpc>
              <a:spcBef>
                <a:spcPct val="20000"/>
              </a:spcBef>
              <a:spcAft>
                <a:spcPct val="0"/>
              </a:spcAft>
              <a:buClr>
                <a:schemeClr val="hlink"/>
              </a:buClr>
              <a:buSzPct val="70000"/>
              <a:buFont typeface="Wingdings" panose="05000000000000000000" pitchFamily="2" charset="2"/>
              <a:buChar char="n"/>
              <a:defRPr/>
            </a:pPr>
            <a:r>
              <a:rPr kumimoji="0" lang="zh-CN" altLang="en-US" sz="2400" b="1" i="0" u="none" strike="noStrike" kern="1200" cap="none" spc="0" normalizeH="0" baseline="0" noProof="0" dirty="0">
                <a:ln>
                  <a:noFill/>
                </a:ln>
                <a:solidFill>
                  <a:schemeClr val="tx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rPr>
              <a:t>一般类别</a:t>
            </a:r>
            <a:endParaRPr kumimoji="0" lang="zh-CN" altLang="en-US" sz="2400" b="1" i="0" u="none" strike="noStrike" kern="1200" cap="none" spc="0" normalizeH="0" baseline="0" noProof="0" dirty="0">
              <a:ln>
                <a:noFill/>
              </a:ln>
              <a:solidFill>
                <a:schemeClr val="tx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n"/>
              <a:defRPr/>
            </a:pPr>
            <a:r>
              <a:rPr kumimoji="0" lang="zh-CN" altLang="en-US" sz="2400" b="0" i="0" u="none" strike="noStrike" kern="1200" cap="none" spc="0" normalizeH="0" baseline="0" noProof="0" dirty="0">
                <a:ln>
                  <a:noFill/>
                </a:ln>
                <a:solidFill>
                  <a:schemeClr val="tx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rPr>
              <a:t>   </a:t>
            </a:r>
            <a:r>
              <a:rPr kumimoji="0" lang="zh-CN" altLang="en-US" sz="1800" b="0" i="0" u="none" strike="noStrike" kern="1200" cap="none" spc="0" normalizeH="0" baseline="0" noProof="0" dirty="0">
                <a:ln>
                  <a:noFill/>
                </a:ln>
                <a:solidFill>
                  <a:schemeClr val="tx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rPr>
              <a:t>一般高处作业</a:t>
            </a:r>
            <a:endParaRPr kumimoji="0" lang="zh-CN" altLang="en-US" sz="1800" b="0" i="0" u="none" strike="noStrike" kern="1200" cap="none" spc="0" normalizeH="0" baseline="0" noProof="0" dirty="0">
              <a:ln>
                <a:noFill/>
              </a:ln>
              <a:solidFill>
                <a:schemeClr val="tx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n"/>
              <a:defRPr/>
            </a:pPr>
            <a:r>
              <a:rPr kumimoji="0" lang="zh-CN" altLang="en-US" sz="1800" b="0" i="0" u="none" strike="noStrike" kern="1200" cap="none" spc="0" normalizeH="0" baseline="0" noProof="0" dirty="0">
                <a:ln>
                  <a:noFill/>
                </a:ln>
                <a:solidFill>
                  <a:schemeClr val="tx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rPr>
              <a:t>  特殊高处作业</a:t>
            </a:r>
            <a:endParaRPr kumimoji="0" lang="zh-CN" altLang="en-US" sz="1800" b="0" i="0" u="none" strike="noStrike" kern="1200" cap="none" spc="0" normalizeH="0" baseline="0" noProof="0" dirty="0">
              <a:ln>
                <a:noFill/>
              </a:ln>
              <a:solidFill>
                <a:schemeClr val="tx1"/>
              </a:solidFill>
              <a:effectLst>
                <a:outerShdw blurRad="38100" dist="38100" dir="2700000" algn="tl">
                  <a:srgbClr val="000000"/>
                </a:outerShdw>
              </a:effectLst>
              <a:uLnTx/>
              <a:uFillTx/>
              <a:latin typeface="楷体" panose="02010609060101010101" pitchFamily="49" charset="-122"/>
              <a:ea typeface="楷体" panose="02010609060101010101" pitchFamily="49" charset="-122"/>
              <a:cs typeface="+mn-cs"/>
            </a:endParaRPr>
          </a:p>
        </p:txBody>
      </p:sp>
      <p:sp>
        <p:nvSpPr>
          <p:cNvPr id="19462" name="矩形 8"/>
          <p:cNvSpPr/>
          <p:nvPr/>
        </p:nvSpPr>
        <p:spPr>
          <a:xfrm>
            <a:off x="928688" y="2928938"/>
            <a:ext cx="4572000" cy="2570162"/>
          </a:xfrm>
          <a:prstGeom prst="rect">
            <a:avLst/>
          </a:prstGeom>
          <a:noFill/>
          <a:ln w="9525">
            <a:noFill/>
          </a:ln>
        </p:spPr>
        <p:txBody>
          <a:bodyPr>
            <a:spAutoFit/>
          </a:bodyPr>
          <a:p>
            <a:pPr>
              <a:lnSpc>
                <a:spcPct val="150000"/>
              </a:lnSpc>
              <a:spcBef>
                <a:spcPts val="600"/>
              </a:spcBef>
              <a:spcAft>
                <a:spcPts val="600"/>
              </a:spcAft>
            </a:pPr>
            <a:r>
              <a:rPr lang="zh-CN" altLang="en-US" sz="2000" b="1" dirty="0">
                <a:latin typeface="Arial" panose="020B0604020202020204" pitchFamily="34" charset="0"/>
              </a:rPr>
              <a:t>特殊高处作业简介：</a:t>
            </a:r>
            <a:endParaRPr lang="zh-CN" altLang="en-US" dirty="0">
              <a:latin typeface="Arial" panose="020B0604020202020204" pitchFamily="34" charset="0"/>
            </a:endParaRPr>
          </a:p>
          <a:p>
            <a:r>
              <a:rPr lang="zh-CN" altLang="en-US" b="1" dirty="0">
                <a:latin typeface="楷体_GB2312" pitchFamily="49" charset="-122"/>
                <a:ea typeface="楷体_GB2312" pitchFamily="49" charset="-122"/>
              </a:rPr>
              <a:t> </a:t>
            </a:r>
            <a:r>
              <a:rPr lang="zh-CN" altLang="en-US" dirty="0">
                <a:latin typeface="楷体_GB2312" pitchFamily="49" charset="-122"/>
                <a:ea typeface="楷体_GB2312" pitchFamily="49" charset="-122"/>
              </a:rPr>
              <a:t>强风高处作业。</a:t>
            </a:r>
            <a:endParaRPr lang="zh-CN" altLang="en-US" dirty="0">
              <a:latin typeface="楷体_GB2312" pitchFamily="49" charset="-122"/>
              <a:ea typeface="楷体_GB2312" pitchFamily="49" charset="-122"/>
            </a:endParaRPr>
          </a:p>
          <a:p>
            <a:r>
              <a:rPr lang="zh-CN" altLang="en-US" dirty="0">
                <a:latin typeface="楷体_GB2312" pitchFamily="49" charset="-122"/>
                <a:ea typeface="楷体_GB2312" pitchFamily="49" charset="-122"/>
              </a:rPr>
              <a:t>   异温高处作业。</a:t>
            </a:r>
            <a:endParaRPr lang="zh-CN" altLang="en-US" dirty="0">
              <a:latin typeface="楷体_GB2312" pitchFamily="49" charset="-122"/>
              <a:ea typeface="楷体_GB2312" pitchFamily="49" charset="-122"/>
            </a:endParaRPr>
          </a:p>
          <a:p>
            <a:r>
              <a:rPr lang="zh-CN" altLang="en-US" dirty="0">
                <a:latin typeface="楷体_GB2312" pitchFamily="49" charset="-122"/>
                <a:ea typeface="楷体_GB2312" pitchFamily="49" charset="-122"/>
              </a:rPr>
              <a:t>􀂉 雪天高处作业。</a:t>
            </a:r>
            <a:endParaRPr lang="zh-CN" altLang="en-US" dirty="0">
              <a:latin typeface="楷体_GB2312" pitchFamily="49" charset="-122"/>
              <a:ea typeface="楷体_GB2312" pitchFamily="49" charset="-122"/>
            </a:endParaRPr>
          </a:p>
          <a:p>
            <a:r>
              <a:rPr lang="zh-CN" altLang="en-US" dirty="0">
                <a:latin typeface="楷体_GB2312" pitchFamily="49" charset="-122"/>
                <a:ea typeface="楷体_GB2312" pitchFamily="49" charset="-122"/>
              </a:rPr>
              <a:t>􀂉   雨天高处作业。</a:t>
            </a:r>
            <a:endParaRPr lang="zh-CN" altLang="en-US" dirty="0">
              <a:latin typeface="楷体_GB2312" pitchFamily="49" charset="-122"/>
              <a:ea typeface="楷体_GB2312" pitchFamily="49" charset="-122"/>
            </a:endParaRPr>
          </a:p>
          <a:p>
            <a:r>
              <a:rPr lang="zh-CN" altLang="en-US" dirty="0">
                <a:latin typeface="楷体_GB2312" pitchFamily="49" charset="-122"/>
                <a:ea typeface="楷体_GB2312" pitchFamily="49" charset="-122"/>
              </a:rPr>
              <a:t>􀂉     人工照明夜间高处作业。</a:t>
            </a:r>
            <a:endParaRPr lang="zh-CN" altLang="en-US" dirty="0">
              <a:latin typeface="楷体_GB2312" pitchFamily="49" charset="-122"/>
              <a:ea typeface="楷体_GB2312" pitchFamily="49" charset="-122"/>
            </a:endParaRPr>
          </a:p>
          <a:p>
            <a:r>
              <a:rPr lang="zh-CN" altLang="en-US" dirty="0">
                <a:latin typeface="楷体_GB2312" pitchFamily="49" charset="-122"/>
                <a:ea typeface="楷体_GB2312" pitchFamily="49" charset="-122"/>
              </a:rPr>
              <a:t>􀂉       接近电体高处作业。</a:t>
            </a:r>
            <a:endParaRPr lang="zh-CN" altLang="en-US" dirty="0">
              <a:latin typeface="楷体_GB2312" pitchFamily="49" charset="-122"/>
              <a:ea typeface="楷体_GB2312" pitchFamily="49" charset="-122"/>
            </a:endParaRPr>
          </a:p>
          <a:p>
            <a:r>
              <a:rPr lang="zh-CN" altLang="en-US" dirty="0">
                <a:latin typeface="楷体_GB2312" pitchFamily="49" charset="-122"/>
                <a:ea typeface="楷体_GB2312" pitchFamily="49" charset="-122"/>
              </a:rPr>
              <a:t>􀂉         悬空高处作业</a:t>
            </a:r>
            <a:endParaRPr lang="zh-CN" altLang="en-US" dirty="0">
              <a:latin typeface="楷体_GB2312" pitchFamily="49" charset="-122"/>
              <a:ea typeface="楷体_GB2312" pitchFamily="49" charset="-122"/>
            </a:endParaRPr>
          </a:p>
        </p:txBody>
      </p:sp>
      <p:pic>
        <p:nvPicPr>
          <p:cNvPr id="19463" name="Picture 7"/>
          <p:cNvPicPr>
            <a:picLocks noChangeAspect="1"/>
          </p:cNvPicPr>
          <p:nvPr/>
        </p:nvPicPr>
        <p:blipFill>
          <a:blip r:embed="rId2"/>
          <a:stretch>
            <a:fillRect/>
          </a:stretch>
        </p:blipFill>
        <p:spPr>
          <a:xfrm rot="5400000">
            <a:off x="4933950" y="1697038"/>
            <a:ext cx="4230688" cy="3660775"/>
          </a:xfrm>
          <a:prstGeom prst="rect">
            <a:avLst/>
          </a:prstGeom>
          <a:noFill/>
          <a:ln w="9525">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482"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20483"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7" name="矩形 6"/>
          <p:cNvSpPr/>
          <p:nvPr/>
        </p:nvSpPr>
        <p:spPr>
          <a:xfrm>
            <a:off x="1214438"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3.</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高空作业概述</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0485" name="矩形 9"/>
          <p:cNvSpPr/>
          <p:nvPr/>
        </p:nvSpPr>
        <p:spPr>
          <a:xfrm>
            <a:off x="0" y="4857750"/>
            <a:ext cx="9144000" cy="369888"/>
          </a:xfrm>
          <a:prstGeom prst="rect">
            <a:avLst/>
          </a:prstGeom>
          <a:noFill/>
          <a:ln w="9525">
            <a:noFill/>
          </a:ln>
        </p:spPr>
        <p:txBody>
          <a:bodyPr>
            <a:spAutoFit/>
          </a:bodyPr>
          <a:p>
            <a:endParaRPr lang="zh-CN" altLang="en-US" dirty="0">
              <a:latin typeface="微软雅黑" panose="020B0503020204020204" pitchFamily="34" charset="-122"/>
              <a:ea typeface="微软雅黑" panose="020B0503020204020204" pitchFamily="34" charset="-122"/>
            </a:endParaRPr>
          </a:p>
        </p:txBody>
      </p:sp>
      <p:sp>
        <p:nvSpPr>
          <p:cNvPr id="20486" name="矩形 7"/>
          <p:cNvSpPr>
            <a:spLocks noChangeArrowheads="1"/>
          </p:cNvSpPr>
          <p:nvPr/>
        </p:nvSpPr>
        <p:spPr bwMode="auto">
          <a:xfrm>
            <a:off x="1000125" y="1357313"/>
            <a:ext cx="3743325" cy="461963"/>
          </a:xfrm>
          <a:prstGeom prst="rect">
            <a:avLst/>
          </a:prstGeom>
        </p:spPr>
        <p:style>
          <a:lnRef idx="1">
            <a:schemeClr val="accent6"/>
          </a:lnRef>
          <a:fillRef idx="3">
            <a:schemeClr val="accent6"/>
          </a:fillRef>
          <a:effectRef idx="2">
            <a:schemeClr val="accent6"/>
          </a:effectRef>
          <a:fontRef idx="minor">
            <a:schemeClr val="lt1"/>
          </a:fontRef>
        </p:style>
        <p:txBody>
          <a:bodyPr wrap="none">
            <a:spAutoFit/>
          </a:body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en-US" altLang="zh-CN" sz="2400" b="1" i="0" u="none" strike="noStrike" kern="1200" cap="none" spc="0" normalizeH="0" baseline="0" noProof="0" dirty="0">
                <a:ln>
                  <a:noFill/>
                </a:ln>
                <a:solidFill>
                  <a:srgbClr val="0000FF"/>
                </a:solidFill>
                <a:effectLst/>
                <a:uLnTx/>
                <a:uFillTx/>
                <a:latin typeface="宋体" panose="02010600030101010101" pitchFamily="2" charset="-122"/>
                <a:ea typeface="+mn-ea"/>
                <a:cs typeface="+mn-cs"/>
              </a:rPr>
              <a:t>3</a:t>
            </a:r>
            <a:r>
              <a:rPr kumimoji="0" lang="zh-CN" altLang="en-US" sz="2400" b="1" i="0" u="none" strike="noStrike" kern="1200" cap="none" spc="0" normalizeH="0" baseline="0" noProof="0" dirty="0">
                <a:ln>
                  <a:noFill/>
                </a:ln>
                <a:solidFill>
                  <a:srgbClr val="0000FF"/>
                </a:solidFill>
                <a:effectLst/>
                <a:uLnTx/>
                <a:uFillTx/>
                <a:latin typeface="宋体" panose="02010600030101010101" pitchFamily="2" charset="-122"/>
                <a:ea typeface="+mn-ea"/>
                <a:cs typeface="+mn-cs"/>
              </a:rPr>
              <a:t>、高空作业事故易发时间</a:t>
            </a:r>
            <a:endParaRPr kumimoji="0" lang="zh-CN" altLang="en-US" sz="2400" b="1" i="0" u="none" strike="noStrike" kern="1200" cap="none" spc="0" normalizeH="0" baseline="0" noProof="0" dirty="0">
              <a:ln>
                <a:noFill/>
              </a:ln>
              <a:solidFill>
                <a:srgbClr val="0000FF"/>
              </a:solidFill>
              <a:effectLst/>
              <a:uLnTx/>
              <a:uFillTx/>
              <a:latin typeface="宋体" panose="02010600030101010101" pitchFamily="2" charset="-122"/>
              <a:ea typeface="+mn-ea"/>
              <a:cs typeface="+mn-cs"/>
            </a:endParaRPr>
          </a:p>
        </p:txBody>
      </p:sp>
      <p:sp>
        <p:nvSpPr>
          <p:cNvPr id="20487" name="矩形 8"/>
          <p:cNvSpPr/>
          <p:nvPr/>
        </p:nvSpPr>
        <p:spPr>
          <a:xfrm>
            <a:off x="1071563" y="2071688"/>
            <a:ext cx="7286625" cy="1938337"/>
          </a:xfrm>
          <a:prstGeom prst="rect">
            <a:avLst/>
          </a:prstGeom>
          <a:noFill/>
          <a:ln w="9525">
            <a:noFill/>
          </a:ln>
        </p:spPr>
        <p:txBody>
          <a:bodyPr>
            <a:spAutoFit/>
          </a:bodyPr>
          <a:p>
            <a:r>
              <a:rPr lang="zh-CN" altLang="en-US" sz="2400" dirty="0">
                <a:latin typeface="华文新魏" pitchFamily="2" charset="-122"/>
                <a:ea typeface="华文新魏" pitchFamily="2" charset="-122"/>
              </a:rPr>
              <a:t>*</a:t>
            </a:r>
            <a:r>
              <a:rPr lang="en-US" altLang="zh-CN" sz="2400" dirty="0">
                <a:latin typeface="华文新魏" pitchFamily="2" charset="-122"/>
                <a:ea typeface="华文新魏" pitchFamily="2" charset="-122"/>
              </a:rPr>
              <a:t>7</a:t>
            </a:r>
            <a:r>
              <a:rPr lang="zh-CN" altLang="en-US" sz="2400" dirty="0">
                <a:latin typeface="华文新魏" pitchFamily="2" charset="-122"/>
                <a:ea typeface="华文新魏" pitchFamily="2" charset="-122"/>
              </a:rPr>
              <a:t>月～</a:t>
            </a:r>
            <a:r>
              <a:rPr lang="en-US" altLang="zh-CN" sz="2400" dirty="0">
                <a:latin typeface="华文新魏" pitchFamily="2" charset="-122"/>
                <a:ea typeface="华文新魏" pitchFamily="2" charset="-122"/>
              </a:rPr>
              <a:t>8</a:t>
            </a:r>
            <a:r>
              <a:rPr lang="zh-CN" altLang="en-US" sz="2400" dirty="0">
                <a:latin typeface="华文新魏" pitchFamily="2" charset="-122"/>
                <a:ea typeface="华文新魏" pitchFamily="2" charset="-122"/>
              </a:rPr>
              <a:t>月是事故的高发时期，</a:t>
            </a:r>
            <a:r>
              <a:rPr lang="en-US" altLang="zh-CN" sz="2400" dirty="0">
                <a:latin typeface="华文新魏" pitchFamily="2" charset="-122"/>
                <a:ea typeface="华文新魏" pitchFamily="2" charset="-122"/>
              </a:rPr>
              <a:t>1</a:t>
            </a:r>
            <a:r>
              <a:rPr lang="zh-CN" altLang="en-US" sz="2400" dirty="0">
                <a:latin typeface="华文新魏" pitchFamily="2" charset="-122"/>
                <a:ea typeface="华文新魏" pitchFamily="2" charset="-122"/>
              </a:rPr>
              <a:t>月～</a:t>
            </a:r>
            <a:r>
              <a:rPr lang="en-US" altLang="zh-CN" sz="2400" dirty="0">
                <a:latin typeface="华文新魏" pitchFamily="2" charset="-122"/>
                <a:ea typeface="华文新魏" pitchFamily="2" charset="-122"/>
              </a:rPr>
              <a:t>2</a:t>
            </a:r>
            <a:r>
              <a:rPr lang="zh-CN" altLang="en-US" sz="2400" dirty="0">
                <a:latin typeface="华文新魏" pitchFamily="2" charset="-122"/>
                <a:ea typeface="华文新魏" pitchFamily="2" charset="-122"/>
              </a:rPr>
              <a:t>月是事故发生较少的月份。这主要与建筑活动大部分集中在夏季有关，而到了冬季建筑工程大部分也到了停工状态。</a:t>
            </a:r>
            <a:endParaRPr lang="zh-CN" altLang="en-US" sz="2400" dirty="0">
              <a:latin typeface="华文新魏" pitchFamily="2" charset="-122"/>
              <a:ea typeface="华文新魏" pitchFamily="2" charset="-122"/>
            </a:endParaRPr>
          </a:p>
          <a:p>
            <a:r>
              <a:rPr lang="zh-CN" altLang="en-US" sz="2400" dirty="0">
                <a:latin typeface="华文新魏" pitchFamily="2" charset="-122"/>
                <a:ea typeface="华文新魏" pitchFamily="2" charset="-122"/>
              </a:rPr>
              <a:t>*每天最易发生事故的时间段是：上午</a:t>
            </a:r>
            <a:r>
              <a:rPr lang="en-US" altLang="zh-CN" sz="2400" dirty="0">
                <a:latin typeface="华文新魏" pitchFamily="2" charset="-122"/>
                <a:ea typeface="华文新魏" pitchFamily="2" charset="-122"/>
              </a:rPr>
              <a:t>10:00</a:t>
            </a:r>
            <a:r>
              <a:rPr lang="zh-CN" altLang="en-US" sz="2400" dirty="0">
                <a:latin typeface="华文新魏" pitchFamily="2" charset="-122"/>
                <a:ea typeface="华文新魏" pitchFamily="2" charset="-122"/>
              </a:rPr>
              <a:t>点到</a:t>
            </a:r>
            <a:r>
              <a:rPr lang="en-US" altLang="zh-CN" sz="2400" dirty="0">
                <a:latin typeface="华文新魏" pitchFamily="2" charset="-122"/>
                <a:ea typeface="华文新魏" pitchFamily="2" charset="-122"/>
              </a:rPr>
              <a:t>11:00</a:t>
            </a:r>
            <a:r>
              <a:rPr lang="zh-CN" altLang="en-US" sz="2400" dirty="0">
                <a:latin typeface="华文新魏" pitchFamily="2" charset="-122"/>
                <a:ea typeface="华文新魏" pitchFamily="2" charset="-122"/>
              </a:rPr>
              <a:t>点期间；下午</a:t>
            </a:r>
            <a:r>
              <a:rPr lang="en-US" altLang="zh-CN" sz="2400" dirty="0">
                <a:latin typeface="华文新魏" pitchFamily="2" charset="-122"/>
                <a:ea typeface="华文新魏" pitchFamily="2" charset="-122"/>
              </a:rPr>
              <a:t>13:00</a:t>
            </a:r>
            <a:r>
              <a:rPr lang="zh-CN" altLang="en-US" sz="2400" dirty="0">
                <a:latin typeface="华文新魏" pitchFamily="2" charset="-122"/>
                <a:ea typeface="华文新魏" pitchFamily="2" charset="-122"/>
              </a:rPr>
              <a:t>点到</a:t>
            </a:r>
            <a:r>
              <a:rPr lang="en-US" altLang="zh-CN" sz="2400" dirty="0">
                <a:latin typeface="华文新魏" pitchFamily="2" charset="-122"/>
                <a:ea typeface="华文新魏" pitchFamily="2" charset="-122"/>
              </a:rPr>
              <a:t>15:00</a:t>
            </a:r>
            <a:r>
              <a:rPr lang="zh-CN" altLang="en-US" sz="2400" dirty="0">
                <a:latin typeface="华文新魏" pitchFamily="2" charset="-122"/>
                <a:ea typeface="华文新魏" pitchFamily="2" charset="-122"/>
              </a:rPr>
              <a:t>点期间。</a:t>
            </a:r>
            <a:endParaRPr lang="zh-CN" altLang="en-US" sz="2400" dirty="0">
              <a:latin typeface="华文新魏" pitchFamily="2" charset="-122"/>
              <a:ea typeface="华文新魏" pitchFamily="2"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506"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21507"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7" name="矩形 6"/>
          <p:cNvSpPr/>
          <p:nvPr/>
        </p:nvSpPr>
        <p:spPr>
          <a:xfrm>
            <a:off x="1000125"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4.</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高空作业概述</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9" name="矩形 8"/>
          <p:cNvSpPr/>
          <p:nvPr/>
        </p:nvSpPr>
        <p:spPr>
          <a:xfrm>
            <a:off x="1000125" y="1428750"/>
            <a:ext cx="3724275" cy="461963"/>
          </a:xfrm>
          <a:prstGeom prst="rect">
            <a:avLst/>
          </a:prstGeom>
        </p:spPr>
        <p:style>
          <a:lnRef idx="1">
            <a:schemeClr val="accent6"/>
          </a:lnRef>
          <a:fillRef idx="3">
            <a:schemeClr val="accent6"/>
          </a:fillRef>
          <a:effectRef idx="2">
            <a:schemeClr val="accent6"/>
          </a:effectRef>
          <a:fontRef idx="minor">
            <a:schemeClr val="lt1"/>
          </a:fontRef>
        </p:style>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000FF"/>
                </a:solidFill>
                <a:effectLst>
                  <a:outerShdw blurRad="38100" dist="38100" dir="2700000" algn="tl">
                    <a:srgbClr val="000000"/>
                  </a:outerShdw>
                </a:effectLst>
                <a:uLnTx/>
                <a:uFillTx/>
                <a:latin typeface="宋体" panose="02010600030101010101" pitchFamily="2" charset="-122"/>
                <a:ea typeface="+mn-ea"/>
                <a:cs typeface="+mn-cs"/>
              </a:rPr>
              <a:t>4</a:t>
            </a:r>
            <a:r>
              <a:rPr kumimoji="0" lang="zh-CN" altLang="en-US" sz="2400" b="0" i="0" u="none" strike="noStrike" kern="1200" cap="none" spc="0" normalizeH="0" baseline="0" noProof="0" dirty="0">
                <a:ln>
                  <a:noFill/>
                </a:ln>
                <a:solidFill>
                  <a:srgbClr val="0000FF"/>
                </a:solidFill>
                <a:effectLst>
                  <a:outerShdw blurRad="38100" dist="38100" dir="2700000" algn="tl">
                    <a:srgbClr val="000000"/>
                  </a:outerShdw>
                </a:effectLst>
                <a:uLnTx/>
                <a:uFillTx/>
                <a:latin typeface="宋体" panose="02010600030101010101" pitchFamily="2" charset="-122"/>
                <a:ea typeface="+mn-ea"/>
                <a:cs typeface="+mn-cs"/>
              </a:rPr>
              <a:t>、高处坠落事故易发高度</a:t>
            </a:r>
            <a:endParaRPr kumimoji="0" lang="zh-CN" altLang="en-US" sz="2400" b="0" i="0" u="none" strike="noStrike" kern="1200" cap="none" spc="0" normalizeH="0" baseline="0" noProof="0" dirty="0">
              <a:ln>
                <a:noFill/>
              </a:ln>
              <a:solidFill>
                <a:srgbClr val="0000FF"/>
              </a:solidFill>
              <a:effectLst>
                <a:outerShdw blurRad="38100" dist="38100" dir="2700000" algn="tl">
                  <a:srgbClr val="000000"/>
                </a:outerShdw>
              </a:effectLst>
              <a:uLnTx/>
              <a:uFillTx/>
              <a:latin typeface="宋体" panose="02010600030101010101" pitchFamily="2" charset="-122"/>
              <a:ea typeface="+mn-ea"/>
              <a:cs typeface="+mn-cs"/>
            </a:endParaRPr>
          </a:p>
        </p:txBody>
      </p:sp>
      <p:sp>
        <p:nvSpPr>
          <p:cNvPr id="21510" name="矩形 9"/>
          <p:cNvSpPr/>
          <p:nvPr/>
        </p:nvSpPr>
        <p:spPr>
          <a:xfrm>
            <a:off x="928688" y="2214563"/>
            <a:ext cx="7286625" cy="2308225"/>
          </a:xfrm>
          <a:prstGeom prst="rect">
            <a:avLst/>
          </a:prstGeom>
          <a:noFill/>
          <a:ln w="9525">
            <a:noFill/>
          </a:ln>
        </p:spPr>
        <p:txBody>
          <a:bodyPr>
            <a:spAutoFit/>
          </a:bodyPr>
          <a:p>
            <a:r>
              <a:rPr lang="zh-CN" altLang="en-US" sz="2400" dirty="0">
                <a:latin typeface="华文新魏" pitchFamily="2" charset="-122"/>
                <a:ea typeface="华文新魏" pitchFamily="2" charset="-122"/>
              </a:rPr>
              <a:t>据统计：大部分高处坠落发生在并不十分高的地方。也许正是人们忽视了这一高度，认为无需做太多的安全防护，才导致事故的频频发生。</a:t>
            </a:r>
            <a:endParaRPr lang="zh-CN" altLang="en-US" sz="2400" dirty="0">
              <a:latin typeface="华文新魏" pitchFamily="2" charset="-122"/>
              <a:ea typeface="华文新魏" pitchFamily="2" charset="-122"/>
            </a:endParaRPr>
          </a:p>
          <a:p>
            <a:r>
              <a:rPr lang="zh-CN" altLang="en-US" sz="2400" dirty="0">
                <a:latin typeface="华文新魏" pitchFamily="2" charset="-122"/>
                <a:ea typeface="华文新魏" pitchFamily="2" charset="-122"/>
              </a:rPr>
              <a:t>在</a:t>
            </a:r>
            <a:r>
              <a:rPr lang="en-US" altLang="zh-CN" sz="2400" dirty="0">
                <a:latin typeface="华文新魏" pitchFamily="2" charset="-122"/>
                <a:ea typeface="华文新魏" pitchFamily="2" charset="-122"/>
              </a:rPr>
              <a:t>3</a:t>
            </a:r>
            <a:r>
              <a:rPr lang="zh-CN" altLang="en-US" sz="2400" dirty="0">
                <a:latin typeface="华文新魏" pitchFamily="2" charset="-122"/>
                <a:ea typeface="华文新魏" pitchFamily="2" charset="-122"/>
              </a:rPr>
              <a:t>～</a:t>
            </a:r>
            <a:r>
              <a:rPr lang="en-US" altLang="zh-CN" sz="2400" dirty="0">
                <a:latin typeface="华文新魏" pitchFamily="2" charset="-122"/>
                <a:ea typeface="华文新魏" pitchFamily="2" charset="-122"/>
              </a:rPr>
              <a:t>6</a:t>
            </a:r>
            <a:r>
              <a:rPr lang="zh-CN" altLang="en-US" sz="2400" dirty="0">
                <a:latin typeface="华文新魏" pitchFamily="2" charset="-122"/>
                <a:ea typeface="华文新魏" pitchFamily="2" charset="-122"/>
              </a:rPr>
              <a:t>米是最易发生高处坠落的高度。</a:t>
            </a:r>
            <a:r>
              <a:rPr lang="en-US" altLang="zh-CN" sz="2400" dirty="0">
                <a:latin typeface="华文新魏" pitchFamily="2" charset="-122"/>
                <a:ea typeface="华文新魏" pitchFamily="2" charset="-122"/>
              </a:rPr>
              <a:t>70%</a:t>
            </a:r>
            <a:r>
              <a:rPr lang="zh-CN" altLang="en-US" sz="2400" dirty="0">
                <a:latin typeface="华文新魏" pitchFamily="2" charset="-122"/>
                <a:ea typeface="华文新魏" pitchFamily="2" charset="-122"/>
              </a:rPr>
              <a:t>的高处坠落事故发生在高度不到</a:t>
            </a:r>
            <a:r>
              <a:rPr lang="en-US" altLang="zh-CN" sz="2400" dirty="0">
                <a:latin typeface="华文新魏" pitchFamily="2" charset="-122"/>
                <a:ea typeface="华文新魏" pitchFamily="2" charset="-122"/>
              </a:rPr>
              <a:t>9</a:t>
            </a:r>
            <a:r>
              <a:rPr lang="zh-CN" altLang="en-US" sz="2400" dirty="0">
                <a:latin typeface="华文新魏" pitchFamily="2" charset="-122"/>
                <a:ea typeface="华文新魏" pitchFamily="2" charset="-122"/>
              </a:rPr>
              <a:t>米的地方。由此推断，低作业层的安全防护措施不容忽视。</a:t>
            </a:r>
            <a:endParaRPr lang="zh-CN" altLang="en-US" sz="2400" dirty="0">
              <a:latin typeface="华文新魏" pitchFamily="2" charset="-122"/>
              <a:ea typeface="华文新魏" pitchFamily="2"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530"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22531"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7" name="矩形 6"/>
          <p:cNvSpPr/>
          <p:nvPr/>
        </p:nvSpPr>
        <p:spPr>
          <a:xfrm>
            <a:off x="1000125"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4.</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高空作业概述</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2533" name="内容占位符 9"/>
          <p:cNvSpPr>
            <a:spLocks noGrp="1"/>
          </p:cNvSpPr>
          <p:nvPr>
            <p:ph idx="1"/>
          </p:nvPr>
        </p:nvSpPr>
        <p:spPr>
          <a:xfrm>
            <a:off x="457200" y="1928813"/>
            <a:ext cx="8229600" cy="419735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defRPr/>
            </a:pPr>
            <a:endParaRPr kumimoji="0" lang="en-US" altLang="zh-CN" sz="2800" b="1" i="0" u="none" strike="noStrike" kern="1200" cap="none" spc="0" normalizeH="0" baseline="0" noProof="0" dirty="0" smtClean="0">
              <a:ln>
                <a:noFill/>
              </a:ln>
              <a:solidFill>
                <a:schemeClr val="tx2"/>
              </a:solidFill>
              <a:effectLst>
                <a:outerShdw blurRad="38100" dist="38100" dir="2700000" algn="tl">
                  <a:srgbClr val="000000"/>
                </a:outerShdw>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defRPr/>
            </a:pPr>
            <a:r>
              <a:rPr kumimoji="0" lang="zh-CN" altLang="en-US" sz="2400" b="0" i="0" u="none" strike="noStrike" kern="1200" cap="none" spc="0" normalizeH="0" baseline="0" noProof="0" dirty="0" smtClean="0">
                <a:ln>
                  <a:noFill/>
                </a:ln>
                <a:solidFill>
                  <a:schemeClr val="tx1"/>
                </a:solidFill>
                <a:effectLst/>
                <a:uLnTx/>
                <a:uFillTx/>
                <a:latin typeface="华文新魏" pitchFamily="2" charset="-122"/>
                <a:ea typeface="华文新魏" pitchFamily="2" charset="-122"/>
                <a:cs typeface="+mn-cs"/>
              </a:rPr>
              <a:t>大部分事故发生在屋顶、结构层、脚手架、梯子、和从临边洞口处（详见下表），这些事故占所有高处坠落事件的</a:t>
            </a:r>
            <a:r>
              <a:rPr kumimoji="0" lang="en-US" altLang="zh-CN" sz="2400" b="0" i="0" u="none" strike="noStrike" kern="1200" cap="none" spc="0" normalizeH="0" baseline="0" noProof="0" dirty="0" smtClean="0">
                <a:ln>
                  <a:noFill/>
                </a:ln>
                <a:solidFill>
                  <a:schemeClr val="tx1"/>
                </a:solidFill>
                <a:effectLst/>
                <a:uLnTx/>
                <a:uFillTx/>
                <a:latin typeface="华文新魏" pitchFamily="2" charset="-122"/>
                <a:ea typeface="华文新魏" pitchFamily="2" charset="-122"/>
                <a:cs typeface="+mn-cs"/>
              </a:rPr>
              <a:t>80%</a:t>
            </a:r>
            <a:r>
              <a:rPr kumimoji="0" lang="zh-CN" altLang="en-US" sz="2400" b="0" i="0" u="none" strike="noStrike" kern="1200" cap="none" spc="0" normalizeH="0" baseline="0" noProof="0" dirty="0" smtClean="0">
                <a:ln>
                  <a:noFill/>
                </a:ln>
                <a:solidFill>
                  <a:schemeClr val="tx1"/>
                </a:solidFill>
                <a:effectLst/>
                <a:uLnTx/>
                <a:uFillTx/>
                <a:latin typeface="华文新魏" pitchFamily="2" charset="-122"/>
                <a:ea typeface="华文新魏" pitchFamily="2" charset="-122"/>
                <a:cs typeface="+mn-cs"/>
              </a:rPr>
              <a:t>。因此，为避免高处坠落，在这些位置配备足够的防护设备是必不可少的 。</a:t>
            </a:r>
            <a:endParaRPr kumimoji="0" lang="zh-CN" altLang="en-US" sz="2400" b="0" i="0" u="none" strike="noStrike" kern="1200" cap="none" spc="0" normalizeH="0" baseline="0" noProof="0" dirty="0" smtClean="0">
              <a:ln>
                <a:noFill/>
              </a:ln>
              <a:solidFill>
                <a:schemeClr val="tx1"/>
              </a:solidFill>
              <a:effectLst/>
              <a:uLnTx/>
              <a:uFillTx/>
              <a:latin typeface="华文新魏" pitchFamily="2" charset="-122"/>
              <a:ea typeface="华文新魏" pitchFamily="2" charset="-122"/>
              <a:cs typeface="+mn-cs"/>
            </a:endParaRPr>
          </a:p>
          <a:p>
            <a:pPr marL="342900" marR="0" lvl="0" indent="-342900" algn="l" defTabSz="914400" rtl="0" eaLnBrk="0" fontAlgn="base" latinLnBrk="0" hangingPunct="0">
              <a:lnSpc>
                <a:spcPct val="100000"/>
              </a:lnSpc>
              <a:spcBef>
                <a:spcPct val="20000"/>
              </a:spcBef>
              <a:spcAft>
                <a:spcPct val="0"/>
              </a:spcAft>
              <a:buClrTx/>
              <a:buSzTx/>
              <a:buFont typeface="Arial" panose="020B0604020202020204" pitchFamily="34" charset="0"/>
              <a:buChar char="•"/>
              <a:defRPr/>
            </a:pPr>
            <a:endParaRPr kumimoji="0" lang="zh-CN" altLang="en-US" sz="4800" b="1" i="0" u="none" strike="noStrike" kern="1200" cap="none" spc="0" normalizeH="0" baseline="0" noProof="0" dirty="0">
              <a:ln>
                <a:noFill/>
              </a:ln>
              <a:solidFill>
                <a:schemeClr val="tx2"/>
              </a:solidFill>
              <a:effectLst>
                <a:outerShdw blurRad="38100" dist="38100" dir="2700000" algn="tl">
                  <a:srgbClr val="000000"/>
                </a:outerShdw>
              </a:effectLst>
              <a:uLnTx/>
              <a:uFillTx/>
              <a:latin typeface="+mn-lt"/>
              <a:ea typeface="+mn-ea"/>
              <a:cs typeface="+mn-cs"/>
            </a:endParaRPr>
          </a:p>
        </p:txBody>
      </p:sp>
      <p:sp>
        <p:nvSpPr>
          <p:cNvPr id="10" name="TextBox 9"/>
          <p:cNvSpPr txBox="1"/>
          <p:nvPr/>
        </p:nvSpPr>
        <p:spPr>
          <a:xfrm>
            <a:off x="857250" y="1428750"/>
            <a:ext cx="3714750" cy="461963"/>
          </a:xfrm>
          <a:prstGeom prst="rect">
            <a:avLst/>
          </a:prstGeom>
        </p:spPr>
        <p:style>
          <a:lnRef idx="1">
            <a:schemeClr val="accent6"/>
          </a:lnRef>
          <a:fillRef idx="3">
            <a:schemeClr val="accent6"/>
          </a:fillRef>
          <a:effectRef idx="2">
            <a:schemeClr val="accent6"/>
          </a:effectRef>
          <a:fontRef idx="minor">
            <a:schemeClr val="lt1"/>
          </a:fontRef>
        </p:style>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000FF"/>
                </a:solidFill>
                <a:effectLst>
                  <a:outerShdw blurRad="38100" dist="38100" dir="2700000" algn="tl">
                    <a:srgbClr val="000000"/>
                  </a:outerShdw>
                </a:effectLst>
                <a:uLnTx/>
                <a:uFillTx/>
                <a:latin typeface="宋体" panose="02010600030101010101" pitchFamily="2" charset="-122"/>
                <a:ea typeface="+mn-ea"/>
                <a:cs typeface="+mn-cs"/>
              </a:rPr>
              <a:t>5</a:t>
            </a:r>
            <a:r>
              <a:rPr kumimoji="0" lang="zh-CN" altLang="en-US" sz="2400" b="0" i="0" u="none" strike="noStrike" kern="1200" cap="none" spc="0" normalizeH="0" baseline="0" noProof="0" dirty="0">
                <a:ln>
                  <a:noFill/>
                </a:ln>
                <a:solidFill>
                  <a:srgbClr val="0000FF"/>
                </a:solidFill>
                <a:effectLst>
                  <a:outerShdw blurRad="38100" dist="38100" dir="2700000" algn="tl">
                    <a:srgbClr val="000000"/>
                  </a:outerShdw>
                </a:effectLst>
                <a:uLnTx/>
                <a:uFillTx/>
                <a:latin typeface="宋体" panose="02010600030101010101" pitchFamily="2" charset="-122"/>
                <a:ea typeface="+mn-ea"/>
                <a:cs typeface="+mn-cs"/>
              </a:rPr>
              <a:t>、高处坠落事故易发位置</a:t>
            </a:r>
            <a:r>
              <a:rPr kumimoji="0" lang="zh-CN" altLang="en-US" sz="2400" b="1" i="0" u="none" strike="noStrike" kern="1200" cap="none" spc="0" normalizeH="0" baseline="0" noProof="0" dirty="0">
                <a:ln>
                  <a:noFill/>
                </a:ln>
                <a:solidFill>
                  <a:schemeClr val="tx2"/>
                </a:solidFill>
                <a:effectLst>
                  <a:outerShdw blurRad="38100" dist="38100" dir="2700000" algn="tl">
                    <a:srgbClr val="000000"/>
                  </a:outerShdw>
                </a:effectLst>
                <a:uLnTx/>
                <a:uFillTx/>
                <a:latin typeface="+mn-lt"/>
                <a:ea typeface="+mn-ea"/>
                <a:cs typeface="+mn-cs"/>
              </a:rPr>
              <a:t> </a:t>
            </a:r>
            <a:endParaRPr kumimoji="0" lang="en-US" altLang="zh-CN" sz="2400" b="1" i="0" u="none" strike="noStrike" kern="1200" cap="none" spc="0" normalizeH="0" baseline="0" noProof="0" dirty="0">
              <a:ln>
                <a:noFill/>
              </a:ln>
              <a:solidFill>
                <a:schemeClr val="tx2"/>
              </a:solidFill>
              <a:effectLst>
                <a:outerShdw blurRad="38100" dist="38100" dir="2700000" algn="tl">
                  <a:srgbClr val="000000"/>
                </a:outerShdw>
              </a:effectLst>
              <a:uLnTx/>
              <a:uFillTx/>
              <a:latin typeface="+mn-lt"/>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3554"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23555"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7" name="矩形 6"/>
          <p:cNvSpPr/>
          <p:nvPr/>
        </p:nvSpPr>
        <p:spPr>
          <a:xfrm>
            <a:off x="1000125"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4.</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高空作业概述</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1" name="TextBox 10"/>
          <p:cNvSpPr txBox="1"/>
          <p:nvPr/>
        </p:nvSpPr>
        <p:spPr>
          <a:xfrm>
            <a:off x="857250" y="1428750"/>
            <a:ext cx="4071938" cy="461963"/>
          </a:xfrm>
          <a:prstGeom prst="rect">
            <a:avLst/>
          </a:prstGeom>
        </p:spPr>
        <p:style>
          <a:lnRef idx="1">
            <a:schemeClr val="accent6"/>
          </a:lnRef>
          <a:fillRef idx="3">
            <a:schemeClr val="accent6"/>
          </a:fillRef>
          <a:effectRef idx="2">
            <a:schemeClr val="accent6"/>
          </a:effectRef>
          <a:fontRef idx="minor">
            <a:schemeClr val="lt1"/>
          </a:fontRef>
        </p:style>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000FF"/>
                </a:solidFill>
                <a:effectLst>
                  <a:outerShdw blurRad="38100" dist="38100" dir="2700000" algn="tl">
                    <a:srgbClr val="000000"/>
                  </a:outerShdw>
                </a:effectLst>
                <a:uLnTx/>
                <a:uFillTx/>
                <a:latin typeface="宋体" panose="02010600030101010101" pitchFamily="2" charset="-122"/>
                <a:ea typeface="+mn-ea"/>
                <a:cs typeface="+mn-cs"/>
              </a:rPr>
              <a:t>6</a:t>
            </a:r>
            <a:r>
              <a:rPr kumimoji="0" lang="zh-CN" altLang="en-US" sz="2400" b="0" i="0" u="none" strike="noStrike" kern="1200" cap="none" spc="0" normalizeH="0" baseline="0" noProof="0" dirty="0">
                <a:ln>
                  <a:noFill/>
                </a:ln>
                <a:solidFill>
                  <a:srgbClr val="0000FF"/>
                </a:solidFill>
                <a:effectLst>
                  <a:outerShdw blurRad="38100" dist="38100" dir="2700000" algn="tl">
                    <a:srgbClr val="000000"/>
                  </a:outerShdw>
                </a:effectLst>
                <a:uLnTx/>
                <a:uFillTx/>
                <a:latin typeface="宋体" panose="02010600030101010101" pitchFamily="2" charset="-122"/>
                <a:ea typeface="+mn-ea"/>
                <a:cs typeface="+mn-cs"/>
              </a:rPr>
              <a:t>、高处坠落事故原因和形式</a:t>
            </a:r>
            <a:endParaRPr kumimoji="0" lang="en-US" altLang="zh-CN" sz="2400" b="1" i="0" u="none" strike="noStrike" kern="1200" cap="none" spc="0" normalizeH="0" baseline="0" noProof="0" dirty="0">
              <a:ln>
                <a:noFill/>
              </a:ln>
              <a:solidFill>
                <a:schemeClr val="tx2"/>
              </a:solidFill>
              <a:effectLst>
                <a:outerShdw blurRad="38100" dist="38100" dir="2700000" algn="tl">
                  <a:srgbClr val="000000"/>
                </a:outerShdw>
              </a:effectLst>
              <a:uLnTx/>
              <a:uFillTx/>
              <a:latin typeface="+mn-lt"/>
              <a:ea typeface="+mn-ea"/>
              <a:cs typeface="+mn-cs"/>
            </a:endParaRPr>
          </a:p>
        </p:txBody>
      </p:sp>
      <p:sp>
        <p:nvSpPr>
          <p:cNvPr id="23558" name="矩形 11"/>
          <p:cNvSpPr/>
          <p:nvPr/>
        </p:nvSpPr>
        <p:spPr>
          <a:xfrm>
            <a:off x="857250" y="2000250"/>
            <a:ext cx="7786688" cy="2863850"/>
          </a:xfrm>
          <a:prstGeom prst="rect">
            <a:avLst/>
          </a:prstGeom>
          <a:noFill/>
          <a:ln w="9525">
            <a:noFill/>
          </a:ln>
        </p:spPr>
        <p:txBody>
          <a:bodyPr>
            <a:spAutoFit/>
          </a:bodyPr>
          <a:p>
            <a:pPr>
              <a:lnSpc>
                <a:spcPct val="90000"/>
              </a:lnSpc>
              <a:buFont typeface="Wingdings" panose="05000000000000000000" pitchFamily="2" charset="2"/>
            </a:pPr>
            <a:r>
              <a:rPr lang="en-US" altLang="zh-CN" sz="2000" b="1" dirty="0">
                <a:latin typeface="华文新魏" pitchFamily="2" charset="-122"/>
                <a:ea typeface="华文新魏" pitchFamily="2" charset="-122"/>
              </a:rPr>
              <a:t>(</a:t>
            </a:r>
            <a:r>
              <a:rPr lang="zh-CN" altLang="en-US" sz="2000" b="1" dirty="0">
                <a:latin typeface="华文新魏" pitchFamily="2" charset="-122"/>
                <a:ea typeface="华文新魏" pitchFamily="2" charset="-122"/>
              </a:rPr>
              <a:t>一）原因</a:t>
            </a:r>
            <a:endParaRPr lang="zh-CN" altLang="en-US" sz="2000" b="1" dirty="0">
              <a:latin typeface="华文新魏" pitchFamily="2" charset="-122"/>
              <a:ea typeface="华文新魏" pitchFamily="2" charset="-122"/>
            </a:endParaRPr>
          </a:p>
          <a:p>
            <a:pPr>
              <a:lnSpc>
                <a:spcPct val="90000"/>
              </a:lnSpc>
              <a:buFont typeface="Wingdings" panose="05000000000000000000" pitchFamily="2" charset="2"/>
            </a:pPr>
            <a:r>
              <a:rPr lang="zh-CN" altLang="en-US" sz="2000" dirty="0">
                <a:latin typeface="华文新魏" pitchFamily="2" charset="-122"/>
                <a:ea typeface="华文新魏" pitchFamily="2" charset="-122"/>
              </a:rPr>
              <a:t> （</a:t>
            </a:r>
            <a:r>
              <a:rPr lang="en-US" altLang="zh-CN" sz="2000" dirty="0">
                <a:latin typeface="华文新魏" pitchFamily="2" charset="-122"/>
                <a:ea typeface="华文新魏" pitchFamily="2" charset="-122"/>
              </a:rPr>
              <a:t>1</a:t>
            </a:r>
            <a:r>
              <a:rPr lang="zh-CN" altLang="en-US" sz="2000" dirty="0">
                <a:latin typeface="华文新魏" pitchFamily="2" charset="-122"/>
                <a:ea typeface="华文新魏" pitchFamily="2" charset="-122"/>
              </a:rPr>
              <a:t>）高空作业过程中思想不集中或开玩笑、追逐、嬉闹。</a:t>
            </a:r>
            <a:endParaRPr lang="zh-CN" altLang="en-US" sz="2000" dirty="0">
              <a:latin typeface="华文新魏" pitchFamily="2" charset="-122"/>
              <a:ea typeface="华文新魏" pitchFamily="2" charset="-122"/>
            </a:endParaRPr>
          </a:p>
          <a:p>
            <a:pPr>
              <a:lnSpc>
                <a:spcPct val="90000"/>
              </a:lnSpc>
              <a:buFont typeface="Wingdings" panose="05000000000000000000" pitchFamily="2" charset="2"/>
            </a:pPr>
            <a:r>
              <a:rPr lang="zh-CN" altLang="en-US" sz="2000" dirty="0">
                <a:latin typeface="华文新魏" pitchFamily="2" charset="-122"/>
                <a:ea typeface="华文新魏" pitchFamily="2" charset="-122"/>
              </a:rPr>
              <a:t> （</a:t>
            </a:r>
            <a:r>
              <a:rPr lang="en-US" altLang="zh-CN" sz="2000" dirty="0">
                <a:latin typeface="华文新魏" pitchFamily="2" charset="-122"/>
                <a:ea typeface="华文新魏" pitchFamily="2" charset="-122"/>
              </a:rPr>
              <a:t>2</a:t>
            </a:r>
            <a:r>
              <a:rPr lang="zh-CN" altLang="en-US" sz="2000" dirty="0">
                <a:latin typeface="华文新魏" pitchFamily="2" charset="-122"/>
                <a:ea typeface="华文新魏" pitchFamily="2" charset="-122"/>
              </a:rPr>
              <a:t>）精神状态不佳，如因睡眠、休息不足而精神不振 ，酒后进行     </a:t>
            </a:r>
            <a:endParaRPr lang="en-US" altLang="zh-CN" sz="2000" dirty="0">
              <a:latin typeface="华文新魏" pitchFamily="2" charset="-122"/>
              <a:ea typeface="华文新魏" pitchFamily="2" charset="-122"/>
            </a:endParaRPr>
          </a:p>
          <a:p>
            <a:pPr>
              <a:lnSpc>
                <a:spcPct val="90000"/>
              </a:lnSpc>
              <a:buFont typeface="Wingdings" panose="05000000000000000000" pitchFamily="2" charset="2"/>
            </a:pPr>
            <a:r>
              <a:rPr lang="en-US" altLang="zh-CN" sz="2000" dirty="0">
                <a:latin typeface="华文新魏" pitchFamily="2" charset="-122"/>
                <a:ea typeface="华文新魏" pitchFamily="2" charset="-122"/>
              </a:rPr>
              <a:t>           </a:t>
            </a:r>
            <a:r>
              <a:rPr lang="zh-CN" altLang="en-US" sz="2000" dirty="0">
                <a:latin typeface="华文新魏" pitchFamily="2" charset="-122"/>
                <a:ea typeface="华文新魏" pitchFamily="2" charset="-122"/>
              </a:rPr>
              <a:t>登高作业。</a:t>
            </a:r>
            <a:endParaRPr lang="zh-CN" altLang="en-US" sz="2000" dirty="0">
              <a:latin typeface="华文新魏" pitchFamily="2" charset="-122"/>
              <a:ea typeface="华文新魏" pitchFamily="2" charset="-122"/>
            </a:endParaRPr>
          </a:p>
          <a:p>
            <a:pPr>
              <a:lnSpc>
                <a:spcPct val="90000"/>
              </a:lnSpc>
              <a:buFont typeface="Wingdings" panose="05000000000000000000" pitchFamily="2" charset="2"/>
            </a:pPr>
            <a:r>
              <a:rPr lang="zh-CN" altLang="en-US" sz="2000" dirty="0">
                <a:latin typeface="华文新魏" pitchFamily="2" charset="-122"/>
                <a:ea typeface="华文新魏" pitchFamily="2" charset="-122"/>
              </a:rPr>
              <a:t> （</a:t>
            </a:r>
            <a:r>
              <a:rPr lang="en-US" altLang="zh-CN" sz="2000" dirty="0">
                <a:latin typeface="华文新魏" pitchFamily="2" charset="-122"/>
                <a:ea typeface="华文新魏" pitchFamily="2" charset="-122"/>
              </a:rPr>
              <a:t>3</a:t>
            </a:r>
            <a:r>
              <a:rPr lang="zh-CN" altLang="en-US" sz="2000" dirty="0">
                <a:latin typeface="华文新魏" pitchFamily="2" charset="-122"/>
                <a:ea typeface="华文新魏" pitchFamily="2" charset="-122"/>
              </a:rPr>
              <a:t>）高空作业地点无栏杆。</a:t>
            </a:r>
            <a:endParaRPr lang="zh-CN" altLang="en-US" sz="2000" dirty="0">
              <a:latin typeface="华文新魏" pitchFamily="2" charset="-122"/>
              <a:ea typeface="华文新魏" pitchFamily="2" charset="-122"/>
            </a:endParaRPr>
          </a:p>
          <a:p>
            <a:pPr>
              <a:lnSpc>
                <a:spcPct val="90000"/>
              </a:lnSpc>
              <a:buFont typeface="Wingdings" panose="05000000000000000000" pitchFamily="2" charset="2"/>
            </a:pPr>
            <a:r>
              <a:rPr lang="zh-CN" altLang="en-US" sz="2000" dirty="0">
                <a:latin typeface="华文新魏" pitchFamily="2" charset="-122"/>
                <a:ea typeface="华文新魏" pitchFamily="2" charset="-122"/>
              </a:rPr>
              <a:t> （</a:t>
            </a:r>
            <a:r>
              <a:rPr lang="en-US" altLang="zh-CN" sz="2000" dirty="0">
                <a:latin typeface="华文新魏" pitchFamily="2" charset="-122"/>
                <a:ea typeface="华文新魏" pitchFamily="2" charset="-122"/>
              </a:rPr>
              <a:t>4</a:t>
            </a:r>
            <a:r>
              <a:rPr lang="zh-CN" altLang="en-US" sz="2000" dirty="0">
                <a:latin typeface="华文新魏" pitchFamily="2" charset="-122"/>
                <a:ea typeface="华文新魏" pitchFamily="2" charset="-122"/>
              </a:rPr>
              <a:t>）操作人员操作不当。</a:t>
            </a:r>
            <a:endParaRPr lang="zh-CN" altLang="en-US" sz="2000" dirty="0">
              <a:latin typeface="华文新魏" pitchFamily="2" charset="-122"/>
              <a:ea typeface="华文新魏" pitchFamily="2" charset="-122"/>
            </a:endParaRPr>
          </a:p>
          <a:p>
            <a:pPr>
              <a:lnSpc>
                <a:spcPct val="90000"/>
              </a:lnSpc>
              <a:buFont typeface="Wingdings" panose="05000000000000000000" pitchFamily="2" charset="2"/>
            </a:pPr>
            <a:r>
              <a:rPr lang="zh-CN" altLang="en-US" sz="2000" dirty="0">
                <a:latin typeface="华文新魏" pitchFamily="2" charset="-122"/>
                <a:ea typeface="华文新魏" pitchFamily="2" charset="-122"/>
              </a:rPr>
              <a:t> （</a:t>
            </a:r>
            <a:r>
              <a:rPr lang="en-US" altLang="zh-CN" sz="2000" dirty="0">
                <a:latin typeface="华文新魏" pitchFamily="2" charset="-122"/>
                <a:ea typeface="华文新魏" pitchFamily="2" charset="-122"/>
              </a:rPr>
              <a:t>5</a:t>
            </a:r>
            <a:r>
              <a:rPr lang="zh-CN" altLang="en-US" sz="2000" dirty="0">
                <a:latin typeface="华文新魏" pitchFamily="2" charset="-122"/>
                <a:ea typeface="华文新魏" pitchFamily="2" charset="-122"/>
              </a:rPr>
              <a:t>）高空作业不戴工具袋手抓物件而失足坠落。</a:t>
            </a:r>
            <a:endParaRPr lang="zh-CN" altLang="en-US" sz="2000" dirty="0">
              <a:latin typeface="华文新魏" pitchFamily="2" charset="-122"/>
              <a:ea typeface="华文新魏" pitchFamily="2" charset="-122"/>
            </a:endParaRPr>
          </a:p>
          <a:p>
            <a:pPr>
              <a:lnSpc>
                <a:spcPct val="90000"/>
              </a:lnSpc>
              <a:buFont typeface="Wingdings" panose="05000000000000000000" pitchFamily="2" charset="2"/>
            </a:pPr>
            <a:r>
              <a:rPr lang="zh-CN" altLang="en-US" sz="2000" dirty="0">
                <a:latin typeface="华文新魏" pitchFamily="2" charset="-122"/>
                <a:ea typeface="华文新魏" pitchFamily="2" charset="-122"/>
              </a:rPr>
              <a:t> （</a:t>
            </a:r>
            <a:r>
              <a:rPr lang="en-US" altLang="zh-CN" sz="2000" dirty="0">
                <a:latin typeface="华文新魏" pitchFamily="2" charset="-122"/>
                <a:ea typeface="华文新魏" pitchFamily="2" charset="-122"/>
              </a:rPr>
              <a:t>6</a:t>
            </a:r>
            <a:r>
              <a:rPr lang="zh-CN" altLang="en-US" sz="2000" dirty="0">
                <a:latin typeface="华文新魏" pitchFamily="2" charset="-122"/>
                <a:ea typeface="华文新魏" pitchFamily="2" charset="-122"/>
              </a:rPr>
              <a:t>）高空作业不系或未正确系挂安全带及佩戴安全帽。</a:t>
            </a:r>
            <a:endParaRPr lang="zh-CN" altLang="en-US" sz="2000" dirty="0">
              <a:latin typeface="华文新魏" pitchFamily="2" charset="-122"/>
              <a:ea typeface="华文新魏" pitchFamily="2" charset="-122"/>
            </a:endParaRPr>
          </a:p>
          <a:p>
            <a:pPr>
              <a:lnSpc>
                <a:spcPct val="90000"/>
              </a:lnSpc>
              <a:buFont typeface="Wingdings" panose="05000000000000000000" pitchFamily="2" charset="2"/>
            </a:pPr>
            <a:r>
              <a:rPr lang="zh-CN" altLang="en-US" sz="2000" dirty="0">
                <a:latin typeface="华文新魏" pitchFamily="2" charset="-122"/>
                <a:ea typeface="华文新魏" pitchFamily="2" charset="-122"/>
              </a:rPr>
              <a:t> （</a:t>
            </a:r>
            <a:r>
              <a:rPr lang="en-US" altLang="zh-CN" sz="2000" dirty="0">
                <a:latin typeface="华文新魏" pitchFamily="2" charset="-122"/>
                <a:ea typeface="华文新魏" pitchFamily="2" charset="-122"/>
              </a:rPr>
              <a:t>7</a:t>
            </a:r>
            <a:r>
              <a:rPr lang="zh-CN" altLang="en-US" sz="2000" dirty="0">
                <a:latin typeface="华文新魏" pitchFamily="2" charset="-122"/>
                <a:ea typeface="华文新魏" pitchFamily="2" charset="-122"/>
              </a:rPr>
              <a:t>）通道上摆放过多物品或存在易造成人员绊（滑）倒物品。</a:t>
            </a:r>
            <a:endParaRPr lang="zh-CN" altLang="en-US" sz="2000" dirty="0">
              <a:latin typeface="华文新魏" pitchFamily="2" charset="-122"/>
              <a:ea typeface="华文新魏" pitchFamily="2" charset="-122"/>
            </a:endParaRPr>
          </a:p>
          <a:p>
            <a:pPr>
              <a:lnSpc>
                <a:spcPct val="90000"/>
              </a:lnSpc>
              <a:buFont typeface="Wingdings" panose="05000000000000000000" pitchFamily="2" charset="2"/>
            </a:pPr>
            <a:r>
              <a:rPr lang="zh-CN" altLang="en-US" sz="2000" dirty="0">
                <a:latin typeface="华文新魏" pitchFamily="2" charset="-122"/>
                <a:ea typeface="华文新魏" pitchFamily="2" charset="-122"/>
              </a:rPr>
              <a:t> （</a:t>
            </a:r>
            <a:r>
              <a:rPr lang="en-US" altLang="zh-CN" sz="2000" dirty="0">
                <a:latin typeface="华文新魏" pitchFamily="2" charset="-122"/>
                <a:ea typeface="华文新魏" pitchFamily="2" charset="-122"/>
              </a:rPr>
              <a:t>8</a:t>
            </a:r>
            <a:r>
              <a:rPr lang="zh-CN" altLang="en-US" sz="2000" dirty="0">
                <a:latin typeface="华文新魏" pitchFamily="2" charset="-122"/>
                <a:ea typeface="华文新魏" pitchFamily="2" charset="-122"/>
              </a:rPr>
              <a:t>）脚手架不按规定搭设及脚手板铺设不规范，梯子摆放不稳。</a:t>
            </a:r>
            <a:endParaRPr lang="zh-CN" altLang="en-US" sz="2000" b="1" dirty="0">
              <a:latin typeface="华文新魏" pitchFamily="2" charset="-122"/>
              <a:ea typeface="华文新魏" pitchFamily="2"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4578"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24579"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7" name="矩形 6"/>
          <p:cNvSpPr/>
          <p:nvPr/>
        </p:nvSpPr>
        <p:spPr>
          <a:xfrm>
            <a:off x="1000125"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4.</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高空作业概述</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4581" name="内容占位符 9"/>
          <p:cNvSpPr>
            <a:spLocks noGrp="1"/>
          </p:cNvSpPr>
          <p:nvPr>
            <p:ph idx="1"/>
          </p:nvPr>
        </p:nvSpPr>
        <p:spPr/>
        <p:txBody>
          <a:bodyPr vert="horz" wrap="square" lIns="91440" tIns="45720" rIns="91440" bIns="45720" anchor="t" anchorCtr="0"/>
          <a:p>
            <a:pPr>
              <a:buFont typeface="Wingdings" panose="05000000000000000000" pitchFamily="2" charset="2"/>
              <a:buNone/>
            </a:pPr>
            <a:r>
              <a:rPr lang="zh-CN" altLang="en-US" sz="2000" b="1" dirty="0">
                <a:latin typeface="华文新魏" pitchFamily="2" charset="-122"/>
                <a:ea typeface="华文新魏" pitchFamily="2" charset="-122"/>
              </a:rPr>
              <a:t>（二）形式：</a:t>
            </a:r>
            <a:endParaRPr lang="zh-CN" altLang="en-US" sz="2000" b="1" dirty="0">
              <a:latin typeface="华文新魏" pitchFamily="2" charset="-122"/>
              <a:ea typeface="华文新魏" pitchFamily="2" charset="-122"/>
            </a:endParaRPr>
          </a:p>
          <a:p>
            <a:pPr>
              <a:buFont typeface="Wingdings" panose="05000000000000000000" pitchFamily="2" charset="2"/>
              <a:buNone/>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1</a:t>
            </a:r>
            <a:r>
              <a:rPr lang="zh-CN" altLang="en-US" sz="2000" dirty="0">
                <a:latin typeface="华文新魏" pitchFamily="2" charset="-122"/>
                <a:ea typeface="华文新魏" pitchFamily="2" charset="-122"/>
              </a:rPr>
              <a:t>）人在移动过程中被绊或滑到导致失身坠落。</a:t>
            </a:r>
            <a:endParaRPr lang="zh-CN" altLang="en-US" sz="2000" dirty="0">
              <a:latin typeface="华文新魏" pitchFamily="2" charset="-122"/>
              <a:ea typeface="华文新魏" pitchFamily="2" charset="-122"/>
            </a:endParaRPr>
          </a:p>
          <a:p>
            <a:pPr>
              <a:buFont typeface="Wingdings" panose="05000000000000000000" pitchFamily="2" charset="2"/>
              <a:buNone/>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2</a:t>
            </a:r>
            <a:r>
              <a:rPr lang="zh-CN" altLang="en-US" sz="2000" dirty="0">
                <a:latin typeface="华文新魏" pitchFamily="2" charset="-122"/>
                <a:ea typeface="华文新魏" pitchFamily="2" charset="-122"/>
              </a:rPr>
              <a:t>）在钢架、脚手架、爬梯上下攀爬失手或失足导致坠落。</a:t>
            </a:r>
            <a:endParaRPr lang="zh-CN" altLang="en-US" sz="2000" dirty="0">
              <a:latin typeface="华文新魏" pitchFamily="2" charset="-122"/>
              <a:ea typeface="华文新魏" pitchFamily="2" charset="-122"/>
            </a:endParaRPr>
          </a:p>
          <a:p>
            <a:pPr>
              <a:buFont typeface="Wingdings" panose="05000000000000000000" pitchFamily="2" charset="2"/>
              <a:buNone/>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3</a:t>
            </a:r>
            <a:r>
              <a:rPr lang="zh-CN" altLang="en-US" sz="2000" dirty="0">
                <a:latin typeface="华文新魏" pitchFamily="2" charset="-122"/>
                <a:ea typeface="华文新魏" pitchFamily="2" charset="-122"/>
              </a:rPr>
              <a:t>）在管道、小梁行走时脚步不稳（如打滑、踩空）身体失控坠落或踩中易滚动或不稳定物件而坠落。</a:t>
            </a:r>
            <a:endParaRPr lang="zh-CN" altLang="en-US" sz="2000" dirty="0">
              <a:latin typeface="华文新魏" pitchFamily="2" charset="-122"/>
              <a:ea typeface="华文新魏" pitchFamily="2" charset="-122"/>
            </a:endParaRPr>
          </a:p>
          <a:p>
            <a:pPr>
              <a:buFont typeface="Wingdings" panose="05000000000000000000" pitchFamily="2" charset="2"/>
              <a:buNone/>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4</a:t>
            </a:r>
            <a:r>
              <a:rPr lang="zh-CN" altLang="en-US" sz="2000" dirty="0">
                <a:latin typeface="华文新魏" pitchFamily="2" charset="-122"/>
                <a:ea typeface="华文新魏" pitchFamily="2" charset="-122"/>
              </a:rPr>
              <a:t>）跨越未封闭或封闭不严孔洞、沟槽、井坑而失足坠落。</a:t>
            </a:r>
            <a:endParaRPr lang="zh-CN" altLang="en-US" sz="2000" dirty="0">
              <a:latin typeface="华文新魏" pitchFamily="2" charset="-122"/>
              <a:ea typeface="华文新魏" pitchFamily="2" charset="-122"/>
            </a:endParaRPr>
          </a:p>
          <a:p>
            <a:pPr>
              <a:buFont typeface="Wingdings" panose="05000000000000000000" pitchFamily="2" charset="2"/>
              <a:buNone/>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5</a:t>
            </a:r>
            <a:r>
              <a:rPr lang="zh-CN" altLang="en-US" sz="2000" dirty="0">
                <a:latin typeface="华文新魏" pitchFamily="2" charset="-122"/>
                <a:ea typeface="华文新魏" pitchFamily="2" charset="-122"/>
              </a:rPr>
              <a:t>）脚手架上的脚手板、梯子、架子管因变形、断裂、捆扎不牢固等原因失稳导致人员坠落。 </a:t>
            </a:r>
            <a:endParaRPr lang="zh-CN" altLang="en-US" sz="2000" dirty="0">
              <a:latin typeface="华文新魏" pitchFamily="2" charset="-122"/>
              <a:ea typeface="华文新魏" pitchFamily="2" charset="-122"/>
            </a:endParaRPr>
          </a:p>
          <a:p>
            <a:pPr>
              <a:buFont typeface="Wingdings" panose="05000000000000000000" pitchFamily="2" charset="2"/>
              <a:buNone/>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6</a:t>
            </a:r>
            <a:r>
              <a:rPr lang="zh-CN" altLang="en-US" sz="2000" dirty="0">
                <a:latin typeface="华文新魏" pitchFamily="2" charset="-122"/>
                <a:ea typeface="华文新魏" pitchFamily="2" charset="-122"/>
              </a:rPr>
              <a:t>）触电、物件打击或其他方式导致人员坠落。</a:t>
            </a:r>
            <a:endParaRPr lang="zh-CN" altLang="en-US" sz="2000" dirty="0">
              <a:latin typeface="华文新魏" pitchFamily="2" charset="-122"/>
              <a:ea typeface="华文新魏" pitchFamily="2" charset="-122"/>
            </a:endParaRPr>
          </a:p>
          <a:p>
            <a:pPr>
              <a:buFont typeface="Wingdings" panose="05000000000000000000" pitchFamily="2" charset="2"/>
              <a:buNone/>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7</a:t>
            </a:r>
            <a:r>
              <a:rPr lang="zh-CN" altLang="en-US" sz="2000" dirty="0">
                <a:latin typeface="华文新魏" pitchFamily="2" charset="-122"/>
                <a:ea typeface="华文新魏" pitchFamily="2" charset="-122"/>
              </a:rPr>
              <a:t>）操作中用力过猛或猛拉猛甩不受力物件导致失控坠落。</a:t>
            </a:r>
            <a:endParaRPr lang="zh-CN" altLang="en-US" sz="2000" dirty="0">
              <a:latin typeface="华文新魏" pitchFamily="2" charset="-122"/>
              <a:ea typeface="华文新魏" pitchFamily="2" charset="-122"/>
            </a:endParaRPr>
          </a:p>
          <a:p>
            <a:pPr>
              <a:buFont typeface="Wingdings" panose="05000000000000000000" pitchFamily="2" charset="2"/>
              <a:buNone/>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8</a:t>
            </a:r>
            <a:r>
              <a:rPr lang="zh-CN" altLang="en-US" sz="2000" dirty="0">
                <a:latin typeface="华文新魏" pitchFamily="2" charset="-122"/>
                <a:ea typeface="华文新魏" pitchFamily="2" charset="-122"/>
              </a:rPr>
              <a:t>）踩塌轻型屋面板破损而导致人员坠落。</a:t>
            </a:r>
            <a:endParaRPr lang="zh-CN" altLang="en-US" sz="2000" dirty="0">
              <a:latin typeface="华文新魏" pitchFamily="2" charset="-122"/>
              <a:ea typeface="华文新魏" pitchFamily="2"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5602"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25603"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7" name="矩形 6"/>
          <p:cNvSpPr/>
          <p:nvPr/>
        </p:nvSpPr>
        <p:spPr>
          <a:xfrm>
            <a:off x="1000125"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4.</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高空作业概述</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0" name="矩形 9"/>
          <p:cNvSpPr/>
          <p:nvPr/>
        </p:nvSpPr>
        <p:spPr>
          <a:xfrm>
            <a:off x="642938" y="1857375"/>
            <a:ext cx="7929563" cy="2892425"/>
          </a:xfrm>
          <a:prstGeom prst="rect">
            <a:avLst/>
          </a:prstGeom>
        </p:spPr>
        <p:txBody>
          <a:bodyPr>
            <a:spAutoFit/>
          </a:bodyPr>
          <a:lstStyle/>
          <a:p>
            <a:pPr marL="342900" marR="0" lvl="0" indent="-342900" algn="l" defTabSz="914400" rtl="0" eaLnBrk="1" fontAlgn="base" latinLnBrk="0" hangingPunct="1">
              <a:lnSpc>
                <a:spcPct val="100000"/>
              </a:lnSpc>
              <a:spcBef>
                <a:spcPct val="0"/>
              </a:spcBef>
              <a:spcAft>
                <a:spcPct val="0"/>
              </a:spcAft>
              <a:buClr>
                <a:schemeClr val="hlink"/>
              </a:buClr>
              <a:buSzPct val="70000"/>
              <a:buFont typeface="Wingdings" panose="05000000000000000000" pitchFamily="2" charset="2"/>
              <a:buNone/>
              <a:defRPr/>
            </a:pPr>
            <a:r>
              <a:rPr kumimoji="0" lang="zh-CN" altLang="en-US" sz="2000" b="0"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rPr>
              <a:t>●    </a:t>
            </a:r>
            <a:r>
              <a:rPr kumimoji="0" lang="zh-CN" altLang="en-US" sz="20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rPr>
              <a:t>工作前进行危险点分析</a:t>
            </a:r>
            <a:r>
              <a:rPr kumimoji="0" lang="en-US" altLang="zh-CN" sz="20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rPr>
              <a:t>, </a:t>
            </a:r>
            <a:r>
              <a:rPr kumimoji="0" lang="zh-CN" altLang="en-US" sz="20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rPr>
              <a:t>并组织全体作业人员进行安全技术交底。</a:t>
            </a:r>
            <a:endParaRPr kumimoji="0" lang="zh-CN" altLang="en-US" sz="20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endParaRPr>
          </a:p>
          <a:p>
            <a:pPr marL="342900" marR="0" lvl="0" indent="-342900" algn="l" defTabSz="914400" rtl="0" eaLnBrk="1" fontAlgn="base" latinLnBrk="0" hangingPunct="1">
              <a:lnSpc>
                <a:spcPct val="100000"/>
              </a:lnSpc>
              <a:spcBef>
                <a:spcPts val="600"/>
              </a:spcBef>
              <a:spcAft>
                <a:spcPct val="0"/>
              </a:spcAft>
              <a:buClr>
                <a:schemeClr val="hlink"/>
              </a:buClr>
              <a:buSzPct val="70000"/>
              <a:buFont typeface="Wingdings" panose="05000000000000000000" pitchFamily="2" charset="2"/>
              <a:buChar char="n"/>
              <a:defRPr/>
            </a:pPr>
            <a:r>
              <a:rPr kumimoji="0" lang="zh-CN" altLang="en-US" sz="20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rPr>
              <a:t>对患有职业禁忌症和年老体弱、疲劳过度、酒后、视力不佳人员等，特殊高空作业人员未取得高空作业证，严禁进行高处作业。（国电集团规定必须经县级以上人民医院体检合格）</a:t>
            </a:r>
            <a:endParaRPr kumimoji="0" lang="zh-CN" altLang="en-US" sz="20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endParaRPr>
          </a:p>
          <a:p>
            <a:pPr marL="342900" marR="0" lvl="0" indent="-342900" algn="l" defTabSz="914400" rtl="0" eaLnBrk="1" fontAlgn="base" latinLnBrk="0" hangingPunct="1">
              <a:lnSpc>
                <a:spcPct val="100000"/>
              </a:lnSpc>
              <a:spcBef>
                <a:spcPts val="600"/>
              </a:spcBef>
              <a:spcAft>
                <a:spcPct val="0"/>
              </a:spcAft>
              <a:buClr>
                <a:schemeClr val="hlink"/>
              </a:buClr>
              <a:buSzPct val="70000"/>
              <a:buFont typeface="Wingdings" panose="05000000000000000000" pitchFamily="2" charset="2"/>
              <a:buChar char="n"/>
              <a:defRPr/>
            </a:pPr>
            <a:r>
              <a:rPr kumimoji="0" lang="zh-CN" altLang="en-US" sz="20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rPr>
              <a:t>穿戴合格的劳动保护用品，正确使用防坠落用品与登高器具、设备。</a:t>
            </a:r>
            <a:endParaRPr kumimoji="0" lang="zh-CN" altLang="en-US" sz="20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n"/>
              <a:defRPr/>
            </a:pPr>
            <a:r>
              <a:rPr kumimoji="0" lang="zh-CN" altLang="en-US" sz="20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rPr>
              <a:t>用于高处作业的防护措施，不得擅自拆除。</a:t>
            </a:r>
            <a:endParaRPr kumimoji="0" lang="zh-CN" altLang="en-US" sz="20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n"/>
              <a:defRPr/>
            </a:pPr>
            <a:r>
              <a:rPr kumimoji="0" lang="zh-CN" altLang="en-US" sz="20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rPr>
              <a:t>作业人员应从规定的通道上下，不得在非规定的通道进行攀登，也不得任意利用吊车臂架等施工设备进行攀登</a:t>
            </a:r>
            <a:r>
              <a:rPr kumimoji="0" lang="zh-CN" altLang="en-US" sz="24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rPr>
              <a:t>。</a:t>
            </a:r>
            <a:r>
              <a:rPr kumimoji="0" lang="zh-CN" altLang="en-US" sz="2400" b="1" i="0" u="none" strike="noStrike" kern="1200" cap="none" spc="0" normalizeH="0" baseline="0" noProof="0" dirty="0">
                <a:ln>
                  <a:noFill/>
                </a:ln>
                <a:solidFill>
                  <a:schemeClr val="tx1"/>
                </a:solidFill>
                <a:effectLst>
                  <a:outerShdw blurRad="38100" dist="38100" dir="2700000" algn="tl">
                    <a:srgbClr val="000000"/>
                  </a:outerShdw>
                </a:effectLst>
                <a:uLnTx/>
                <a:uFillTx/>
                <a:latin typeface="华文新魏" pitchFamily="2" charset="-122"/>
                <a:ea typeface="华文新魏" pitchFamily="2" charset="-122"/>
                <a:cs typeface="+mn-cs"/>
              </a:rPr>
              <a:t> </a:t>
            </a:r>
            <a:endParaRPr kumimoji="0" lang="zh-CN" altLang="en-US" sz="2400" b="1" i="0" u="none" strike="noStrike" kern="1200" cap="none" spc="0" normalizeH="0" baseline="0" noProof="0" dirty="0">
              <a:ln>
                <a:noFill/>
              </a:ln>
              <a:solidFill>
                <a:schemeClr val="tx1"/>
              </a:solidFill>
              <a:effectLst>
                <a:outerShdw blurRad="38100" dist="38100" dir="2700000" algn="tl">
                  <a:srgbClr val="000000"/>
                </a:outerShdw>
              </a:effectLst>
              <a:uLnTx/>
              <a:uFillTx/>
              <a:latin typeface="华文新魏" pitchFamily="2" charset="-122"/>
              <a:ea typeface="华文新魏" pitchFamily="2" charset="-122"/>
              <a:cs typeface="+mn-cs"/>
            </a:endParaRPr>
          </a:p>
        </p:txBody>
      </p:sp>
      <p:sp>
        <p:nvSpPr>
          <p:cNvPr id="11" name="TextBox 10"/>
          <p:cNvSpPr txBox="1"/>
          <p:nvPr/>
        </p:nvSpPr>
        <p:spPr>
          <a:xfrm>
            <a:off x="857250" y="1214438"/>
            <a:ext cx="4071938" cy="461963"/>
          </a:xfrm>
          <a:prstGeom prst="rect">
            <a:avLst/>
          </a:prstGeom>
        </p:spPr>
        <p:style>
          <a:lnRef idx="1">
            <a:schemeClr val="accent6"/>
          </a:lnRef>
          <a:fillRef idx="3">
            <a:schemeClr val="accent6"/>
          </a:fillRef>
          <a:effectRef idx="2">
            <a:schemeClr val="accent6"/>
          </a:effectRef>
          <a:fontRef idx="minor">
            <a:schemeClr val="lt1"/>
          </a:fontRef>
        </p:style>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000FF"/>
                </a:solidFill>
                <a:effectLst>
                  <a:outerShdw blurRad="38100" dist="38100" dir="2700000" algn="tl">
                    <a:srgbClr val="000000"/>
                  </a:outerShdw>
                </a:effectLst>
                <a:uLnTx/>
                <a:uFillTx/>
                <a:latin typeface="宋体" panose="02010600030101010101" pitchFamily="2" charset="-122"/>
                <a:ea typeface="+mn-ea"/>
                <a:cs typeface="+mn-cs"/>
              </a:rPr>
              <a:t>7</a:t>
            </a:r>
            <a:r>
              <a:rPr kumimoji="0" lang="zh-CN" altLang="en-US" sz="2400" b="0" i="0" u="none" strike="noStrike" kern="1200" cap="none" spc="0" normalizeH="0" baseline="0" noProof="0" dirty="0">
                <a:ln>
                  <a:noFill/>
                </a:ln>
                <a:solidFill>
                  <a:srgbClr val="0000FF"/>
                </a:solidFill>
                <a:effectLst>
                  <a:outerShdw blurRad="38100" dist="38100" dir="2700000" algn="tl">
                    <a:srgbClr val="000000"/>
                  </a:outerShdw>
                </a:effectLst>
                <a:uLnTx/>
                <a:uFillTx/>
                <a:latin typeface="宋体" panose="02010600030101010101" pitchFamily="2" charset="-122"/>
                <a:ea typeface="+mn-ea"/>
                <a:cs typeface="+mn-cs"/>
              </a:rPr>
              <a:t>、</a:t>
            </a:r>
            <a:r>
              <a:rPr kumimoji="0" lang="zh-CN" altLang="en-US" sz="2400" b="1" i="0" u="none" strike="noStrike" kern="1200" cap="none" spc="0" normalizeH="0" baseline="0" noProof="0" dirty="0">
                <a:ln>
                  <a:noFill/>
                </a:ln>
                <a:solidFill>
                  <a:srgbClr val="0000FF"/>
                </a:solidFill>
                <a:effectLst>
                  <a:outerShdw blurRad="38100" dist="38100" dir="2700000" algn="tl">
                    <a:srgbClr val="000000"/>
                  </a:outerShdw>
                </a:effectLst>
                <a:uLnTx/>
                <a:uFillTx/>
                <a:latin typeface="宋体" panose="02010600030101010101" pitchFamily="2" charset="-122"/>
                <a:ea typeface="+mn-ea"/>
                <a:cs typeface="+mn-cs"/>
              </a:rPr>
              <a:t>预防高处坠落的安全要求</a:t>
            </a:r>
            <a:endParaRPr kumimoji="0" lang="en-US" altLang="zh-CN" sz="2400" b="1" i="0" u="none" strike="noStrike" kern="1200" cap="none" spc="0" normalizeH="0" baseline="0" noProof="0" dirty="0">
              <a:ln>
                <a:noFill/>
              </a:ln>
              <a:solidFill>
                <a:schemeClr val="tx2"/>
              </a:solidFill>
              <a:effectLst>
                <a:outerShdw blurRad="38100" dist="38100" dir="2700000" algn="tl">
                  <a:srgbClr val="000000"/>
                </a:outerShdw>
              </a:effectLst>
              <a:uLnTx/>
              <a:uFillTx/>
              <a:latin typeface="+mn-lt"/>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6626"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26627"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7" name="矩形 6"/>
          <p:cNvSpPr/>
          <p:nvPr/>
        </p:nvSpPr>
        <p:spPr>
          <a:xfrm>
            <a:off x="1000125"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4.</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高空作业概述</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6629" name="矩形 9"/>
          <p:cNvSpPr/>
          <p:nvPr/>
        </p:nvSpPr>
        <p:spPr>
          <a:xfrm>
            <a:off x="500063" y="1285875"/>
            <a:ext cx="7858125" cy="4708525"/>
          </a:xfrm>
          <a:prstGeom prst="rect">
            <a:avLst/>
          </a:prstGeom>
          <a:noFill/>
          <a:ln w="9525">
            <a:noFill/>
          </a:ln>
        </p:spPr>
        <p:txBody>
          <a:bodyPr>
            <a:spAutoFit/>
          </a:bodyPr>
          <a:p>
            <a:r>
              <a:rPr lang="en-US" altLang="zh-CN" sz="2000" dirty="0">
                <a:solidFill>
                  <a:srgbClr val="FF0000"/>
                </a:solidFill>
                <a:latin typeface="华文新魏" pitchFamily="2" charset="-122"/>
                <a:ea typeface="华文新魏" pitchFamily="2" charset="-122"/>
              </a:rPr>
              <a:t>●       </a:t>
            </a:r>
            <a:r>
              <a:rPr lang="zh-CN" altLang="en-US" sz="2000" b="1" dirty="0">
                <a:solidFill>
                  <a:srgbClr val="FF0000"/>
                </a:solidFill>
                <a:latin typeface="华文新魏" pitchFamily="2" charset="-122"/>
                <a:ea typeface="华文新魏" pitchFamily="2" charset="-122"/>
              </a:rPr>
              <a:t>攀登和悬空高处作业人员以及搭设高处作业安全设施的人员，必须经过专业技术培训及专业考试合格，持证上岗，并必须定期进行体格检查。</a:t>
            </a:r>
            <a:endParaRPr lang="zh-CN" altLang="en-US" sz="2000" b="1" dirty="0">
              <a:solidFill>
                <a:srgbClr val="FF0000"/>
              </a:solidFill>
              <a:latin typeface="华文新魏" pitchFamily="2" charset="-122"/>
              <a:ea typeface="华文新魏" pitchFamily="2" charset="-122"/>
            </a:endParaRPr>
          </a:p>
          <a:p>
            <a:r>
              <a:rPr lang="zh-CN" altLang="en-US" sz="2000" b="1" dirty="0">
                <a:solidFill>
                  <a:srgbClr val="FF0000"/>
                </a:solidFill>
                <a:latin typeface="华文新魏" pitchFamily="2" charset="-122"/>
                <a:ea typeface="华文新魏" pitchFamily="2" charset="-122"/>
              </a:rPr>
              <a:t>●     施工中对高处作业的安全技术设施，发现有缺陷和隐患时，必须及时解决；危及人身安全时，必须暂停作业。</a:t>
            </a:r>
            <a:endParaRPr lang="zh-CN" altLang="en-US" sz="2000" b="1" dirty="0">
              <a:solidFill>
                <a:srgbClr val="FF0000"/>
              </a:solidFill>
              <a:latin typeface="华文新魏" pitchFamily="2" charset="-122"/>
              <a:ea typeface="华文新魏" pitchFamily="2" charset="-122"/>
            </a:endParaRPr>
          </a:p>
          <a:p>
            <a:r>
              <a:rPr lang="zh-CN" altLang="en-US" sz="2000" b="1" dirty="0">
                <a:solidFill>
                  <a:srgbClr val="FF0000"/>
                </a:solidFill>
                <a:latin typeface="华文新魏" pitchFamily="2" charset="-122"/>
                <a:ea typeface="华文新魏" pitchFamily="2" charset="-122"/>
              </a:rPr>
              <a:t>●     雨天和雪天进行高处作业时，必须采取可靠的防滑、防寒和防冻措施。凡水、冰、霜、雪均应及时清除。 </a:t>
            </a:r>
            <a:endParaRPr lang="zh-CN" altLang="en-US" sz="2000" b="1" dirty="0">
              <a:solidFill>
                <a:srgbClr val="FF0000"/>
              </a:solidFill>
              <a:latin typeface="华文新魏" pitchFamily="2" charset="-122"/>
              <a:ea typeface="华文新魏" pitchFamily="2" charset="-122"/>
            </a:endParaRPr>
          </a:p>
          <a:p>
            <a:r>
              <a:rPr lang="zh-CN" altLang="en-US" sz="2000" b="1" dirty="0">
                <a:solidFill>
                  <a:srgbClr val="FF0000"/>
                </a:solidFill>
                <a:latin typeface="华文新魏" pitchFamily="2" charset="-122"/>
                <a:ea typeface="华文新魏" pitchFamily="2" charset="-122"/>
              </a:rPr>
              <a:t>●     遇有六级以上强风、浓雾等恶劣气候，不得进行露天攀登与悬空高处作业。暴风雪及台风暴雨后，应对高处作业安全设施逐一加以检查，发现有松动、变形、损坏或脱落等现象，应立即修理完善。</a:t>
            </a:r>
            <a:endParaRPr lang="zh-CN" altLang="en-US" sz="2000" b="1" dirty="0">
              <a:solidFill>
                <a:srgbClr val="FF0000"/>
              </a:solidFill>
              <a:latin typeface="华文新魏" pitchFamily="2" charset="-122"/>
              <a:ea typeface="华文新魏" pitchFamily="2" charset="-122"/>
            </a:endParaRPr>
          </a:p>
          <a:p>
            <a:r>
              <a:rPr lang="zh-CN" altLang="en-US" sz="2000" b="1" dirty="0">
                <a:solidFill>
                  <a:srgbClr val="FF0000"/>
                </a:solidFill>
                <a:latin typeface="华文新魏" pitchFamily="2" charset="-122"/>
                <a:ea typeface="华文新魏" pitchFamily="2" charset="-122"/>
              </a:rPr>
              <a:t>●     防护棚搭设和拆除时，应设警戒区，并应派专人监护。</a:t>
            </a:r>
            <a:endParaRPr lang="zh-CN" altLang="en-US" sz="2000" b="1" dirty="0">
              <a:solidFill>
                <a:srgbClr val="FF0000"/>
              </a:solidFill>
              <a:latin typeface="华文新魏" pitchFamily="2" charset="-122"/>
              <a:ea typeface="华文新魏" pitchFamily="2" charset="-122"/>
            </a:endParaRPr>
          </a:p>
          <a:p>
            <a:r>
              <a:rPr lang="zh-CN" altLang="en-US" sz="2000" b="1" dirty="0">
                <a:solidFill>
                  <a:srgbClr val="FF0000"/>
                </a:solidFill>
                <a:latin typeface="华文新魏" pitchFamily="2" charset="-122"/>
                <a:ea typeface="华文新魏" pitchFamily="2" charset="-122"/>
              </a:rPr>
              <a:t>●    严禁上下同时拆除。  </a:t>
            </a:r>
            <a:endParaRPr lang="en-US" altLang="zh-CN" sz="2000" b="1" dirty="0">
              <a:solidFill>
                <a:srgbClr val="FF0000"/>
              </a:solidFill>
              <a:latin typeface="华文新魏" pitchFamily="2" charset="-122"/>
              <a:ea typeface="华文新魏" pitchFamily="2" charset="-122"/>
            </a:endParaRPr>
          </a:p>
          <a:p>
            <a:r>
              <a:rPr lang="zh-CN" altLang="en-US" sz="2000" b="1" dirty="0">
                <a:solidFill>
                  <a:srgbClr val="FF0000"/>
                </a:solidFill>
                <a:latin typeface="华文新魏" pitchFamily="2" charset="-122"/>
                <a:ea typeface="华文新魏" pitchFamily="2" charset="-122"/>
              </a:rPr>
              <a:t>●    应遵守南宁公司有关高空作业的相关要求，其中包括脚手架验收卡、悬吊作业检查卡、吊笼安全检查卡等。</a:t>
            </a:r>
            <a:endParaRPr lang="en-US" altLang="zh-CN" sz="2000" b="1" dirty="0">
              <a:solidFill>
                <a:srgbClr val="FF0000"/>
              </a:solidFill>
              <a:latin typeface="华文新魏" pitchFamily="2" charset="-122"/>
              <a:ea typeface="华文新魏" pitchFamily="2" charset="-122"/>
            </a:endParaRPr>
          </a:p>
          <a:p>
            <a:endParaRPr lang="zh-CN" altLang="en-US" sz="2000" b="1" dirty="0">
              <a:solidFill>
                <a:srgbClr val="FF0000"/>
              </a:solidFill>
              <a:latin typeface="华文新魏" pitchFamily="2" charset="-122"/>
              <a:ea typeface="华文新魏" pitchFamily="2"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7650"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27651"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7" name="矩形 6"/>
          <p:cNvSpPr/>
          <p:nvPr/>
        </p:nvSpPr>
        <p:spPr>
          <a:xfrm>
            <a:off x="1000125"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4.</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高空作业概述</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9" name="矩形 8"/>
          <p:cNvSpPr/>
          <p:nvPr/>
        </p:nvSpPr>
        <p:spPr>
          <a:xfrm>
            <a:off x="642938" y="1428750"/>
            <a:ext cx="3643313" cy="3711575"/>
          </a:xfrm>
          <a:prstGeom prst="rect">
            <a:avLst/>
          </a:prstGeom>
        </p:spPr>
        <p:txBody>
          <a:bodyPr>
            <a:spAutoFit/>
          </a:bodyPr>
          <a:lstStyle/>
          <a:p>
            <a:pPr marL="342900" marR="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n"/>
              <a:defRPr/>
            </a:pPr>
            <a:r>
              <a:rPr kumimoji="0" lang="zh-CN" altLang="en-US" sz="24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rPr>
              <a:t>不符合安全要求的材料、工器具、设备不得使用</a:t>
            </a:r>
            <a:endParaRPr kumimoji="0" lang="zh-CN" altLang="en-US" sz="24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n"/>
              <a:defRPr/>
            </a:pPr>
            <a:r>
              <a:rPr kumimoji="0" lang="zh-CN" altLang="en-US" sz="24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rPr>
              <a:t>工器具、材料、零件等必须装入工具袋</a:t>
            </a:r>
            <a:endParaRPr kumimoji="0" lang="zh-CN" altLang="en-US" sz="24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n"/>
              <a:defRPr/>
            </a:pPr>
            <a:r>
              <a:rPr kumimoji="0" lang="zh-CN" altLang="en-US" sz="24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rPr>
              <a:t>上下时手中不得持物</a:t>
            </a:r>
            <a:endParaRPr kumimoji="0" lang="zh-CN" altLang="en-US" sz="24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n"/>
              <a:defRPr/>
            </a:pPr>
            <a:r>
              <a:rPr kumimoji="0" lang="zh-CN" altLang="en-US" sz="24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rPr>
              <a:t>不准投掷工具、材料及其他物品</a:t>
            </a:r>
            <a:endParaRPr kumimoji="0" lang="zh-CN" altLang="en-US" sz="24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endParaRPr>
          </a:p>
          <a:p>
            <a:pPr marL="342900" marR="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n"/>
              <a:defRPr/>
            </a:pPr>
            <a:r>
              <a:rPr kumimoji="0" lang="zh-CN" altLang="en-US" sz="24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rPr>
              <a:t>易滑动、滚动的工具、材料，应防止坠落。</a:t>
            </a:r>
            <a:endParaRPr kumimoji="0" lang="zh-CN" altLang="en-US" sz="2400" b="1"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endParaRPr>
          </a:p>
        </p:txBody>
      </p:sp>
      <p:pic>
        <p:nvPicPr>
          <p:cNvPr id="27654" name="Picture 4"/>
          <p:cNvPicPr>
            <a:picLocks noChangeAspect="1"/>
          </p:cNvPicPr>
          <p:nvPr/>
        </p:nvPicPr>
        <p:blipFill>
          <a:blip r:embed="rId2"/>
          <a:stretch>
            <a:fillRect/>
          </a:stretch>
        </p:blipFill>
        <p:spPr>
          <a:xfrm rot="5400000">
            <a:off x="4557713" y="1298575"/>
            <a:ext cx="4357687" cy="4044950"/>
          </a:xfrm>
          <a:prstGeom prst="rect">
            <a:avLst/>
          </a:prstGeom>
          <a:noFill/>
          <a:ln w="9525">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4"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28675"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7" name="矩形 6"/>
          <p:cNvSpPr/>
          <p:nvPr/>
        </p:nvSpPr>
        <p:spPr>
          <a:xfrm>
            <a:off x="1000125"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4.</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高空作业概述</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8677" name="矩形 9"/>
          <p:cNvSpPr/>
          <p:nvPr/>
        </p:nvSpPr>
        <p:spPr>
          <a:xfrm>
            <a:off x="714375" y="1500188"/>
            <a:ext cx="3214688" cy="4200525"/>
          </a:xfrm>
          <a:prstGeom prst="rect">
            <a:avLst/>
          </a:prstGeom>
          <a:noFill/>
          <a:ln w="9525">
            <a:noFill/>
          </a:ln>
        </p:spPr>
        <p:txBody>
          <a:bodyPr>
            <a:spAutoFit/>
          </a:bodyPr>
          <a:p>
            <a:pPr marL="342900" indent="-342900">
              <a:spcBef>
                <a:spcPct val="50000"/>
              </a:spcBef>
              <a:buClr>
                <a:schemeClr val="hlink"/>
              </a:buClr>
              <a:buSzPct val="110000"/>
              <a:buFont typeface="Wingdings" panose="05000000000000000000" pitchFamily="2" charset="2"/>
              <a:buBlip>
                <a:blip r:embed="rId2"/>
              </a:buBlip>
            </a:pPr>
            <a:r>
              <a:rPr lang="en-US" altLang="zh-CN" sz="2400" b="1" dirty="0">
                <a:solidFill>
                  <a:srgbClr val="FF0000"/>
                </a:solidFill>
                <a:latin typeface="华文新魏" pitchFamily="2" charset="-122"/>
                <a:ea typeface="华文新魏" pitchFamily="2" charset="-122"/>
              </a:rPr>
              <a:t>2</a:t>
            </a:r>
            <a:r>
              <a:rPr lang="zh-CN" altLang="en-US" sz="2400" b="1" dirty="0">
                <a:solidFill>
                  <a:srgbClr val="FF0000"/>
                </a:solidFill>
                <a:latin typeface="华文新魏" pitchFamily="2" charset="-122"/>
                <a:ea typeface="华文新魏" pitchFamily="2" charset="-122"/>
              </a:rPr>
              <a:t>米以上高空作业必须佩戴安全带</a:t>
            </a:r>
            <a:endParaRPr lang="zh-CN" altLang="en-US" sz="2400" b="1" dirty="0">
              <a:solidFill>
                <a:srgbClr val="FF0000"/>
              </a:solidFill>
              <a:latin typeface="华文新魏" pitchFamily="2" charset="-122"/>
              <a:ea typeface="华文新魏" pitchFamily="2" charset="-122"/>
            </a:endParaRPr>
          </a:p>
          <a:p>
            <a:pPr marL="342900" indent="-342900">
              <a:spcBef>
                <a:spcPct val="50000"/>
              </a:spcBef>
              <a:buClr>
                <a:schemeClr val="hlink"/>
              </a:buClr>
              <a:buSzPct val="110000"/>
              <a:buFont typeface="Wingdings" panose="05000000000000000000" pitchFamily="2" charset="2"/>
              <a:buBlip>
                <a:blip r:embed="rId2"/>
              </a:buBlip>
            </a:pPr>
            <a:r>
              <a:rPr lang="zh-CN" altLang="en-US" sz="2400" b="1" dirty="0">
                <a:solidFill>
                  <a:srgbClr val="FF0000"/>
                </a:solidFill>
                <a:latin typeface="华文新魏" pitchFamily="2" charset="-122"/>
                <a:ea typeface="华文新魏" pitchFamily="2" charset="-122"/>
              </a:rPr>
              <a:t>安全防护未完善区域和身体重心高于护栏作业必须</a:t>
            </a:r>
            <a:r>
              <a:rPr lang="en-US" altLang="zh-CN" sz="2400" b="1" dirty="0">
                <a:solidFill>
                  <a:srgbClr val="FF0000"/>
                </a:solidFill>
                <a:latin typeface="华文新魏" pitchFamily="2" charset="-122"/>
                <a:ea typeface="华文新魏" pitchFamily="2" charset="-122"/>
              </a:rPr>
              <a:t>100%</a:t>
            </a:r>
            <a:r>
              <a:rPr lang="zh-CN" altLang="en-US" sz="2400" b="1" dirty="0">
                <a:solidFill>
                  <a:srgbClr val="FF0000"/>
                </a:solidFill>
                <a:latin typeface="华文新魏" pitchFamily="2" charset="-122"/>
                <a:ea typeface="华文新魏" pitchFamily="2" charset="-122"/>
              </a:rPr>
              <a:t>系挂安全带</a:t>
            </a:r>
            <a:endParaRPr lang="en-US" altLang="zh-CN" sz="2400" b="1" dirty="0">
              <a:solidFill>
                <a:srgbClr val="FF0000"/>
              </a:solidFill>
              <a:latin typeface="华文新魏" pitchFamily="2" charset="-122"/>
              <a:ea typeface="华文新魏" pitchFamily="2" charset="-122"/>
            </a:endParaRPr>
          </a:p>
          <a:p>
            <a:pPr marL="342900" indent="-342900">
              <a:spcBef>
                <a:spcPct val="50000"/>
              </a:spcBef>
              <a:buClr>
                <a:schemeClr val="hlink"/>
              </a:buClr>
              <a:buSzPct val="110000"/>
              <a:buBlip>
                <a:blip r:embed="rId2"/>
              </a:buBlip>
            </a:pPr>
            <a:r>
              <a:rPr lang="zh-CN" altLang="en-US" sz="2400" b="1" dirty="0">
                <a:solidFill>
                  <a:srgbClr val="FF0000"/>
                </a:solidFill>
                <a:latin typeface="华文新魏" pitchFamily="2" charset="-122"/>
                <a:ea typeface="华文新魏" pitchFamily="2" charset="-122"/>
              </a:rPr>
              <a:t>绑上所提供的安全带，将之牢牢扣紧并</a:t>
            </a:r>
            <a:r>
              <a:rPr lang="zh-CN" altLang="en-US" sz="2400" b="1" dirty="0">
                <a:latin typeface="华文彩云" pitchFamily="2" charset="-122"/>
                <a:ea typeface="华文彩云" pitchFamily="2" charset="-122"/>
              </a:rPr>
              <a:t>低站高挂</a:t>
            </a:r>
            <a:r>
              <a:rPr lang="zh-CN" altLang="en-US" sz="2400" b="1" dirty="0">
                <a:solidFill>
                  <a:srgbClr val="FF0000"/>
                </a:solidFill>
                <a:latin typeface="华文新魏" pitchFamily="2" charset="-122"/>
                <a:ea typeface="华文新魏" pitchFamily="2" charset="-122"/>
              </a:rPr>
              <a:t>。</a:t>
            </a:r>
            <a:endParaRPr lang="zh-CN" altLang="en-US" sz="2400" b="1" dirty="0">
              <a:solidFill>
                <a:srgbClr val="FF0000"/>
              </a:solidFill>
              <a:latin typeface="华文新魏" pitchFamily="2" charset="-122"/>
              <a:ea typeface="华文新魏" pitchFamily="2" charset="-122"/>
            </a:endParaRPr>
          </a:p>
          <a:p>
            <a:pPr marL="342900" indent="-342900">
              <a:spcBef>
                <a:spcPct val="50000"/>
              </a:spcBef>
              <a:buClr>
                <a:schemeClr val="hlink"/>
              </a:buClr>
              <a:buSzPct val="110000"/>
              <a:buFont typeface="Wingdings" panose="05000000000000000000" pitchFamily="2" charset="2"/>
              <a:buBlip>
                <a:blip r:embed="rId2"/>
              </a:buBlip>
            </a:pPr>
            <a:endParaRPr lang="zh-CN" altLang="en-US" b="1" dirty="0">
              <a:solidFill>
                <a:srgbClr val="FF0000"/>
              </a:solidFill>
              <a:latin typeface="宋体" panose="02010600030101010101" pitchFamily="2" charset="-122"/>
            </a:endParaRPr>
          </a:p>
        </p:txBody>
      </p:sp>
      <p:pic>
        <p:nvPicPr>
          <p:cNvPr id="28678" name="Picture 3" descr="图片35"/>
          <p:cNvPicPr>
            <a:picLocks noChangeAspect="1"/>
          </p:cNvPicPr>
          <p:nvPr/>
        </p:nvPicPr>
        <p:blipFill>
          <a:blip r:embed="rId3"/>
          <a:stretch>
            <a:fillRect/>
          </a:stretch>
        </p:blipFill>
        <p:spPr>
          <a:xfrm>
            <a:off x="4857750" y="1285875"/>
            <a:ext cx="4035425" cy="4286250"/>
          </a:xfrm>
          <a:prstGeom prst="rect">
            <a:avLst/>
          </a:prstGeom>
          <a:noFill/>
          <a:ln w="9525">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9698"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29699"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7" name="矩形 6"/>
          <p:cNvSpPr/>
          <p:nvPr/>
        </p:nvSpPr>
        <p:spPr>
          <a:xfrm>
            <a:off x="1000125"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4.</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高空作业概述</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pic>
        <p:nvPicPr>
          <p:cNvPr id="29701" name="Picture 3" descr="图片37"/>
          <p:cNvPicPr>
            <a:picLocks noChangeAspect="1"/>
          </p:cNvPicPr>
          <p:nvPr/>
        </p:nvPicPr>
        <p:blipFill>
          <a:blip r:embed="rId2"/>
          <a:stretch>
            <a:fillRect/>
          </a:stretch>
        </p:blipFill>
        <p:spPr>
          <a:xfrm>
            <a:off x="357188" y="1071563"/>
            <a:ext cx="4071937" cy="3906837"/>
          </a:xfrm>
          <a:prstGeom prst="rect">
            <a:avLst/>
          </a:prstGeom>
          <a:noFill/>
          <a:ln w="9525">
            <a:noFill/>
          </a:ln>
        </p:spPr>
      </p:pic>
      <p:sp>
        <p:nvSpPr>
          <p:cNvPr id="29702" name="矩形 10"/>
          <p:cNvSpPr/>
          <p:nvPr/>
        </p:nvSpPr>
        <p:spPr>
          <a:xfrm>
            <a:off x="428625" y="5143500"/>
            <a:ext cx="3784600" cy="369888"/>
          </a:xfrm>
          <a:prstGeom prst="rect">
            <a:avLst/>
          </a:prstGeom>
          <a:noFill/>
          <a:ln w="9525">
            <a:noFill/>
          </a:ln>
        </p:spPr>
        <p:txBody>
          <a:bodyPr wrap="none">
            <a:spAutoFit/>
          </a:bodyPr>
          <a:p>
            <a:pPr marL="342900" indent="-342900">
              <a:spcBef>
                <a:spcPct val="50000"/>
              </a:spcBef>
              <a:buClr>
                <a:schemeClr val="hlink"/>
              </a:buClr>
              <a:buSzPct val="110000"/>
              <a:buFont typeface="Wingdings" panose="05000000000000000000" pitchFamily="2" charset="2"/>
              <a:buBlip>
                <a:blip r:embed="rId3"/>
              </a:buBlip>
            </a:pPr>
            <a:r>
              <a:rPr lang="zh-CN" altLang="en-US" b="1" dirty="0">
                <a:solidFill>
                  <a:srgbClr val="FF0000"/>
                </a:solidFill>
                <a:latin typeface="华文新魏" pitchFamily="2" charset="-122"/>
                <a:ea typeface="华文新魏" pitchFamily="2" charset="-122"/>
              </a:rPr>
              <a:t>任何孔洞都应该设有围栏或加盖</a:t>
            </a:r>
            <a:endParaRPr lang="zh-CN" altLang="en-US" b="1" dirty="0">
              <a:solidFill>
                <a:srgbClr val="FF0000"/>
              </a:solidFill>
              <a:latin typeface="华文新魏" pitchFamily="2" charset="-122"/>
              <a:ea typeface="华文新魏" pitchFamily="2" charset="-122"/>
            </a:endParaRPr>
          </a:p>
        </p:txBody>
      </p:sp>
      <p:pic>
        <p:nvPicPr>
          <p:cNvPr id="29703" name="Picture 3" descr="图片36"/>
          <p:cNvPicPr>
            <a:picLocks noChangeAspect="1"/>
          </p:cNvPicPr>
          <p:nvPr/>
        </p:nvPicPr>
        <p:blipFill>
          <a:blip r:embed="rId4"/>
          <a:stretch>
            <a:fillRect/>
          </a:stretch>
        </p:blipFill>
        <p:spPr>
          <a:xfrm>
            <a:off x="4572000" y="1143000"/>
            <a:ext cx="4187825" cy="3857625"/>
          </a:xfrm>
          <a:prstGeom prst="rect">
            <a:avLst/>
          </a:prstGeom>
          <a:noFill/>
          <a:ln w="9525">
            <a:noFill/>
          </a:ln>
        </p:spPr>
      </p:pic>
      <p:sp>
        <p:nvSpPr>
          <p:cNvPr id="29704" name="矩形 12"/>
          <p:cNvSpPr/>
          <p:nvPr/>
        </p:nvSpPr>
        <p:spPr>
          <a:xfrm>
            <a:off x="4929188" y="5143500"/>
            <a:ext cx="4017962" cy="369888"/>
          </a:xfrm>
          <a:prstGeom prst="rect">
            <a:avLst/>
          </a:prstGeom>
          <a:noFill/>
          <a:ln w="9525">
            <a:noFill/>
          </a:ln>
        </p:spPr>
        <p:txBody>
          <a:bodyPr wrap="none">
            <a:spAutoFit/>
          </a:bodyPr>
          <a:p>
            <a:pPr marL="342900" indent="-342900">
              <a:spcBef>
                <a:spcPct val="50000"/>
              </a:spcBef>
              <a:buClr>
                <a:schemeClr val="hlink"/>
              </a:buClr>
              <a:buSzPct val="110000"/>
              <a:buFont typeface="Wingdings" panose="05000000000000000000" pitchFamily="2" charset="2"/>
              <a:buBlip>
                <a:blip r:embed="rId3"/>
              </a:buBlip>
            </a:pPr>
            <a:r>
              <a:rPr lang="zh-CN" altLang="en-US" b="1" dirty="0">
                <a:solidFill>
                  <a:srgbClr val="FF0000"/>
                </a:solidFill>
                <a:latin typeface="华文新魏" pitchFamily="2" charset="-122"/>
                <a:ea typeface="华文新魏" pitchFamily="2" charset="-122"/>
              </a:rPr>
              <a:t>不要在没有护栏的建筑物边缘工作</a:t>
            </a:r>
            <a:endParaRPr lang="zh-CN" altLang="en-US" b="1" dirty="0">
              <a:solidFill>
                <a:srgbClr val="FF0000"/>
              </a:solidFill>
              <a:latin typeface="华文新魏" pitchFamily="2" charset="-122"/>
              <a:ea typeface="华文新魏" pitchFamily="2"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722"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30723"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7" name="矩形 6"/>
          <p:cNvSpPr/>
          <p:nvPr/>
        </p:nvSpPr>
        <p:spPr>
          <a:xfrm>
            <a:off x="1000125"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4.</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高空作业概述</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30725" name="内容占位符 9"/>
          <p:cNvSpPr>
            <a:spLocks noGrp="1"/>
          </p:cNvSpPr>
          <p:nvPr>
            <p:ph idx="1"/>
          </p:nvPr>
        </p:nvSpPr>
        <p:spPr/>
        <p:txBody>
          <a:bodyPr vert="horz" wrap="square" lIns="91440" tIns="45720" rIns="91440" bIns="45720" anchor="t" anchorCtr="0"/>
          <a:p>
            <a:pPr eaLnBrk="1" hangingPunct="1"/>
            <a:endParaRPr lang="en-US" altLang="zh-CN" dirty="0"/>
          </a:p>
          <a:p>
            <a:pPr eaLnBrk="1" hangingPunct="1"/>
            <a:endParaRPr lang="en-US" altLang="zh-CN" dirty="0"/>
          </a:p>
          <a:p>
            <a:pPr eaLnBrk="1" hangingPunct="1"/>
            <a:endParaRPr lang="en-US" altLang="zh-CN" dirty="0"/>
          </a:p>
          <a:p>
            <a:pPr eaLnBrk="1" hangingPunct="1"/>
            <a:endParaRPr lang="en-US" altLang="zh-CN" dirty="0"/>
          </a:p>
          <a:p>
            <a:pPr eaLnBrk="1" hangingPunct="1"/>
            <a:endParaRPr lang="en-US" altLang="zh-CN" dirty="0"/>
          </a:p>
          <a:p>
            <a:pPr eaLnBrk="1" hangingPunct="1"/>
            <a:endParaRPr lang="en-US" altLang="zh-CN" dirty="0"/>
          </a:p>
          <a:p>
            <a:pPr eaLnBrk="1" hangingPunct="1"/>
            <a:endParaRPr lang="en-US" altLang="zh-CN" dirty="0"/>
          </a:p>
          <a:p>
            <a:pPr eaLnBrk="1" hangingPunct="1"/>
            <a:endParaRPr lang="zh-CN" altLang="en-US" dirty="0"/>
          </a:p>
        </p:txBody>
      </p:sp>
      <p:pic>
        <p:nvPicPr>
          <p:cNvPr id="30726" name="Picture 3" descr="图片38"/>
          <p:cNvPicPr>
            <a:picLocks noChangeAspect="1"/>
          </p:cNvPicPr>
          <p:nvPr/>
        </p:nvPicPr>
        <p:blipFill>
          <a:blip r:embed="rId2"/>
          <a:stretch>
            <a:fillRect/>
          </a:stretch>
        </p:blipFill>
        <p:spPr>
          <a:xfrm>
            <a:off x="571500" y="1143000"/>
            <a:ext cx="3929063" cy="4143375"/>
          </a:xfrm>
          <a:prstGeom prst="rect">
            <a:avLst/>
          </a:prstGeom>
          <a:noFill/>
          <a:ln w="9525">
            <a:noFill/>
          </a:ln>
        </p:spPr>
      </p:pic>
      <p:pic>
        <p:nvPicPr>
          <p:cNvPr id="30727" name="Picture 3" descr="图片39"/>
          <p:cNvPicPr>
            <a:picLocks noChangeAspect="1"/>
          </p:cNvPicPr>
          <p:nvPr/>
        </p:nvPicPr>
        <p:blipFill>
          <a:blip r:embed="rId3"/>
          <a:stretch>
            <a:fillRect/>
          </a:stretch>
        </p:blipFill>
        <p:spPr>
          <a:xfrm>
            <a:off x="4714875" y="1143000"/>
            <a:ext cx="3863975" cy="4176713"/>
          </a:xfrm>
          <a:prstGeom prst="rect">
            <a:avLst/>
          </a:prstGeom>
          <a:noFill/>
          <a:ln w="9525">
            <a:noFill/>
          </a:ln>
        </p:spPr>
      </p:pic>
      <p:sp>
        <p:nvSpPr>
          <p:cNvPr id="30728" name="矩形 10"/>
          <p:cNvSpPr/>
          <p:nvPr/>
        </p:nvSpPr>
        <p:spPr>
          <a:xfrm>
            <a:off x="4929188" y="5357813"/>
            <a:ext cx="3506787" cy="369887"/>
          </a:xfrm>
          <a:prstGeom prst="rect">
            <a:avLst/>
          </a:prstGeom>
          <a:noFill/>
          <a:ln w="9525">
            <a:noFill/>
          </a:ln>
        </p:spPr>
        <p:txBody>
          <a:bodyPr wrap="none">
            <a:spAutoFit/>
          </a:bodyPr>
          <a:p>
            <a:r>
              <a:rPr lang="en-US" altLang="zh-CN" b="1" dirty="0">
                <a:solidFill>
                  <a:srgbClr val="0000FF"/>
                </a:solidFill>
                <a:latin typeface="华文新魏" pitchFamily="2" charset="-122"/>
                <a:ea typeface="华文新魏" pitchFamily="2" charset="-122"/>
              </a:rPr>
              <a:t> </a:t>
            </a:r>
            <a:r>
              <a:rPr lang="en-US" altLang="zh-CN" b="1" dirty="0">
                <a:solidFill>
                  <a:srgbClr val="FF0000"/>
                </a:solidFill>
                <a:latin typeface="华文新魏" pitchFamily="2" charset="-122"/>
                <a:ea typeface="华文新魏" pitchFamily="2" charset="-122"/>
              </a:rPr>
              <a:t>▲</a:t>
            </a:r>
            <a:r>
              <a:rPr lang="zh-CN" altLang="en-US" b="1" dirty="0">
                <a:solidFill>
                  <a:srgbClr val="FF0000"/>
                </a:solidFill>
                <a:latin typeface="华文新魏" pitchFamily="2" charset="-122"/>
                <a:ea typeface="华文新魏" pitchFamily="2" charset="-122"/>
              </a:rPr>
              <a:t>绝对不要坐在或靠在护栏上。</a:t>
            </a:r>
            <a:endParaRPr lang="zh-CN" altLang="en-US" dirty="0">
              <a:latin typeface="华文新魏" pitchFamily="2" charset="-122"/>
              <a:ea typeface="华文新魏" pitchFamily="2" charset="-122"/>
            </a:endParaRPr>
          </a:p>
        </p:txBody>
      </p:sp>
      <p:sp>
        <p:nvSpPr>
          <p:cNvPr id="30729" name="矩形 11"/>
          <p:cNvSpPr/>
          <p:nvPr/>
        </p:nvSpPr>
        <p:spPr>
          <a:xfrm>
            <a:off x="1357313" y="5357813"/>
            <a:ext cx="2276475" cy="369887"/>
          </a:xfrm>
          <a:prstGeom prst="rect">
            <a:avLst/>
          </a:prstGeom>
          <a:noFill/>
          <a:ln w="9525">
            <a:noFill/>
          </a:ln>
        </p:spPr>
        <p:txBody>
          <a:bodyPr wrap="none">
            <a:spAutoFit/>
          </a:bodyPr>
          <a:p>
            <a:r>
              <a:rPr lang="en-US" altLang="zh-CN" b="1" dirty="0">
                <a:solidFill>
                  <a:srgbClr val="FF0000"/>
                </a:solidFill>
                <a:latin typeface="华文新魏" pitchFamily="2" charset="-122"/>
                <a:ea typeface="华文新魏" pitchFamily="2" charset="-122"/>
              </a:rPr>
              <a:t>★</a:t>
            </a:r>
            <a:r>
              <a:rPr lang="zh-CN" altLang="en-US" b="1" dirty="0">
                <a:solidFill>
                  <a:srgbClr val="FF0000"/>
                </a:solidFill>
                <a:latin typeface="华文新魏" pitchFamily="2" charset="-122"/>
                <a:ea typeface="华文新魏" pitchFamily="2" charset="-122"/>
              </a:rPr>
              <a:t>楼梯必须设有扶手</a:t>
            </a:r>
            <a:endParaRPr lang="zh-CN" altLang="en-US" dirty="0">
              <a:latin typeface="华文新魏" pitchFamily="2" charset="-122"/>
              <a:ea typeface="华文新魏" pitchFamily="2"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1746"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31747"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7" name="矩形 6"/>
          <p:cNvSpPr/>
          <p:nvPr/>
        </p:nvSpPr>
        <p:spPr>
          <a:xfrm>
            <a:off x="1000125"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4.</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高空作业概述</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31749" name="内容占位符 9"/>
          <p:cNvSpPr>
            <a:spLocks noGrp="1"/>
          </p:cNvSpPr>
          <p:nvPr>
            <p:ph idx="1"/>
          </p:nvPr>
        </p:nvSpPr>
        <p:spPr>
          <a:xfrm>
            <a:off x="5000625" y="1214438"/>
            <a:ext cx="3686175" cy="4357687"/>
          </a:xfrm>
        </p:spPr>
        <p:txBody>
          <a:bodyPr vert="horz" wrap="square" lIns="91440" tIns="45720" rIns="91440" bIns="45720" anchor="t" anchorCtr="0"/>
          <a:p>
            <a:pPr>
              <a:spcBef>
                <a:spcPct val="50000"/>
              </a:spcBef>
              <a:buClr>
                <a:schemeClr val="hlink"/>
              </a:buClr>
              <a:buSzPct val="110000"/>
              <a:buBlip>
                <a:blip r:embed="rId2"/>
              </a:buBlip>
            </a:pPr>
            <a:r>
              <a:rPr lang="zh-CN" altLang="en-US" sz="2800" b="1" dirty="0">
                <a:solidFill>
                  <a:srgbClr val="FF0000"/>
                </a:solidFill>
                <a:latin typeface="华文新魏" pitchFamily="2" charset="-122"/>
                <a:ea typeface="华文新魏" pitchFamily="2" charset="-122"/>
              </a:rPr>
              <a:t>当天感觉身体不适及精神不佳，不要进行高空作业。</a:t>
            </a:r>
            <a:endParaRPr lang="en-US" altLang="zh-CN" sz="2800" b="1" dirty="0">
              <a:solidFill>
                <a:srgbClr val="FF0000"/>
              </a:solidFill>
              <a:latin typeface="华文新魏" pitchFamily="2" charset="-122"/>
              <a:ea typeface="华文新魏" pitchFamily="2" charset="-122"/>
            </a:endParaRPr>
          </a:p>
          <a:p>
            <a:pPr>
              <a:spcBef>
                <a:spcPct val="50000"/>
              </a:spcBef>
              <a:buClr>
                <a:schemeClr val="hlink"/>
              </a:buClr>
              <a:buSzPct val="110000"/>
              <a:buBlip>
                <a:blip r:embed="rId2"/>
              </a:buBlip>
            </a:pPr>
            <a:r>
              <a:rPr lang="zh-CN" altLang="en-US" sz="2800" b="1" dirty="0">
                <a:solidFill>
                  <a:srgbClr val="FF0000"/>
                </a:solidFill>
                <a:latin typeface="华文新魏" pitchFamily="2" charset="-122"/>
                <a:ea typeface="华文新魏" pitchFamily="2" charset="-122"/>
              </a:rPr>
              <a:t>在工作过程中感觉身体乏力或晕眩等现象时，应立即停止高空工作并告知身边人，在他人协助下至安全区域。</a:t>
            </a:r>
            <a:endParaRPr lang="zh-CN" altLang="en-US" sz="2800" b="1" dirty="0">
              <a:solidFill>
                <a:srgbClr val="FF0000"/>
              </a:solidFill>
              <a:latin typeface="华文新魏" pitchFamily="2" charset="-122"/>
              <a:ea typeface="华文新魏" pitchFamily="2" charset="-122"/>
            </a:endParaRPr>
          </a:p>
        </p:txBody>
      </p:sp>
      <p:pic>
        <p:nvPicPr>
          <p:cNvPr id="31750" name="Picture 3" descr="图片41"/>
          <p:cNvPicPr>
            <a:picLocks noChangeAspect="1"/>
          </p:cNvPicPr>
          <p:nvPr/>
        </p:nvPicPr>
        <p:blipFill>
          <a:blip r:embed="rId3"/>
          <a:stretch>
            <a:fillRect/>
          </a:stretch>
        </p:blipFill>
        <p:spPr>
          <a:xfrm>
            <a:off x="857250" y="1214438"/>
            <a:ext cx="3929063" cy="4319587"/>
          </a:xfrm>
          <a:prstGeom prst="rect">
            <a:avLst/>
          </a:prstGeom>
          <a:noFill/>
          <a:ln w="9525">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2770"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32771"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7" name="矩形 6"/>
          <p:cNvSpPr/>
          <p:nvPr/>
        </p:nvSpPr>
        <p:spPr>
          <a:xfrm>
            <a:off x="1000125"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4.</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高空作业概述</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32773" name="矩形 9"/>
          <p:cNvSpPr/>
          <p:nvPr/>
        </p:nvSpPr>
        <p:spPr>
          <a:xfrm>
            <a:off x="5357813" y="1571625"/>
            <a:ext cx="3357562" cy="708025"/>
          </a:xfrm>
          <a:prstGeom prst="rect">
            <a:avLst/>
          </a:prstGeom>
          <a:noFill/>
          <a:ln w="9525">
            <a:noFill/>
          </a:ln>
        </p:spPr>
        <p:txBody>
          <a:bodyPr>
            <a:spAutoFit/>
          </a:bodyPr>
          <a:p>
            <a:pPr>
              <a:spcBef>
                <a:spcPct val="50000"/>
              </a:spcBef>
            </a:pPr>
            <a:r>
              <a:rPr lang="en-US" altLang="zh-CN" sz="2000" b="1" dirty="0">
                <a:solidFill>
                  <a:srgbClr val="FF0000"/>
                </a:solidFill>
                <a:latin typeface="华文新魏" pitchFamily="2" charset="-122"/>
                <a:ea typeface="华文新魏" pitchFamily="2" charset="-122"/>
              </a:rPr>
              <a:t>●</a:t>
            </a:r>
            <a:r>
              <a:rPr lang="zh-CN" altLang="en-US" sz="2000" b="1" dirty="0">
                <a:solidFill>
                  <a:srgbClr val="FF0000"/>
                </a:solidFill>
                <a:latin typeface="华文新魏" pitchFamily="2" charset="-122"/>
                <a:ea typeface="华文新魏" pitchFamily="2" charset="-122"/>
              </a:rPr>
              <a:t>安全防护用具在使用前要进行检查，确保其性能完好。</a:t>
            </a:r>
            <a:endParaRPr lang="zh-CN" altLang="en-US" sz="2000" b="1" dirty="0">
              <a:solidFill>
                <a:srgbClr val="FF0000"/>
              </a:solidFill>
              <a:latin typeface="华文新魏" pitchFamily="2" charset="-122"/>
              <a:ea typeface="华文新魏" pitchFamily="2" charset="-122"/>
            </a:endParaRPr>
          </a:p>
        </p:txBody>
      </p:sp>
      <p:pic>
        <p:nvPicPr>
          <p:cNvPr id="32774" name="Picture 2" descr="图片13"/>
          <p:cNvPicPr>
            <a:picLocks noChangeAspect="1"/>
          </p:cNvPicPr>
          <p:nvPr/>
        </p:nvPicPr>
        <p:blipFill>
          <a:blip r:embed="rId2"/>
          <a:stretch>
            <a:fillRect/>
          </a:stretch>
        </p:blipFill>
        <p:spPr>
          <a:xfrm>
            <a:off x="857250" y="1500188"/>
            <a:ext cx="4143375" cy="4000500"/>
          </a:xfrm>
          <a:prstGeom prst="rect">
            <a:avLst/>
          </a:prstGeom>
          <a:noFill/>
          <a:ln w="9525">
            <a:noFill/>
          </a:ln>
        </p:spPr>
      </p:pic>
      <p:pic>
        <p:nvPicPr>
          <p:cNvPr id="32775" name="Picture 5" descr="图片30"/>
          <p:cNvPicPr>
            <a:picLocks noChangeAspect="1"/>
          </p:cNvPicPr>
          <p:nvPr/>
        </p:nvPicPr>
        <p:blipFill>
          <a:blip r:embed="rId3"/>
          <a:stretch>
            <a:fillRect/>
          </a:stretch>
        </p:blipFill>
        <p:spPr>
          <a:xfrm>
            <a:off x="5357813" y="2428875"/>
            <a:ext cx="3303587" cy="3000375"/>
          </a:xfrm>
          <a:prstGeom prst="rect">
            <a:avLst/>
          </a:prstGeom>
          <a:noFill/>
          <a:ln w="9525">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3794"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33795"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7" name="矩形 6"/>
          <p:cNvSpPr/>
          <p:nvPr/>
        </p:nvSpPr>
        <p:spPr>
          <a:xfrm>
            <a:off x="1000125"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4.</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高空落物防范</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33797" name="矩形 9"/>
          <p:cNvSpPr/>
          <p:nvPr/>
        </p:nvSpPr>
        <p:spPr>
          <a:xfrm>
            <a:off x="500063" y="2071688"/>
            <a:ext cx="8143875" cy="3563937"/>
          </a:xfrm>
          <a:prstGeom prst="rect">
            <a:avLst/>
          </a:prstGeom>
          <a:noFill/>
          <a:ln w="9525">
            <a:noFill/>
          </a:ln>
        </p:spPr>
        <p:txBody>
          <a:bodyPr>
            <a:spAutoFit/>
          </a:bodyPr>
          <a:p>
            <a:pPr>
              <a:lnSpc>
                <a:spcPct val="80000"/>
              </a:lnSpc>
              <a:buFont typeface="Wingdings" panose="05000000000000000000" pitchFamily="2" charset="2"/>
            </a:pPr>
            <a:r>
              <a:rPr lang="zh-CN" altLang="en-US" sz="2400" dirty="0">
                <a:latin typeface="华文新魏" pitchFamily="2" charset="-122"/>
                <a:ea typeface="华文新魏" pitchFamily="2" charset="-122"/>
              </a:rPr>
              <a:t>（</a:t>
            </a:r>
            <a:r>
              <a:rPr lang="en-US" altLang="zh-CN" sz="2400" dirty="0">
                <a:latin typeface="华文新魏" pitchFamily="2" charset="-122"/>
                <a:ea typeface="华文新魏" pitchFamily="2" charset="-122"/>
              </a:rPr>
              <a:t>1</a:t>
            </a:r>
            <a:r>
              <a:rPr lang="zh-CN" altLang="en-US" sz="2400" dirty="0">
                <a:latin typeface="华文新魏" pitchFamily="2" charset="-122"/>
                <a:ea typeface="华文新魏" pitchFamily="2" charset="-122"/>
              </a:rPr>
              <a:t>）起重机械超重或误操作造成机械损坏、倾倒、吊件坠落。</a:t>
            </a:r>
            <a:endParaRPr lang="zh-CN" altLang="en-US" sz="2400" dirty="0">
              <a:latin typeface="华文新魏" pitchFamily="2" charset="-122"/>
              <a:ea typeface="华文新魏" pitchFamily="2" charset="-122"/>
            </a:endParaRPr>
          </a:p>
          <a:p>
            <a:pPr>
              <a:lnSpc>
                <a:spcPct val="80000"/>
              </a:lnSpc>
              <a:buFont typeface="Wingdings" panose="05000000000000000000" pitchFamily="2" charset="2"/>
            </a:pPr>
            <a:r>
              <a:rPr lang="zh-CN" altLang="en-US" sz="2400" dirty="0">
                <a:latin typeface="华文新魏" pitchFamily="2" charset="-122"/>
                <a:ea typeface="华文新魏" pitchFamily="2" charset="-122"/>
              </a:rPr>
              <a:t>（</a:t>
            </a:r>
            <a:r>
              <a:rPr lang="en-US" altLang="zh-CN" sz="2400" dirty="0">
                <a:latin typeface="华文新魏" pitchFamily="2" charset="-122"/>
                <a:ea typeface="华文新魏" pitchFamily="2" charset="-122"/>
              </a:rPr>
              <a:t>2</a:t>
            </a:r>
            <a:r>
              <a:rPr lang="zh-CN" altLang="en-US" sz="2400" dirty="0">
                <a:latin typeface="华文新魏" pitchFamily="2" charset="-122"/>
                <a:ea typeface="华文新魏" pitchFamily="2" charset="-122"/>
              </a:rPr>
              <a:t>）各种起重机具（钢丝绳、卸卡等）因承载力不够而被拉断或折断导致落物。</a:t>
            </a:r>
            <a:endParaRPr lang="zh-CN" altLang="en-US" sz="2400" dirty="0">
              <a:latin typeface="华文新魏" pitchFamily="2" charset="-122"/>
              <a:ea typeface="华文新魏" pitchFamily="2" charset="-122"/>
            </a:endParaRPr>
          </a:p>
          <a:p>
            <a:pPr>
              <a:lnSpc>
                <a:spcPct val="80000"/>
              </a:lnSpc>
              <a:buFont typeface="Wingdings" panose="05000000000000000000" pitchFamily="2" charset="2"/>
            </a:pPr>
            <a:r>
              <a:rPr lang="zh-CN" altLang="en-US" sz="2400" dirty="0">
                <a:latin typeface="华文新魏" pitchFamily="2" charset="-122"/>
                <a:ea typeface="华文新魏" pitchFamily="2" charset="-122"/>
              </a:rPr>
              <a:t>（</a:t>
            </a:r>
            <a:r>
              <a:rPr lang="en-US" altLang="zh-CN" sz="2400" dirty="0">
                <a:latin typeface="华文新魏" pitchFamily="2" charset="-122"/>
                <a:ea typeface="华文新魏" pitchFamily="2" charset="-122"/>
              </a:rPr>
              <a:t>3</a:t>
            </a:r>
            <a:r>
              <a:rPr lang="zh-CN" altLang="en-US" sz="2400" dirty="0">
                <a:latin typeface="华文新魏" pitchFamily="2" charset="-122"/>
                <a:ea typeface="华文新魏" pitchFamily="2" charset="-122"/>
              </a:rPr>
              <a:t>）用于承重的平台承载力不够而使物件坠落。</a:t>
            </a:r>
            <a:endParaRPr lang="zh-CN" altLang="en-US" sz="2400" dirty="0">
              <a:latin typeface="华文新魏" pitchFamily="2" charset="-122"/>
              <a:ea typeface="华文新魏" pitchFamily="2" charset="-122"/>
            </a:endParaRPr>
          </a:p>
          <a:p>
            <a:pPr>
              <a:lnSpc>
                <a:spcPct val="80000"/>
              </a:lnSpc>
              <a:buFont typeface="Wingdings" panose="05000000000000000000" pitchFamily="2" charset="2"/>
            </a:pPr>
            <a:r>
              <a:rPr lang="zh-CN" altLang="en-US" sz="2400" dirty="0">
                <a:latin typeface="华文新魏" pitchFamily="2" charset="-122"/>
                <a:ea typeface="华文新魏" pitchFamily="2" charset="-122"/>
              </a:rPr>
              <a:t>（</a:t>
            </a:r>
            <a:r>
              <a:rPr lang="en-US" altLang="zh-CN" sz="2400" dirty="0">
                <a:latin typeface="华文新魏" pitchFamily="2" charset="-122"/>
                <a:ea typeface="华文新魏" pitchFamily="2" charset="-122"/>
              </a:rPr>
              <a:t>4</a:t>
            </a:r>
            <a:r>
              <a:rPr lang="zh-CN" altLang="en-US" sz="2400" dirty="0">
                <a:latin typeface="华文新魏" pitchFamily="2" charset="-122"/>
                <a:ea typeface="华文新魏" pitchFamily="2" charset="-122"/>
              </a:rPr>
              <a:t>）起吊过程吊物上零星物件没有绑扎或清理而坠落。</a:t>
            </a:r>
            <a:endParaRPr lang="zh-CN" altLang="en-US" sz="2400" dirty="0">
              <a:latin typeface="华文新魏" pitchFamily="2" charset="-122"/>
              <a:ea typeface="华文新魏" pitchFamily="2" charset="-122"/>
            </a:endParaRPr>
          </a:p>
          <a:p>
            <a:pPr>
              <a:lnSpc>
                <a:spcPct val="80000"/>
              </a:lnSpc>
              <a:buFont typeface="Wingdings" panose="05000000000000000000" pitchFamily="2" charset="2"/>
            </a:pPr>
            <a:r>
              <a:rPr lang="zh-CN" altLang="en-US" sz="2400" dirty="0">
                <a:latin typeface="华文新魏" pitchFamily="2" charset="-122"/>
                <a:ea typeface="华文新魏" pitchFamily="2" charset="-122"/>
              </a:rPr>
              <a:t>（</a:t>
            </a:r>
            <a:r>
              <a:rPr lang="en-US" altLang="zh-CN" sz="2400" dirty="0">
                <a:latin typeface="华文新魏" pitchFamily="2" charset="-122"/>
                <a:ea typeface="华文新魏" pitchFamily="2" charset="-122"/>
              </a:rPr>
              <a:t>5</a:t>
            </a:r>
            <a:r>
              <a:rPr lang="zh-CN" altLang="en-US" sz="2400" dirty="0">
                <a:latin typeface="华文新魏" pitchFamily="2" charset="-122"/>
                <a:ea typeface="华文新魏" pitchFamily="2" charset="-122"/>
              </a:rPr>
              <a:t>）高空作业时拉电源线或皮管等布设作业时时将零星物件拖带坠落或行走时将物件碰落。</a:t>
            </a:r>
            <a:endParaRPr lang="zh-CN" altLang="en-US" sz="2400" dirty="0">
              <a:latin typeface="华文新魏" pitchFamily="2" charset="-122"/>
              <a:ea typeface="华文新魏" pitchFamily="2" charset="-122"/>
            </a:endParaRPr>
          </a:p>
          <a:p>
            <a:pPr>
              <a:lnSpc>
                <a:spcPct val="80000"/>
              </a:lnSpc>
              <a:buFont typeface="Wingdings" panose="05000000000000000000" pitchFamily="2" charset="2"/>
            </a:pPr>
            <a:r>
              <a:rPr lang="zh-CN" altLang="en-US" sz="2400" dirty="0">
                <a:latin typeface="华文新魏" pitchFamily="2" charset="-122"/>
                <a:ea typeface="华文新魏" pitchFamily="2" charset="-122"/>
              </a:rPr>
              <a:t>（</a:t>
            </a:r>
            <a:r>
              <a:rPr lang="en-US" altLang="zh-CN" sz="2400" dirty="0">
                <a:latin typeface="华文新魏" pitchFamily="2" charset="-122"/>
                <a:ea typeface="华文新魏" pitchFamily="2" charset="-122"/>
              </a:rPr>
              <a:t>6</a:t>
            </a:r>
            <a:r>
              <a:rPr lang="zh-CN" altLang="en-US" sz="2400" dirty="0">
                <a:latin typeface="华文新魏" pitchFamily="2" charset="-122"/>
                <a:ea typeface="华文新魏" pitchFamily="2" charset="-122"/>
              </a:rPr>
              <a:t>）在高空持物行走或传递物品时失手将物件跌落。</a:t>
            </a:r>
            <a:endParaRPr lang="zh-CN" altLang="en-US" sz="2400" dirty="0">
              <a:latin typeface="华文新魏" pitchFamily="2" charset="-122"/>
              <a:ea typeface="华文新魏" pitchFamily="2" charset="-122"/>
            </a:endParaRPr>
          </a:p>
          <a:p>
            <a:pPr>
              <a:lnSpc>
                <a:spcPct val="80000"/>
              </a:lnSpc>
              <a:buFont typeface="Wingdings" panose="05000000000000000000" pitchFamily="2" charset="2"/>
            </a:pPr>
            <a:r>
              <a:rPr lang="zh-CN" altLang="en-US" sz="2400" dirty="0">
                <a:latin typeface="华文新魏" pitchFamily="2" charset="-122"/>
                <a:ea typeface="华文新魏" pitchFamily="2" charset="-122"/>
              </a:rPr>
              <a:t>（</a:t>
            </a:r>
            <a:r>
              <a:rPr lang="en-US" altLang="zh-CN" sz="2400" dirty="0">
                <a:latin typeface="华文新魏" pitchFamily="2" charset="-122"/>
                <a:ea typeface="华文新魏" pitchFamily="2" charset="-122"/>
              </a:rPr>
              <a:t>7</a:t>
            </a:r>
            <a:r>
              <a:rPr lang="zh-CN" altLang="en-US" sz="2400" dirty="0">
                <a:latin typeface="华文新魏" pitchFamily="2" charset="-122"/>
                <a:ea typeface="华文新魏" pitchFamily="2" charset="-122"/>
              </a:rPr>
              <a:t>）在高处切割物件材料时无防坠落措施。</a:t>
            </a:r>
            <a:endParaRPr lang="zh-CN" altLang="en-US" sz="2400" dirty="0">
              <a:latin typeface="华文新魏" pitchFamily="2" charset="-122"/>
              <a:ea typeface="华文新魏" pitchFamily="2" charset="-122"/>
            </a:endParaRPr>
          </a:p>
          <a:p>
            <a:pPr>
              <a:lnSpc>
                <a:spcPct val="80000"/>
              </a:lnSpc>
              <a:buFont typeface="Wingdings" panose="05000000000000000000" pitchFamily="2" charset="2"/>
            </a:pPr>
            <a:r>
              <a:rPr lang="zh-CN" altLang="en-US" sz="2400" dirty="0">
                <a:latin typeface="华文新魏" pitchFamily="2" charset="-122"/>
                <a:ea typeface="华文新魏" pitchFamily="2" charset="-122"/>
              </a:rPr>
              <a:t>（</a:t>
            </a:r>
            <a:r>
              <a:rPr lang="en-US" altLang="zh-CN" sz="2400" dirty="0">
                <a:latin typeface="华文新魏" pitchFamily="2" charset="-122"/>
                <a:ea typeface="华文新魏" pitchFamily="2" charset="-122"/>
              </a:rPr>
              <a:t>8</a:t>
            </a:r>
            <a:r>
              <a:rPr lang="zh-CN" altLang="en-US" sz="2400" dirty="0">
                <a:latin typeface="华文新魏" pitchFamily="2" charset="-122"/>
                <a:ea typeface="华文新魏" pitchFamily="2" charset="-122"/>
              </a:rPr>
              <a:t>）向下抛掷物件。</a:t>
            </a:r>
            <a:br>
              <a:rPr lang="zh-CN" altLang="en-US" dirty="0">
                <a:latin typeface="Arial" panose="020B0604020202020204" pitchFamily="34" charset="0"/>
              </a:rPr>
            </a:br>
            <a:endParaRPr lang="zh-CN" altLang="en-US" dirty="0">
              <a:latin typeface="Arial" panose="020B0604020202020204" pitchFamily="34" charset="0"/>
            </a:endParaRPr>
          </a:p>
        </p:txBody>
      </p:sp>
      <p:sp>
        <p:nvSpPr>
          <p:cNvPr id="11" name="TextBox 10"/>
          <p:cNvSpPr txBox="1"/>
          <p:nvPr/>
        </p:nvSpPr>
        <p:spPr>
          <a:xfrm>
            <a:off x="857250" y="1428750"/>
            <a:ext cx="3357563" cy="461963"/>
          </a:xfrm>
          <a:prstGeom prst="rect">
            <a:avLst/>
          </a:prstGeom>
        </p:spPr>
        <p:style>
          <a:lnRef idx="1">
            <a:schemeClr val="accent6"/>
          </a:lnRef>
          <a:fillRef idx="3">
            <a:schemeClr val="accent6"/>
          </a:fillRef>
          <a:effectRef idx="2">
            <a:schemeClr val="accent6"/>
          </a:effectRef>
          <a:fontRef idx="minor">
            <a:schemeClr val="lt1"/>
          </a:fontRef>
        </p:style>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0" i="0" u="none" strike="noStrike" kern="1200" cap="none" spc="0" normalizeH="0" baseline="0" noProof="0" dirty="0">
                <a:ln>
                  <a:noFill/>
                </a:ln>
                <a:solidFill>
                  <a:srgbClr val="0000FF"/>
                </a:solidFill>
                <a:effectLst>
                  <a:outerShdw blurRad="38100" dist="38100" dir="2700000" algn="tl">
                    <a:srgbClr val="000000"/>
                  </a:outerShdw>
                </a:effectLst>
                <a:uLnTx/>
                <a:uFillTx/>
                <a:latin typeface="宋体" panose="02010600030101010101" pitchFamily="2" charset="-122"/>
                <a:ea typeface="+mn-ea"/>
                <a:cs typeface="+mn-cs"/>
              </a:rPr>
              <a:t>1</a:t>
            </a:r>
            <a:r>
              <a:rPr kumimoji="0" lang="zh-CN" altLang="en-US" sz="2400" b="0" i="0" u="none" strike="noStrike" kern="1200" cap="none" spc="0" normalizeH="0" baseline="0" noProof="0" dirty="0">
                <a:ln>
                  <a:noFill/>
                </a:ln>
                <a:solidFill>
                  <a:srgbClr val="0000FF"/>
                </a:solidFill>
                <a:effectLst>
                  <a:outerShdw blurRad="38100" dist="38100" dir="2700000" algn="tl">
                    <a:srgbClr val="000000"/>
                  </a:outerShdw>
                </a:effectLst>
                <a:uLnTx/>
                <a:uFillTx/>
                <a:latin typeface="宋体" panose="02010600030101010101" pitchFamily="2" charset="-122"/>
                <a:ea typeface="+mn-ea"/>
                <a:cs typeface="+mn-cs"/>
              </a:rPr>
              <a:t>、高空落物原因分析</a:t>
            </a:r>
            <a:endParaRPr kumimoji="0" lang="en-US" altLang="zh-CN" sz="2400" b="1" i="0" u="none" strike="noStrike" kern="1200" cap="none" spc="0" normalizeH="0" baseline="0" noProof="0" dirty="0">
              <a:ln>
                <a:noFill/>
              </a:ln>
              <a:solidFill>
                <a:schemeClr val="tx2"/>
              </a:solidFill>
              <a:effectLst>
                <a:outerShdw blurRad="38100" dist="38100" dir="2700000" algn="tl">
                  <a:srgbClr val="000000"/>
                </a:outerShdw>
              </a:effectLst>
              <a:uLnTx/>
              <a:uFillTx/>
              <a:latin typeface="+mn-lt"/>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4818"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34819"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7" name="矩形 6"/>
          <p:cNvSpPr/>
          <p:nvPr/>
        </p:nvSpPr>
        <p:spPr>
          <a:xfrm>
            <a:off x="1000125" y="357188"/>
            <a:ext cx="4786313"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4.</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高空落物防范</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0" name="TextBox 9"/>
          <p:cNvSpPr txBox="1"/>
          <p:nvPr/>
        </p:nvSpPr>
        <p:spPr>
          <a:xfrm>
            <a:off x="857250" y="1143000"/>
            <a:ext cx="4357688" cy="461963"/>
          </a:xfrm>
          <a:prstGeom prst="rect">
            <a:avLst/>
          </a:prstGeom>
        </p:spPr>
        <p:style>
          <a:lnRef idx="1">
            <a:schemeClr val="accent6"/>
          </a:lnRef>
          <a:fillRef idx="3">
            <a:schemeClr val="accent6"/>
          </a:fillRef>
          <a:effectRef idx="2">
            <a:schemeClr val="accent6"/>
          </a:effectRef>
          <a:fontRef idx="minor">
            <a:schemeClr val="lt1"/>
          </a:fontRef>
        </p:style>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rgbClr val="0000FF"/>
                </a:solidFill>
                <a:effectLst/>
                <a:uLnTx/>
                <a:uFillTx/>
                <a:latin typeface="宋体" panose="02010600030101010101" pitchFamily="2" charset="-122"/>
                <a:ea typeface="+mn-ea"/>
                <a:cs typeface="+mn-cs"/>
              </a:rPr>
              <a:t>2</a:t>
            </a:r>
            <a:r>
              <a:rPr kumimoji="0" lang="zh-CN" altLang="en-US" sz="2400" b="1" i="0" u="none" strike="noStrike" kern="1200" cap="none" spc="0" normalizeH="0" baseline="0" noProof="0" dirty="0">
                <a:ln>
                  <a:noFill/>
                </a:ln>
                <a:solidFill>
                  <a:srgbClr val="0000FF"/>
                </a:solidFill>
                <a:effectLst/>
                <a:uLnTx/>
                <a:uFillTx/>
                <a:latin typeface="宋体" panose="02010600030101010101" pitchFamily="2" charset="-122"/>
                <a:ea typeface="+mn-ea"/>
                <a:cs typeface="+mn-cs"/>
              </a:rPr>
              <a:t>、防止高空落物伤人安全措施</a:t>
            </a:r>
            <a:endParaRPr kumimoji="0" lang="en-US" altLang="zh-CN" sz="2400" b="1" i="0" u="none" strike="noStrike" kern="1200" cap="none" spc="0" normalizeH="0" baseline="0" noProof="0" dirty="0">
              <a:ln>
                <a:noFill/>
              </a:ln>
              <a:solidFill>
                <a:schemeClr val="tx2"/>
              </a:solidFill>
              <a:effectLst>
                <a:outerShdw blurRad="38100" dist="38100" dir="2700000" algn="tl">
                  <a:srgbClr val="000000"/>
                </a:outerShdw>
              </a:effectLst>
              <a:uLnTx/>
              <a:uFillTx/>
              <a:latin typeface="+mn-lt"/>
              <a:ea typeface="+mn-ea"/>
              <a:cs typeface="+mn-cs"/>
            </a:endParaRPr>
          </a:p>
        </p:txBody>
      </p:sp>
      <p:sp>
        <p:nvSpPr>
          <p:cNvPr id="34822" name="矩形 10"/>
          <p:cNvSpPr/>
          <p:nvPr/>
        </p:nvSpPr>
        <p:spPr>
          <a:xfrm>
            <a:off x="571500" y="1785938"/>
            <a:ext cx="8143875" cy="4032250"/>
          </a:xfrm>
          <a:prstGeom prst="rect">
            <a:avLst/>
          </a:prstGeom>
          <a:noFill/>
          <a:ln w="9525">
            <a:noFill/>
          </a:ln>
        </p:spPr>
        <p:txBody>
          <a:bodyPr>
            <a:spAutoFit/>
          </a:bodyPr>
          <a:p>
            <a:pPr>
              <a:lnSpc>
                <a:spcPct val="80000"/>
              </a:lnSpc>
              <a:buFont typeface="Wingdings" panose="05000000000000000000" pitchFamily="2" charset="2"/>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1</a:t>
            </a:r>
            <a:r>
              <a:rPr lang="zh-CN" altLang="en-US" sz="2000" dirty="0">
                <a:latin typeface="华文新魏" pitchFamily="2" charset="-122"/>
                <a:ea typeface="华文新魏" pitchFamily="2" charset="-122"/>
              </a:rPr>
              <a:t>）对于重要、大件吊装必须制定详细吊装施工技术措施与安全措施，并安排专人负责，统一指挥，现场配置专职安监人员。</a:t>
            </a:r>
            <a:endParaRPr lang="zh-CN" altLang="en-US" sz="2000" dirty="0">
              <a:latin typeface="华文新魏" pitchFamily="2" charset="-122"/>
              <a:ea typeface="华文新魏" pitchFamily="2" charset="-122"/>
            </a:endParaRPr>
          </a:p>
          <a:p>
            <a:pPr>
              <a:lnSpc>
                <a:spcPct val="80000"/>
              </a:lnSpc>
              <a:buFont typeface="Wingdings" panose="05000000000000000000" pitchFamily="2" charset="2"/>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2</a:t>
            </a:r>
            <a:r>
              <a:rPr lang="zh-CN" altLang="en-US" sz="2000" dirty="0">
                <a:latin typeface="华文新魏" pitchFamily="2" charset="-122"/>
                <a:ea typeface="华文新魏" pitchFamily="2" charset="-122"/>
              </a:rPr>
              <a:t>）非经专业培训、考试合格并取得专业资质证书人员不得从事起吊作业，含司索、指挥及起重设备操作人员。</a:t>
            </a:r>
            <a:endParaRPr lang="zh-CN" altLang="en-US" sz="2000" dirty="0">
              <a:latin typeface="华文新魏" pitchFamily="2" charset="-122"/>
              <a:ea typeface="华文新魏" pitchFamily="2" charset="-122"/>
            </a:endParaRPr>
          </a:p>
          <a:p>
            <a:pPr>
              <a:lnSpc>
                <a:spcPct val="80000"/>
              </a:lnSpc>
              <a:buFont typeface="Wingdings" panose="05000000000000000000" pitchFamily="2" charset="2"/>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3</a:t>
            </a:r>
            <a:r>
              <a:rPr lang="zh-CN" altLang="en-US" sz="2000" dirty="0">
                <a:latin typeface="华文新魏" pitchFamily="2" charset="-122"/>
                <a:ea typeface="华文新魏" pitchFamily="2" charset="-122"/>
              </a:rPr>
              <a:t>）各个承重临时平台要进行专门设计并核算其承载力，焊接时由专业焊工施焊并经检查合格后才允许使用。</a:t>
            </a:r>
            <a:endParaRPr lang="zh-CN" altLang="en-US" sz="2000" dirty="0">
              <a:latin typeface="华文新魏" pitchFamily="2" charset="-122"/>
              <a:ea typeface="华文新魏" pitchFamily="2" charset="-122"/>
            </a:endParaRPr>
          </a:p>
          <a:p>
            <a:pPr>
              <a:lnSpc>
                <a:spcPct val="80000"/>
              </a:lnSpc>
              <a:buFont typeface="Wingdings" panose="05000000000000000000" pitchFamily="2" charset="2"/>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4</a:t>
            </a:r>
            <a:r>
              <a:rPr lang="zh-CN" altLang="en-US" sz="2000" dirty="0">
                <a:latin typeface="华文新魏" pitchFamily="2" charset="-122"/>
                <a:ea typeface="华文新魏" pitchFamily="2" charset="-122"/>
              </a:rPr>
              <a:t>）起吊前对吊物上杂物及小件物品清理或绑扎。</a:t>
            </a:r>
            <a:endParaRPr lang="zh-CN" altLang="en-US" sz="2000" dirty="0">
              <a:latin typeface="华文新魏" pitchFamily="2" charset="-122"/>
              <a:ea typeface="华文新魏" pitchFamily="2" charset="-122"/>
            </a:endParaRPr>
          </a:p>
          <a:p>
            <a:pPr>
              <a:lnSpc>
                <a:spcPct val="80000"/>
              </a:lnSpc>
              <a:buFont typeface="Wingdings" panose="05000000000000000000" pitchFamily="2" charset="2"/>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5</a:t>
            </a:r>
            <a:r>
              <a:rPr lang="zh-CN" altLang="en-US" sz="2000" dirty="0">
                <a:latin typeface="华文新魏" pitchFamily="2" charset="-122"/>
                <a:ea typeface="华文新魏" pitchFamily="2" charset="-122"/>
              </a:rPr>
              <a:t>）从事高空作业时必须佩工具袋，大件工具要绑上保险绳。</a:t>
            </a:r>
            <a:endParaRPr lang="zh-CN" altLang="en-US" sz="2000" dirty="0">
              <a:latin typeface="华文新魏" pitchFamily="2" charset="-122"/>
              <a:ea typeface="华文新魏" pitchFamily="2" charset="-122"/>
            </a:endParaRPr>
          </a:p>
          <a:p>
            <a:pPr>
              <a:lnSpc>
                <a:spcPct val="80000"/>
              </a:lnSpc>
              <a:buFont typeface="Wingdings" panose="05000000000000000000" pitchFamily="2" charset="2"/>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6</a:t>
            </a:r>
            <a:r>
              <a:rPr lang="zh-CN" altLang="en-US" sz="2000" dirty="0">
                <a:latin typeface="华文新魏" pitchFamily="2" charset="-122"/>
                <a:ea typeface="华文新魏" pitchFamily="2" charset="-122"/>
              </a:rPr>
              <a:t>）加强高空作业场所及脚手架上小件物品清理、存放管理，做好物件防坠措施。</a:t>
            </a:r>
            <a:endParaRPr lang="zh-CN" altLang="en-US" sz="2000" dirty="0">
              <a:latin typeface="华文新魏" pitchFamily="2" charset="-122"/>
              <a:ea typeface="华文新魏" pitchFamily="2" charset="-122"/>
            </a:endParaRPr>
          </a:p>
          <a:p>
            <a:pPr>
              <a:lnSpc>
                <a:spcPct val="80000"/>
              </a:lnSpc>
              <a:buFont typeface="Wingdings" panose="05000000000000000000" pitchFamily="2" charset="2"/>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7</a:t>
            </a:r>
            <a:r>
              <a:rPr lang="zh-CN" altLang="en-US" sz="2000" dirty="0">
                <a:latin typeface="华文新魏" pitchFamily="2" charset="-122"/>
                <a:ea typeface="华文新魏" pitchFamily="2" charset="-122"/>
              </a:rPr>
              <a:t>）上下传递物件时要用绳传递，不得上下抛掷，传递小型工件、工具时使用工具袋。</a:t>
            </a:r>
            <a:endParaRPr lang="zh-CN" altLang="en-US" sz="2000" dirty="0">
              <a:latin typeface="华文新魏" pitchFamily="2" charset="-122"/>
              <a:ea typeface="华文新魏" pitchFamily="2" charset="-122"/>
            </a:endParaRPr>
          </a:p>
          <a:p>
            <a:pPr>
              <a:lnSpc>
                <a:spcPct val="80000"/>
              </a:lnSpc>
              <a:buFont typeface="Wingdings" panose="05000000000000000000" pitchFamily="2" charset="2"/>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8</a:t>
            </a:r>
            <a:r>
              <a:rPr lang="zh-CN" altLang="en-US" sz="2000" dirty="0">
                <a:latin typeface="华文新魏" pitchFamily="2" charset="-122"/>
                <a:ea typeface="华文新魏" pitchFamily="2" charset="-122"/>
              </a:rPr>
              <a:t>）尽量避免交叉作业，拆架或起重作业时，作业区域设警戒区，必要时设专人监护，严禁无关人员进入。</a:t>
            </a:r>
            <a:endParaRPr lang="zh-CN" altLang="en-US" sz="2000" dirty="0">
              <a:latin typeface="华文新魏" pitchFamily="2" charset="-122"/>
              <a:ea typeface="华文新魏" pitchFamily="2" charset="-122"/>
            </a:endParaRPr>
          </a:p>
          <a:p>
            <a:pPr>
              <a:lnSpc>
                <a:spcPct val="80000"/>
              </a:lnSpc>
              <a:buFont typeface="Wingdings" panose="05000000000000000000" pitchFamily="2" charset="2"/>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9</a:t>
            </a:r>
            <a:r>
              <a:rPr lang="zh-CN" altLang="en-US" sz="2000" dirty="0">
                <a:latin typeface="华文新魏" pitchFamily="2" charset="-122"/>
                <a:ea typeface="华文新魏" pitchFamily="2" charset="-122"/>
              </a:rPr>
              <a:t>）切割物件材料时应有防坠落措施。</a:t>
            </a:r>
            <a:endParaRPr lang="zh-CN" altLang="en-US" sz="2000" dirty="0">
              <a:latin typeface="华文新魏" pitchFamily="2" charset="-122"/>
              <a:ea typeface="华文新魏" pitchFamily="2" charset="-122"/>
            </a:endParaRPr>
          </a:p>
          <a:p>
            <a:pPr>
              <a:lnSpc>
                <a:spcPct val="80000"/>
              </a:lnSpc>
              <a:buFont typeface="Wingdings" panose="05000000000000000000" pitchFamily="2" charset="2"/>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10</a:t>
            </a:r>
            <a:r>
              <a:rPr lang="zh-CN" altLang="en-US" sz="2000" dirty="0">
                <a:latin typeface="华文新魏" pitchFamily="2" charset="-122"/>
                <a:ea typeface="华文新魏" pitchFamily="2" charset="-122"/>
              </a:rPr>
              <a:t>）起吊零散物品时要用专用吊具进行起吊。</a:t>
            </a:r>
            <a:endParaRPr lang="zh-CN" altLang="en-US" sz="2000" dirty="0">
              <a:latin typeface="华文新魏" pitchFamily="2" charset="-122"/>
              <a:ea typeface="华文新魏" pitchFamily="2"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5842"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35843"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7" name="矩形 6"/>
          <p:cNvSpPr/>
          <p:nvPr/>
        </p:nvSpPr>
        <p:spPr>
          <a:xfrm>
            <a:off x="2071688" y="357188"/>
            <a:ext cx="4000500" cy="571500"/>
          </a:xfrm>
          <a:prstGeom prst="rect">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2700000" scaled="1"/>
            <a:tileRect/>
          </a:gra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5.</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高空作业监督</a:t>
            </a:r>
            <a:endPar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9" name="矩形 8"/>
          <p:cNvSpPr/>
          <p:nvPr/>
        </p:nvSpPr>
        <p:spPr>
          <a:xfrm>
            <a:off x="785813" y="1428750"/>
            <a:ext cx="7500938" cy="3687763"/>
          </a:xfrm>
          <a:prstGeom prst="rect">
            <a:avLst/>
          </a:prstGeom>
        </p:spPr>
        <p:txBody>
          <a:bodyPr>
            <a:spAutoFit/>
          </a:bodyPr>
          <a:lstStyle/>
          <a:p>
            <a:pPr marL="0" marR="0" lvl="0" indent="0" algn="l" defTabSz="914400" rtl="0" eaLnBrk="1" fontAlgn="base" latinLnBrk="0" hangingPunct="1">
              <a:lnSpc>
                <a:spcPct val="80000"/>
              </a:lnSpc>
              <a:spcBef>
                <a:spcPct val="0"/>
              </a:spcBef>
              <a:spcAft>
                <a:spcPct val="0"/>
              </a:spcAft>
              <a:buClrTx/>
              <a:buSzTx/>
              <a:buFont typeface="Wingdings" panose="05000000000000000000" pitchFamily="2" charset="2"/>
              <a:buNone/>
              <a:defRPr/>
            </a:pPr>
            <a:r>
              <a:rPr kumimoji="0" lang="en-US" altLang="zh-CN" sz="2400" b="1" i="0" u="none" strike="noStrike" kern="1200" cap="none" spc="0" normalizeH="0" baseline="0" noProof="0" dirty="0">
                <a:ln>
                  <a:noFill/>
                </a:ln>
                <a:solidFill>
                  <a:srgbClr val="0000FF"/>
                </a:solidFill>
                <a:effectLst/>
                <a:uLnTx/>
                <a:uFillTx/>
                <a:latin typeface="+mn-ea"/>
                <a:ea typeface="+mn-ea"/>
                <a:cs typeface="+mn-cs"/>
              </a:rPr>
              <a:t>1</a:t>
            </a:r>
            <a:r>
              <a:rPr kumimoji="0" lang="zh-CN" altLang="en-US" sz="2400" b="1" i="0" u="none" strike="noStrike" kern="1200" cap="none" spc="0" normalizeH="0" baseline="0" noProof="0" dirty="0">
                <a:ln>
                  <a:noFill/>
                </a:ln>
                <a:solidFill>
                  <a:srgbClr val="0000FF"/>
                </a:solidFill>
                <a:effectLst/>
                <a:uLnTx/>
                <a:uFillTx/>
                <a:latin typeface="+mn-ea"/>
                <a:ea typeface="+mn-ea"/>
                <a:cs typeface="+mn-cs"/>
              </a:rPr>
              <a:t>、查看施工人员</a:t>
            </a:r>
            <a:endParaRPr kumimoji="0" lang="zh-CN" altLang="en-US" sz="2400" b="1" i="0" u="none" strike="noStrike" kern="1200" cap="none" spc="0" normalizeH="0" baseline="0" noProof="0" dirty="0">
              <a:ln>
                <a:noFill/>
              </a:ln>
              <a:solidFill>
                <a:srgbClr val="0000FF"/>
              </a:solidFill>
              <a:effectLst/>
              <a:uLnTx/>
              <a:uFillTx/>
              <a:latin typeface="+mn-ea"/>
              <a:ea typeface="+mn-ea"/>
              <a:cs typeface="+mn-cs"/>
            </a:endParaRPr>
          </a:p>
          <a:p>
            <a:pPr marL="0" marR="0" lvl="0" indent="0" algn="l" defTabSz="914400" rtl="0" eaLnBrk="1" fontAlgn="base" latinLnBrk="0" hangingPunct="1">
              <a:lnSpc>
                <a:spcPct val="80000"/>
              </a:lnSpc>
              <a:spcBef>
                <a:spcPct val="0"/>
              </a:spcBef>
              <a:spcAft>
                <a:spcPct val="0"/>
              </a:spcAft>
              <a:buClrTx/>
              <a:buSzTx/>
              <a:buFont typeface="Wingdings" panose="05000000000000000000" pitchFamily="2" charset="2"/>
              <a:buNone/>
              <a:defRPr/>
            </a:pPr>
            <a:endParaRPr kumimoji="0" lang="en-US" altLang="zh-CN" sz="2000" b="1"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endParaRPr>
          </a:p>
          <a:p>
            <a:pPr marL="0" marR="0" lvl="0" indent="0" algn="l" defTabSz="914400" rtl="0" eaLnBrk="1" fontAlgn="base" latinLnBrk="0" hangingPunct="1">
              <a:lnSpc>
                <a:spcPct val="80000"/>
              </a:lnSpc>
              <a:spcBef>
                <a:spcPct val="0"/>
              </a:spcBef>
              <a:spcAft>
                <a:spcPct val="0"/>
              </a:spcAft>
              <a:buClrTx/>
              <a:buSzTx/>
              <a:buFont typeface="Wingdings" panose="05000000000000000000" pitchFamily="2" charset="2"/>
              <a:buNone/>
              <a:defRPr/>
            </a:pPr>
            <a:r>
              <a:rPr kumimoji="0" lang="zh-CN" altLang="en-US" sz="2000" b="1"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（一）衣着</a:t>
            </a:r>
            <a:endParaRPr kumimoji="0" lang="zh-CN" altLang="en-US" sz="2000" b="1"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endParaRPr>
          </a:p>
          <a:p>
            <a:pPr marL="0" marR="0" lvl="0" indent="0" algn="l" defTabSz="914400" rtl="0" eaLnBrk="1" fontAlgn="base" latinLnBrk="0" hangingPunct="1">
              <a:lnSpc>
                <a:spcPct val="80000"/>
              </a:lnSpc>
              <a:spcBef>
                <a:spcPct val="0"/>
              </a:spcBef>
              <a:spcAft>
                <a:spcPct val="0"/>
              </a:spcAft>
              <a:buClrTx/>
              <a:buSzTx/>
              <a:buFont typeface="Wingdings" panose="05000000000000000000" pitchFamily="2" charset="2"/>
              <a:buNone/>
              <a:defRPr/>
            </a:pPr>
            <a:r>
              <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衣服：应有专门的工作服，扣好钮扣，做到衣服贴身、轻便，不能穿过于宽松和飘逸的衣服。</a:t>
            </a:r>
            <a:endPar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endParaRPr>
          </a:p>
          <a:p>
            <a:pPr marL="0" marR="0" lvl="0" indent="0" algn="l" defTabSz="914400" rtl="0" eaLnBrk="1" fontAlgn="base" latinLnBrk="0" hangingPunct="1">
              <a:lnSpc>
                <a:spcPct val="80000"/>
              </a:lnSpc>
              <a:spcBef>
                <a:spcPct val="0"/>
              </a:spcBef>
              <a:spcAft>
                <a:spcPct val="0"/>
              </a:spcAft>
              <a:buClrTx/>
              <a:buSzTx/>
              <a:buFont typeface="Wingdings" panose="05000000000000000000" pitchFamily="2" charset="2"/>
              <a:buNone/>
              <a:defRPr/>
            </a:pPr>
            <a:r>
              <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鞋：不准穿拖鞋或赤脚作业，悬空高处作业要软底防滑鞋。</a:t>
            </a:r>
            <a:endParaRPr kumimoji="0" lang="en-US" altLang="zh-CN"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endParaRPr>
          </a:p>
          <a:p>
            <a:pPr marL="0" marR="0" lvl="0" indent="0" algn="l" defTabSz="914400" rtl="0" eaLnBrk="1" fontAlgn="base" latinLnBrk="0" hangingPunct="1">
              <a:lnSpc>
                <a:spcPct val="100000"/>
              </a:lnSpc>
              <a:spcBef>
                <a:spcPct val="50000"/>
              </a:spcBef>
              <a:spcAft>
                <a:spcPct val="0"/>
              </a:spcAft>
              <a:buClrTx/>
              <a:buSzTx/>
              <a:buFontTx/>
              <a:buNone/>
              <a:defRPr/>
            </a:pPr>
            <a:r>
              <a:rPr kumimoji="0" lang="zh-CN" altLang="en-US" sz="2000" b="1"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（二）身体和精神状态</a:t>
            </a:r>
            <a:endParaRPr kumimoji="0" lang="zh-CN" altLang="en-US" sz="2000" b="1"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endParaRPr>
          </a:p>
          <a:p>
            <a:pPr marL="0" marR="0" lvl="0" indent="0" algn="l" defTabSz="914400" rtl="0" eaLnBrk="1" fontAlgn="base" latinLnBrk="0" hangingPunct="1">
              <a:lnSpc>
                <a:spcPct val="100000"/>
              </a:lnSpc>
              <a:spcBef>
                <a:spcPct val="50000"/>
              </a:spcBef>
              <a:spcAft>
                <a:spcPct val="0"/>
              </a:spcAft>
              <a:buClrTx/>
              <a:buSzTx/>
              <a:buFontTx/>
              <a:buNone/>
              <a:defRPr/>
            </a:pPr>
            <a:r>
              <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       高处作业人员的身体条件要符合安全要求。如，不准患有高血压、心脏病、贫血、癫痫病等不适高处作业的人员，从事高处作业；对疲劳过度、精神不振和思想情绪低落人员要停止高处作业；严禁酒后从事高处作业。县级以上人民医院体检合格！！！</a:t>
            </a:r>
            <a:endPar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endParaRPr>
          </a:p>
          <a:p>
            <a:pPr marL="0" marR="0" lvl="0" indent="0" algn="l" defTabSz="914400" rtl="0" eaLnBrk="1" fontAlgn="base" latinLnBrk="0" hangingPunct="1">
              <a:lnSpc>
                <a:spcPct val="80000"/>
              </a:lnSpc>
              <a:spcBef>
                <a:spcPct val="0"/>
              </a:spcBef>
              <a:spcAft>
                <a:spcPct val="0"/>
              </a:spcAft>
              <a:buClrTx/>
              <a:buSzTx/>
              <a:buFont typeface="Wingdings" panose="05000000000000000000" pitchFamily="2" charset="2"/>
              <a:buNone/>
              <a:defRPr/>
            </a:pPr>
            <a:endParaRPr kumimoji="0" lang="zh-CN" altLang="en-US" sz="1800" b="0"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6866"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36867"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36868" name="AutoShape 7"/>
          <p:cNvSpPr/>
          <p:nvPr/>
        </p:nvSpPr>
        <p:spPr>
          <a:xfrm>
            <a:off x="1600200" y="457200"/>
            <a:ext cx="4252913"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r>
              <a:rPr lang="en-US" altLang="zh-CN" sz="2400" b="1" dirty="0">
                <a:solidFill>
                  <a:schemeClr val="bg1"/>
                </a:solidFill>
                <a:latin typeface="微软雅黑" panose="020B0503020204020204" pitchFamily="34" charset="-122"/>
                <a:ea typeface="微软雅黑" panose="020B0503020204020204" pitchFamily="34" charset="-122"/>
              </a:rPr>
              <a:t>    5.</a:t>
            </a:r>
            <a:r>
              <a:rPr lang="zh-CN" altLang="en-US" sz="2400" b="1" dirty="0">
                <a:solidFill>
                  <a:schemeClr val="bg1"/>
                </a:solidFill>
                <a:latin typeface="微软雅黑" panose="020B0503020204020204" pitchFamily="34" charset="-122"/>
                <a:ea typeface="微软雅黑" panose="020B0503020204020204" pitchFamily="34" charset="-122"/>
              </a:rPr>
              <a:t>高空作业监督</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6869" name="矩形 7"/>
          <p:cNvSpPr/>
          <p:nvPr/>
        </p:nvSpPr>
        <p:spPr>
          <a:xfrm>
            <a:off x="642938" y="1357313"/>
            <a:ext cx="7929562" cy="1754187"/>
          </a:xfrm>
          <a:prstGeom prst="rect">
            <a:avLst/>
          </a:prstGeom>
          <a:noFill/>
          <a:ln w="9525">
            <a:noFill/>
          </a:ln>
        </p:spPr>
        <p:txBody>
          <a:bodyPr>
            <a:spAutoFit/>
          </a:bodyPr>
          <a:p>
            <a:r>
              <a:rPr lang="en-US" altLang="zh-CN" b="1" dirty="0">
                <a:solidFill>
                  <a:srgbClr val="0000FF"/>
                </a:solidFill>
                <a:latin typeface="宋体" panose="02010600030101010101" pitchFamily="2" charset="-122"/>
              </a:rPr>
              <a:t>2</a:t>
            </a:r>
            <a:r>
              <a:rPr lang="zh-CN" altLang="en-US" b="1" dirty="0">
                <a:solidFill>
                  <a:srgbClr val="0000FF"/>
                </a:solidFill>
                <a:latin typeface="宋体" panose="02010600030101010101" pitchFamily="2" charset="-122"/>
              </a:rPr>
              <a:t>、查看安全防护用具</a:t>
            </a:r>
            <a:endParaRPr lang="zh-CN" altLang="en-US" b="1" dirty="0">
              <a:solidFill>
                <a:srgbClr val="0000FF"/>
              </a:solidFill>
              <a:latin typeface="宋体" panose="02010600030101010101" pitchFamily="2" charset="-122"/>
            </a:endParaRPr>
          </a:p>
          <a:p>
            <a:r>
              <a:rPr lang="zh-CN" altLang="en-US" b="1" dirty="0">
                <a:latin typeface="华文新魏" pitchFamily="2" charset="-122"/>
                <a:ea typeface="华文新魏" pitchFamily="2" charset="-122"/>
              </a:rPr>
              <a:t>（一）安全帽 </a:t>
            </a:r>
            <a:endParaRPr lang="zh-CN" altLang="en-US" b="1" dirty="0">
              <a:latin typeface="华文新魏" pitchFamily="2" charset="-122"/>
              <a:ea typeface="华文新魏" pitchFamily="2" charset="-122"/>
            </a:endParaRPr>
          </a:p>
          <a:p>
            <a:r>
              <a:rPr lang="zh-CN" altLang="en-US" dirty="0">
                <a:latin typeface="华文新魏" pitchFamily="2" charset="-122"/>
                <a:ea typeface="华文新魏" pitchFamily="2" charset="-122"/>
              </a:rPr>
              <a:t>●安全帽的帽壳、帽衬、帽带是否齐全有效。</a:t>
            </a:r>
            <a:endParaRPr lang="zh-CN" altLang="en-US" dirty="0">
              <a:latin typeface="华文新魏" pitchFamily="2" charset="-122"/>
              <a:ea typeface="华文新魏" pitchFamily="2" charset="-122"/>
            </a:endParaRPr>
          </a:p>
          <a:p>
            <a:r>
              <a:rPr lang="zh-CN" altLang="en-US" dirty="0">
                <a:latin typeface="华文新魏" pitchFamily="2" charset="-122"/>
                <a:ea typeface="华文新魏" pitchFamily="2" charset="-122"/>
              </a:rPr>
              <a:t>●安全帽应戴紧、戴正，帽带应系在颌下并系紧。</a:t>
            </a:r>
            <a:endParaRPr lang="zh-CN" altLang="en-US" dirty="0">
              <a:latin typeface="华文新魏" pitchFamily="2" charset="-122"/>
              <a:ea typeface="华文新魏" pitchFamily="2" charset="-122"/>
            </a:endParaRPr>
          </a:p>
          <a:p>
            <a:r>
              <a:rPr lang="zh-CN" altLang="en-US" dirty="0">
                <a:latin typeface="华文新魏" pitchFamily="2" charset="-122"/>
                <a:ea typeface="华文新魏" pitchFamily="2" charset="-122"/>
              </a:rPr>
              <a:t>●必要时抽检安全帽的有效期和合格证。</a:t>
            </a:r>
            <a:endParaRPr lang="zh-CN" altLang="en-US" dirty="0">
              <a:latin typeface="华文新魏" pitchFamily="2" charset="-122"/>
              <a:ea typeface="华文新魏" pitchFamily="2" charset="-122"/>
            </a:endParaRPr>
          </a:p>
          <a:p>
            <a:r>
              <a:rPr lang="zh-CN" altLang="en-US" dirty="0">
                <a:latin typeface="华文新魏" pitchFamily="2" charset="-122"/>
                <a:ea typeface="华文新魏" pitchFamily="2" charset="-122"/>
              </a:rPr>
              <a:t>●安全帽有无移作它用。</a:t>
            </a:r>
            <a:endParaRPr lang="zh-CN" altLang="en-US" dirty="0">
              <a:latin typeface="华文新魏" pitchFamily="2" charset="-122"/>
              <a:ea typeface="华文新魏" pitchFamily="2" charset="-122"/>
            </a:endParaRPr>
          </a:p>
        </p:txBody>
      </p:sp>
      <p:pic>
        <p:nvPicPr>
          <p:cNvPr id="36870" name="图片 4" descr="三种安全意识.bmp"/>
          <p:cNvPicPr>
            <a:picLocks noChangeAspect="1"/>
          </p:cNvPicPr>
          <p:nvPr/>
        </p:nvPicPr>
        <p:blipFill>
          <a:blip r:embed="rId2"/>
          <a:stretch>
            <a:fillRect/>
          </a:stretch>
        </p:blipFill>
        <p:spPr>
          <a:xfrm>
            <a:off x="714375" y="3214688"/>
            <a:ext cx="4071938" cy="2449512"/>
          </a:xfrm>
          <a:prstGeom prst="rect">
            <a:avLst/>
          </a:prstGeom>
          <a:noFill/>
          <a:ln w="9525">
            <a:noFill/>
          </a:ln>
        </p:spPr>
      </p:pic>
      <p:pic>
        <p:nvPicPr>
          <p:cNvPr id="36871" name="Picture 1" descr="E:\2.HSE管理\10.安全文艺\2.安全漫画\安全帽.jpg"/>
          <p:cNvPicPr>
            <a:picLocks noChangeAspect="1"/>
          </p:cNvPicPr>
          <p:nvPr/>
        </p:nvPicPr>
        <p:blipFill>
          <a:blip r:embed="rId3"/>
          <a:stretch>
            <a:fillRect/>
          </a:stretch>
        </p:blipFill>
        <p:spPr>
          <a:xfrm>
            <a:off x="4929188" y="2571750"/>
            <a:ext cx="4071937" cy="3143250"/>
          </a:xfrm>
          <a:prstGeom prst="rect">
            <a:avLst/>
          </a:prstGeom>
          <a:noFill/>
          <a:ln w="9525">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7890"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37891"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37892" name="AutoShape 7"/>
          <p:cNvSpPr/>
          <p:nvPr/>
        </p:nvSpPr>
        <p:spPr>
          <a:xfrm>
            <a:off x="1785938" y="571500"/>
            <a:ext cx="4252912"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 5.</a:t>
            </a:r>
            <a:r>
              <a:rPr lang="zh-CN" altLang="en-US" sz="2400" b="1" dirty="0">
                <a:solidFill>
                  <a:schemeClr val="bg1"/>
                </a:solidFill>
                <a:latin typeface="微软雅黑" panose="020B0503020204020204" pitchFamily="34" charset="-122"/>
                <a:ea typeface="微软雅黑" panose="020B0503020204020204" pitchFamily="34" charset="-122"/>
              </a:rPr>
              <a:t>高空作业监督</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7893" name="矩形 11"/>
          <p:cNvSpPr/>
          <p:nvPr/>
        </p:nvSpPr>
        <p:spPr>
          <a:xfrm>
            <a:off x="1428750" y="5286375"/>
            <a:ext cx="2044700" cy="369888"/>
          </a:xfrm>
          <a:prstGeom prst="rect">
            <a:avLst/>
          </a:prstGeom>
          <a:noFill/>
          <a:ln w="9525">
            <a:noFill/>
          </a:ln>
        </p:spPr>
        <p:txBody>
          <a:bodyPr wrap="none">
            <a:spAutoFit/>
          </a:bodyPr>
          <a:p>
            <a:r>
              <a:rPr lang="zh-CN" altLang="en-US" b="1" dirty="0">
                <a:solidFill>
                  <a:srgbClr val="0000FF"/>
                </a:solidFill>
                <a:latin typeface="华文新魏" pitchFamily="2" charset="-122"/>
                <a:ea typeface="华文新魏" pitchFamily="2" charset="-122"/>
              </a:rPr>
              <a:t>安全帽的正确戴法</a:t>
            </a:r>
            <a:endParaRPr lang="zh-CN" altLang="en-US" dirty="0">
              <a:latin typeface="华文新魏" pitchFamily="2" charset="-122"/>
              <a:ea typeface="华文新魏" pitchFamily="2" charset="-122"/>
            </a:endParaRPr>
          </a:p>
        </p:txBody>
      </p:sp>
      <p:sp>
        <p:nvSpPr>
          <p:cNvPr id="37894" name="矩形 12"/>
          <p:cNvSpPr/>
          <p:nvPr/>
        </p:nvSpPr>
        <p:spPr>
          <a:xfrm>
            <a:off x="5715000" y="5286375"/>
            <a:ext cx="1811338" cy="369888"/>
          </a:xfrm>
          <a:prstGeom prst="rect">
            <a:avLst/>
          </a:prstGeom>
          <a:noFill/>
          <a:ln w="9525">
            <a:noFill/>
          </a:ln>
        </p:spPr>
        <p:txBody>
          <a:bodyPr wrap="none">
            <a:spAutoFit/>
          </a:bodyPr>
          <a:p>
            <a:r>
              <a:rPr lang="zh-CN" altLang="en-US" b="1" dirty="0">
                <a:solidFill>
                  <a:srgbClr val="FF0000"/>
                </a:solidFill>
                <a:latin typeface="华文新魏" pitchFamily="2" charset="-122"/>
                <a:ea typeface="华文新魏" pitchFamily="2" charset="-122"/>
              </a:rPr>
              <a:t>安全帽错误使用</a:t>
            </a:r>
            <a:endParaRPr lang="zh-CN" altLang="en-US" dirty="0">
              <a:latin typeface="华文新魏" pitchFamily="2" charset="-122"/>
              <a:ea typeface="华文新魏" pitchFamily="2" charset="-122"/>
            </a:endParaRPr>
          </a:p>
        </p:txBody>
      </p:sp>
      <p:pic>
        <p:nvPicPr>
          <p:cNvPr id="37895" name="Picture 8" descr="E:\工作及考察类相片\工地图片\2013年度相片\2013.1.21\20130119362.jpg"/>
          <p:cNvPicPr>
            <a:picLocks noChangeAspect="1"/>
          </p:cNvPicPr>
          <p:nvPr/>
        </p:nvPicPr>
        <p:blipFill>
          <a:blip r:embed="rId2"/>
          <a:stretch>
            <a:fillRect/>
          </a:stretch>
        </p:blipFill>
        <p:spPr>
          <a:xfrm>
            <a:off x="4572000" y="1357313"/>
            <a:ext cx="4000500" cy="3857625"/>
          </a:xfrm>
          <a:prstGeom prst="rect">
            <a:avLst/>
          </a:prstGeom>
          <a:noFill/>
          <a:ln w="9525">
            <a:noFill/>
          </a:ln>
        </p:spPr>
      </p:pic>
      <p:pic>
        <p:nvPicPr>
          <p:cNvPr id="37896" name="Picture 9" descr="E:\工作及考察类相片\工地图片\2013年度相片\2013.1.16\P1010221.JPG"/>
          <p:cNvPicPr>
            <a:picLocks noChangeAspect="1"/>
          </p:cNvPicPr>
          <p:nvPr/>
        </p:nvPicPr>
        <p:blipFill>
          <a:blip r:embed="rId3"/>
          <a:stretch>
            <a:fillRect/>
          </a:stretch>
        </p:blipFill>
        <p:spPr>
          <a:xfrm>
            <a:off x="285750" y="1357313"/>
            <a:ext cx="4214813" cy="3857625"/>
          </a:xfrm>
          <a:prstGeom prst="rect">
            <a:avLst/>
          </a:prstGeom>
          <a:noFill/>
          <a:ln w="9525">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8914"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38915"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38916" name="AutoShape 7"/>
          <p:cNvSpPr/>
          <p:nvPr/>
        </p:nvSpPr>
        <p:spPr>
          <a:xfrm>
            <a:off x="1752600" y="609600"/>
            <a:ext cx="4252913"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 5.</a:t>
            </a:r>
            <a:r>
              <a:rPr lang="zh-CN" altLang="en-US" sz="2400" b="1" dirty="0">
                <a:solidFill>
                  <a:schemeClr val="bg1"/>
                </a:solidFill>
                <a:latin typeface="微软雅黑" panose="020B0503020204020204" pitchFamily="34" charset="-122"/>
                <a:ea typeface="微软雅黑" panose="020B0503020204020204" pitchFamily="34" charset="-122"/>
              </a:rPr>
              <a:t>高空作业监督</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928688" y="1500188"/>
            <a:ext cx="7500938" cy="3471863"/>
          </a:xfrm>
          <a:prstGeom prst="rect">
            <a:avLst/>
          </a:prstGeom>
        </p:spPr>
        <p:txBody>
          <a:bodyPr>
            <a:spAutoFit/>
          </a:bodyPr>
          <a:lstStyle/>
          <a:p>
            <a:pPr marL="0" marR="0" lvl="0" indent="0" algn="l" defTabSz="914400" rtl="0" eaLnBrk="1" fontAlgn="base" latinLnBrk="0" hangingPunct="1">
              <a:lnSpc>
                <a:spcPct val="90000"/>
              </a:lnSpc>
              <a:spcBef>
                <a:spcPct val="0"/>
              </a:spcBef>
              <a:spcAft>
                <a:spcPct val="0"/>
              </a:spcAft>
              <a:buClrTx/>
              <a:buSzTx/>
              <a:buFont typeface="Wingdings" panose="05000000000000000000" pitchFamily="2" charset="2"/>
              <a:buNone/>
              <a:defRPr/>
            </a:pPr>
            <a:r>
              <a:rPr kumimoji="0" lang="zh-CN" altLang="en-US" sz="2400" b="1" i="0" u="none" strike="noStrike" kern="1200" cap="none" spc="0" normalizeH="0" baseline="0" noProof="0" dirty="0">
                <a:ln>
                  <a:noFill/>
                </a:ln>
                <a:solidFill>
                  <a:schemeClr val="tx1"/>
                </a:solidFill>
                <a:effectLst/>
                <a:uLnTx/>
                <a:uFillTx/>
                <a:latin typeface="+mn-ea"/>
                <a:ea typeface="+mn-ea"/>
                <a:cs typeface="+mn-cs"/>
              </a:rPr>
              <a:t>（二）安全带</a:t>
            </a:r>
            <a:endParaRPr kumimoji="0" lang="zh-CN" altLang="en-US" sz="2400" b="1" i="0" u="none" strike="noStrike" kern="1200" cap="none" spc="0" normalizeH="0" baseline="0" noProof="0" dirty="0">
              <a:ln>
                <a:noFill/>
              </a:ln>
              <a:solidFill>
                <a:schemeClr val="tx1"/>
              </a:solidFill>
              <a:effectLst/>
              <a:uLnTx/>
              <a:uFillTx/>
              <a:latin typeface="+mn-ea"/>
              <a:ea typeface="+mn-ea"/>
              <a:cs typeface="+mn-cs"/>
            </a:endParaRPr>
          </a:p>
          <a:p>
            <a:pPr marL="0" marR="0" lvl="0" indent="0" algn="l" defTabSz="914400" rtl="0" eaLnBrk="1" fontAlgn="base" latinLnBrk="0" hangingPunct="1">
              <a:lnSpc>
                <a:spcPct val="90000"/>
              </a:lnSpc>
              <a:spcBef>
                <a:spcPct val="0"/>
              </a:spcBef>
              <a:spcAft>
                <a:spcPct val="0"/>
              </a:spcAft>
              <a:buClrTx/>
              <a:buSzTx/>
              <a:buFont typeface="Wingdings" panose="05000000000000000000" pitchFamily="2" charset="2"/>
              <a:buNone/>
              <a:defRPr/>
            </a:pPr>
            <a:endParaRPr kumimoji="0" lang="en-US" altLang="zh-CN"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endParaRPr>
          </a:p>
          <a:p>
            <a:pPr marL="0" marR="0" lvl="0" indent="0" algn="l" defTabSz="914400" rtl="0" eaLnBrk="1" fontAlgn="base" latinLnBrk="0" hangingPunct="1">
              <a:lnSpc>
                <a:spcPct val="90000"/>
              </a:lnSpc>
              <a:spcBef>
                <a:spcPct val="0"/>
              </a:spcBef>
              <a:spcAft>
                <a:spcPct val="0"/>
              </a:spcAft>
              <a:buClrTx/>
              <a:buSzTx/>
              <a:buFont typeface="Wingdings" panose="05000000000000000000" pitchFamily="2" charset="2"/>
              <a:buNone/>
              <a:defRPr/>
            </a:pPr>
            <a:r>
              <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在下列状况工作时，应系安全带：</a:t>
            </a:r>
            <a:endPar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endParaRPr>
          </a:p>
          <a:p>
            <a:pPr marL="0" marR="0" lvl="0" indent="0" algn="l" defTabSz="914400" rtl="0" eaLnBrk="1" fontAlgn="base" latinLnBrk="0" hangingPunct="1">
              <a:lnSpc>
                <a:spcPct val="90000"/>
              </a:lnSpc>
              <a:spcBef>
                <a:spcPct val="0"/>
              </a:spcBef>
              <a:spcAft>
                <a:spcPct val="0"/>
              </a:spcAft>
              <a:buClrTx/>
              <a:buSzTx/>
              <a:buFont typeface="Wingdings" panose="05000000000000000000" pitchFamily="2" charset="2"/>
              <a:buNone/>
              <a:defRPr/>
            </a:pPr>
            <a:r>
              <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a:t>
            </a:r>
            <a:r>
              <a:rPr kumimoji="0" lang="en-US" altLang="zh-CN"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1</a:t>
            </a:r>
            <a:r>
              <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）有可能进行高空作业的工作，在进入工作场所时，身上必须佩有安全带；</a:t>
            </a:r>
            <a:endPar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endParaRPr>
          </a:p>
          <a:p>
            <a:pPr marL="0" marR="0" lvl="0" indent="0" algn="l" defTabSz="914400" rtl="0" eaLnBrk="1" fontAlgn="base" latinLnBrk="0" hangingPunct="1">
              <a:lnSpc>
                <a:spcPct val="90000"/>
              </a:lnSpc>
              <a:spcBef>
                <a:spcPct val="0"/>
              </a:spcBef>
              <a:spcAft>
                <a:spcPct val="0"/>
              </a:spcAft>
              <a:buClrTx/>
              <a:buSzTx/>
              <a:buFont typeface="Wingdings" panose="05000000000000000000" pitchFamily="2" charset="2"/>
              <a:buNone/>
              <a:defRPr/>
            </a:pPr>
            <a:r>
              <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a:t>
            </a:r>
            <a:r>
              <a:rPr kumimoji="0" lang="en-US" altLang="zh-CN"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2</a:t>
            </a:r>
            <a:r>
              <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）高度超过两米的高空作业时；</a:t>
            </a:r>
            <a:endPar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endParaRPr>
          </a:p>
          <a:p>
            <a:pPr marL="0" marR="0" lvl="0" indent="0" algn="l" defTabSz="914400" rtl="0" eaLnBrk="1" fontAlgn="base" latinLnBrk="0" hangingPunct="1">
              <a:lnSpc>
                <a:spcPct val="90000"/>
              </a:lnSpc>
              <a:spcBef>
                <a:spcPct val="0"/>
              </a:spcBef>
              <a:spcAft>
                <a:spcPct val="0"/>
              </a:spcAft>
              <a:buClrTx/>
              <a:buSzTx/>
              <a:buFont typeface="Wingdings" panose="05000000000000000000" pitchFamily="2" charset="2"/>
              <a:buNone/>
              <a:defRPr/>
            </a:pPr>
            <a:r>
              <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a:t>
            </a:r>
            <a:r>
              <a:rPr kumimoji="0" lang="en-US" altLang="zh-CN"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3</a:t>
            </a:r>
            <a:r>
              <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）倾斜的屋顶作业时；</a:t>
            </a:r>
            <a:endPar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endParaRPr>
          </a:p>
          <a:p>
            <a:pPr marL="0" marR="0" lvl="0" indent="0" algn="l" defTabSz="914400" rtl="0" eaLnBrk="1" fontAlgn="base" latinLnBrk="0" hangingPunct="1">
              <a:lnSpc>
                <a:spcPct val="90000"/>
              </a:lnSpc>
              <a:spcBef>
                <a:spcPct val="0"/>
              </a:spcBef>
              <a:spcAft>
                <a:spcPct val="0"/>
              </a:spcAft>
              <a:buClrTx/>
              <a:buSzTx/>
              <a:buFont typeface="Wingdings" panose="05000000000000000000" pitchFamily="2" charset="2"/>
              <a:buNone/>
              <a:defRPr/>
            </a:pPr>
            <a:r>
              <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a:t>
            </a:r>
            <a:r>
              <a:rPr kumimoji="0" lang="en-US" altLang="zh-CN"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4</a:t>
            </a:r>
            <a:r>
              <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）平顶屋，在离屋顶边缘或屋顶开口</a:t>
            </a:r>
            <a:r>
              <a:rPr kumimoji="0" lang="en-US" altLang="zh-CN"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1.2</a:t>
            </a:r>
            <a:r>
              <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米内没有防护栏时；</a:t>
            </a:r>
            <a:endPar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endParaRPr>
          </a:p>
          <a:p>
            <a:pPr marL="0" marR="0" lvl="0" indent="0" algn="l" defTabSz="914400" rtl="0" eaLnBrk="1" fontAlgn="base" latinLnBrk="0" hangingPunct="1">
              <a:lnSpc>
                <a:spcPct val="90000"/>
              </a:lnSpc>
              <a:spcBef>
                <a:spcPct val="0"/>
              </a:spcBef>
              <a:spcAft>
                <a:spcPct val="0"/>
              </a:spcAft>
              <a:buClrTx/>
              <a:buSzTx/>
              <a:buFont typeface="Wingdings" panose="05000000000000000000" pitchFamily="2" charset="2"/>
              <a:buNone/>
              <a:defRPr/>
            </a:pPr>
            <a:r>
              <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a:t>
            </a:r>
            <a:r>
              <a:rPr kumimoji="0" lang="en-US" altLang="zh-CN"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5</a:t>
            </a:r>
            <a:r>
              <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）任何悬吊的平台或工作台；</a:t>
            </a:r>
            <a:endPar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endParaRPr>
          </a:p>
          <a:p>
            <a:pPr marL="0" marR="0" lvl="0" indent="0" algn="l" defTabSz="914400" rtl="0" eaLnBrk="1" fontAlgn="base" latinLnBrk="0" hangingPunct="1">
              <a:lnSpc>
                <a:spcPct val="90000"/>
              </a:lnSpc>
              <a:spcBef>
                <a:spcPct val="0"/>
              </a:spcBef>
              <a:spcAft>
                <a:spcPct val="0"/>
              </a:spcAft>
              <a:buClrTx/>
              <a:buSzTx/>
              <a:buFont typeface="Wingdings" panose="05000000000000000000" pitchFamily="2" charset="2"/>
              <a:buNone/>
              <a:defRPr/>
            </a:pPr>
            <a:r>
              <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a:t>
            </a:r>
            <a:r>
              <a:rPr kumimoji="0" lang="en-US" altLang="zh-CN"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6</a:t>
            </a:r>
            <a:r>
              <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）任何护栏，铺板不完整的脚手架上；</a:t>
            </a:r>
            <a:endPar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endParaRPr>
          </a:p>
          <a:p>
            <a:pPr marL="0" marR="0" lvl="0" indent="0" algn="l" defTabSz="914400" rtl="0" eaLnBrk="1" fontAlgn="base" latinLnBrk="0" hangingPunct="1">
              <a:lnSpc>
                <a:spcPct val="90000"/>
              </a:lnSpc>
              <a:spcBef>
                <a:spcPct val="0"/>
              </a:spcBef>
              <a:spcAft>
                <a:spcPct val="0"/>
              </a:spcAft>
              <a:buClrTx/>
              <a:buSzTx/>
              <a:buFont typeface="Wingdings" panose="05000000000000000000" pitchFamily="2" charset="2"/>
              <a:buNone/>
              <a:defRPr/>
            </a:pPr>
            <a:r>
              <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a:t>
            </a:r>
            <a:r>
              <a:rPr kumimoji="0" lang="en-US" altLang="zh-CN"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7</a:t>
            </a:r>
            <a:r>
              <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）接近屋面或地面开孔附近的梯子上；</a:t>
            </a:r>
            <a:endPar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endParaRPr>
          </a:p>
          <a:p>
            <a:pPr marL="0" marR="0" lvl="0" indent="0" algn="l" defTabSz="914400" rtl="0" eaLnBrk="1" fontAlgn="base" latinLnBrk="0" hangingPunct="1">
              <a:lnSpc>
                <a:spcPct val="90000"/>
              </a:lnSpc>
              <a:spcBef>
                <a:spcPct val="0"/>
              </a:spcBef>
              <a:spcAft>
                <a:spcPct val="0"/>
              </a:spcAft>
              <a:buClrTx/>
              <a:buSzTx/>
              <a:buFont typeface="Wingdings" panose="05000000000000000000" pitchFamily="2" charset="2"/>
              <a:buNone/>
              <a:defRPr/>
            </a:pPr>
            <a:r>
              <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a:t>
            </a:r>
            <a:r>
              <a:rPr kumimoji="0" lang="en-US" altLang="zh-CN"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8</a:t>
            </a:r>
            <a:r>
              <a:rPr kumimoji="0" lang="zh-CN" altLang="en-US" sz="2000" b="0"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rPr>
              <a:t>）高处作业无可靠防坠落措施时。</a:t>
            </a:r>
            <a:endParaRPr kumimoji="0" lang="zh-CN" altLang="en-US" sz="2000" b="1" i="0" u="none" strike="noStrike" kern="1200" cap="none" spc="0" normalizeH="0" baseline="0" noProof="0" dirty="0">
              <a:ln>
                <a:noFill/>
              </a:ln>
              <a:solidFill>
                <a:schemeClr val="tx1"/>
              </a:solidFill>
              <a:effectLst/>
              <a:uLnTx/>
              <a:uFillTx/>
              <a:latin typeface="华文新魏" pitchFamily="2" charset="-122"/>
              <a:ea typeface="华文新魏" pitchFamily="2" charset="-122"/>
              <a:cs typeface="+mn-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9938"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39939"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39940" name="AutoShape 7"/>
          <p:cNvSpPr/>
          <p:nvPr/>
        </p:nvSpPr>
        <p:spPr>
          <a:xfrm>
            <a:off x="1600200" y="457200"/>
            <a:ext cx="4252913"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5.</a:t>
            </a:r>
            <a:r>
              <a:rPr lang="zh-CN" altLang="en-US" sz="2400" b="1" dirty="0">
                <a:solidFill>
                  <a:schemeClr val="bg1"/>
                </a:solidFill>
                <a:latin typeface="微软雅黑" panose="020B0503020204020204" pitchFamily="34" charset="-122"/>
                <a:ea typeface="微软雅黑" panose="020B0503020204020204" pitchFamily="34" charset="-122"/>
              </a:rPr>
              <a:t>高空作业监督</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9941" name="矩形 8"/>
          <p:cNvSpPr/>
          <p:nvPr/>
        </p:nvSpPr>
        <p:spPr>
          <a:xfrm>
            <a:off x="785813" y="1285875"/>
            <a:ext cx="7572375" cy="2586038"/>
          </a:xfrm>
          <a:prstGeom prst="rect">
            <a:avLst/>
          </a:prstGeom>
          <a:noFill/>
          <a:ln w="9525">
            <a:noFill/>
          </a:ln>
        </p:spPr>
        <p:txBody>
          <a:bodyPr>
            <a:spAutoFit/>
          </a:bodyPr>
          <a:p>
            <a:pPr>
              <a:lnSpc>
                <a:spcPct val="90000"/>
              </a:lnSpc>
              <a:buFont typeface="Wingdings" panose="05000000000000000000" pitchFamily="2" charset="2"/>
            </a:pPr>
            <a:r>
              <a:rPr lang="zh-CN" altLang="en-US" sz="2000" b="1" dirty="0">
                <a:latin typeface="华文行楷" pitchFamily="2" charset="-122"/>
                <a:ea typeface="华文行楷" pitchFamily="2" charset="-122"/>
              </a:rPr>
              <a:t>如何正确使用安全带 ：</a:t>
            </a:r>
            <a:endParaRPr lang="zh-CN" altLang="en-US" sz="2000" b="1" dirty="0">
              <a:latin typeface="华文行楷" pitchFamily="2" charset="-122"/>
              <a:ea typeface="华文行楷" pitchFamily="2" charset="-122"/>
            </a:endParaRPr>
          </a:p>
          <a:p>
            <a:pPr>
              <a:lnSpc>
                <a:spcPct val="90000"/>
              </a:lnSpc>
              <a:buFont typeface="Wingdings" panose="05000000000000000000" pitchFamily="2" charset="2"/>
            </a:pPr>
            <a:r>
              <a:rPr lang="zh-CN" altLang="en-US" dirty="0">
                <a:latin typeface="Arial" panose="020B0604020202020204" pitchFamily="34" charset="0"/>
              </a:rPr>
              <a:t>（</a:t>
            </a:r>
            <a:r>
              <a:rPr lang="en-US" altLang="zh-CN" sz="2000" dirty="0">
                <a:latin typeface="华文新魏" pitchFamily="2" charset="-122"/>
                <a:ea typeface="华文新魏" pitchFamily="2" charset="-122"/>
              </a:rPr>
              <a:t>1</a:t>
            </a:r>
            <a:r>
              <a:rPr lang="zh-CN" altLang="en-US" sz="2000" dirty="0">
                <a:latin typeface="华文新魏" pitchFamily="2" charset="-122"/>
                <a:ea typeface="华文新魏" pitchFamily="2" charset="-122"/>
              </a:rPr>
              <a:t>）要束紧腰带，腰扣组件必须系紧系正；</a:t>
            </a:r>
            <a:endParaRPr lang="zh-CN" altLang="en-US" sz="2000" dirty="0">
              <a:latin typeface="华文新魏" pitchFamily="2" charset="-122"/>
              <a:ea typeface="华文新魏" pitchFamily="2" charset="-122"/>
            </a:endParaRPr>
          </a:p>
          <a:p>
            <a:pPr>
              <a:lnSpc>
                <a:spcPct val="90000"/>
              </a:lnSpc>
              <a:buFont typeface="Wingdings" panose="05000000000000000000" pitchFamily="2" charset="2"/>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2</a:t>
            </a:r>
            <a:r>
              <a:rPr lang="zh-CN" altLang="en-US" sz="2000" dirty="0">
                <a:latin typeface="华文新魏" pitchFamily="2" charset="-122"/>
                <a:ea typeface="华文新魏" pitchFamily="2" charset="-122"/>
              </a:rPr>
              <a:t>）利用安全带进行悬挂作业时，不能将挂勾直接勾在安全带绳上，应勾在安全带绳的挂环上；</a:t>
            </a:r>
            <a:endParaRPr lang="zh-CN" altLang="en-US" sz="2000" dirty="0">
              <a:latin typeface="华文新魏" pitchFamily="2" charset="-122"/>
              <a:ea typeface="华文新魏" pitchFamily="2" charset="-122"/>
            </a:endParaRPr>
          </a:p>
          <a:p>
            <a:pPr>
              <a:lnSpc>
                <a:spcPct val="90000"/>
              </a:lnSpc>
              <a:buFont typeface="Wingdings" panose="05000000000000000000" pitchFamily="2" charset="2"/>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3</a:t>
            </a:r>
            <a:r>
              <a:rPr lang="zh-CN" altLang="en-US" sz="2000" dirty="0">
                <a:latin typeface="华文新魏" pitchFamily="2" charset="-122"/>
                <a:ea typeface="华文新魏" pitchFamily="2" charset="-122"/>
              </a:rPr>
              <a:t>）禁止将安全带挂在不牢固或带尖锐角的构件上；</a:t>
            </a:r>
            <a:endParaRPr lang="zh-CN" altLang="en-US" sz="2000" dirty="0">
              <a:latin typeface="华文新魏" pitchFamily="2" charset="-122"/>
              <a:ea typeface="华文新魏" pitchFamily="2" charset="-122"/>
            </a:endParaRPr>
          </a:p>
          <a:p>
            <a:pPr>
              <a:lnSpc>
                <a:spcPct val="90000"/>
              </a:lnSpc>
              <a:buFont typeface="Wingdings" panose="05000000000000000000" pitchFamily="2" charset="2"/>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4</a:t>
            </a:r>
            <a:r>
              <a:rPr lang="zh-CN" altLang="en-US" sz="2000" dirty="0">
                <a:latin typeface="华文新魏" pitchFamily="2" charset="-122"/>
                <a:ea typeface="华文新魏" pitchFamily="2" charset="-122"/>
              </a:rPr>
              <a:t>）使用一同类型安全带，各部件不能擅自更换；</a:t>
            </a:r>
            <a:endParaRPr lang="zh-CN" altLang="en-US" sz="2000" dirty="0">
              <a:latin typeface="华文新魏" pitchFamily="2" charset="-122"/>
              <a:ea typeface="华文新魏" pitchFamily="2" charset="-122"/>
            </a:endParaRPr>
          </a:p>
          <a:p>
            <a:pPr>
              <a:lnSpc>
                <a:spcPct val="90000"/>
              </a:lnSpc>
              <a:buFont typeface="Wingdings" panose="05000000000000000000" pitchFamily="2" charset="2"/>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5</a:t>
            </a:r>
            <a:r>
              <a:rPr lang="zh-CN" altLang="en-US" sz="2000" dirty="0">
                <a:latin typeface="华文新魏" pitchFamily="2" charset="-122"/>
                <a:ea typeface="华文新魏" pitchFamily="2" charset="-122"/>
              </a:rPr>
              <a:t>）受到严重冲击的安全带，即使外型未变也不可使用；</a:t>
            </a:r>
            <a:endParaRPr lang="zh-CN" altLang="en-US" sz="2000" dirty="0">
              <a:latin typeface="华文新魏" pitchFamily="2" charset="-122"/>
              <a:ea typeface="华文新魏" pitchFamily="2" charset="-122"/>
            </a:endParaRPr>
          </a:p>
          <a:p>
            <a:pPr>
              <a:lnSpc>
                <a:spcPct val="90000"/>
              </a:lnSpc>
              <a:buFont typeface="Wingdings" panose="05000000000000000000" pitchFamily="2" charset="2"/>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6</a:t>
            </a:r>
            <a:r>
              <a:rPr lang="zh-CN" altLang="en-US" sz="2000" dirty="0">
                <a:latin typeface="华文新魏" pitchFamily="2" charset="-122"/>
                <a:ea typeface="华文新魏" pitchFamily="2" charset="-122"/>
              </a:rPr>
              <a:t>）严禁使用安全带来传递重物；</a:t>
            </a:r>
            <a:endParaRPr lang="zh-CN" altLang="en-US" sz="2000" dirty="0">
              <a:latin typeface="华文新魏" pitchFamily="2" charset="-122"/>
              <a:ea typeface="华文新魏" pitchFamily="2" charset="-122"/>
            </a:endParaRPr>
          </a:p>
          <a:p>
            <a:pPr>
              <a:lnSpc>
                <a:spcPct val="90000"/>
              </a:lnSpc>
              <a:buFont typeface="Wingdings" panose="05000000000000000000" pitchFamily="2" charset="2"/>
            </a:pPr>
            <a:r>
              <a:rPr lang="zh-CN" altLang="en-US" sz="2000" dirty="0">
                <a:latin typeface="华文新魏" pitchFamily="2" charset="-122"/>
                <a:ea typeface="华文新魏" pitchFamily="2" charset="-122"/>
              </a:rPr>
              <a:t>（</a:t>
            </a:r>
            <a:r>
              <a:rPr lang="en-US" altLang="zh-CN" sz="2000" dirty="0">
                <a:latin typeface="华文新魏" pitchFamily="2" charset="-122"/>
                <a:ea typeface="华文新魏" pitchFamily="2" charset="-122"/>
              </a:rPr>
              <a:t>7</a:t>
            </a:r>
            <a:r>
              <a:rPr lang="zh-CN" altLang="en-US" sz="2000" dirty="0">
                <a:latin typeface="华文新魏" pitchFamily="2" charset="-122"/>
                <a:ea typeface="华文新魏" pitchFamily="2" charset="-122"/>
              </a:rPr>
              <a:t>）安全带要挂在上方牢固可靠处，高度不低于腰部。</a:t>
            </a:r>
            <a:endParaRPr lang="zh-CN" altLang="en-US" sz="2000" dirty="0">
              <a:latin typeface="华文新魏" pitchFamily="2" charset="-122"/>
              <a:ea typeface="华文新魏" pitchFamily="2" charset="-122"/>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0962"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40963"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40964" name="AutoShape 7"/>
          <p:cNvSpPr/>
          <p:nvPr/>
        </p:nvSpPr>
        <p:spPr>
          <a:xfrm>
            <a:off x="1600200" y="457200"/>
            <a:ext cx="4252913"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5.</a:t>
            </a:r>
            <a:r>
              <a:rPr lang="zh-CN" altLang="en-US" sz="2400" b="1" dirty="0">
                <a:solidFill>
                  <a:schemeClr val="bg1"/>
                </a:solidFill>
                <a:latin typeface="微软雅黑" panose="020B0503020204020204" pitchFamily="34" charset="-122"/>
                <a:ea typeface="微软雅黑" panose="020B0503020204020204" pitchFamily="34" charset="-122"/>
              </a:rPr>
              <a:t>高空作业监督</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pic>
        <p:nvPicPr>
          <p:cNvPr id="40965" name="Picture 4" descr="图片15"/>
          <p:cNvPicPr>
            <a:picLocks noChangeAspect="1"/>
          </p:cNvPicPr>
          <p:nvPr/>
        </p:nvPicPr>
        <p:blipFill>
          <a:blip r:embed="rId2"/>
          <a:stretch>
            <a:fillRect/>
          </a:stretch>
        </p:blipFill>
        <p:spPr>
          <a:xfrm>
            <a:off x="214313" y="1928813"/>
            <a:ext cx="2865437" cy="3744912"/>
          </a:xfrm>
          <a:prstGeom prst="rect">
            <a:avLst/>
          </a:prstGeom>
          <a:noFill/>
          <a:ln w="9525">
            <a:noFill/>
          </a:ln>
        </p:spPr>
      </p:pic>
      <p:pic>
        <p:nvPicPr>
          <p:cNvPr id="40966" name="Picture 5" descr="图片8"/>
          <p:cNvPicPr>
            <a:picLocks noChangeAspect="1"/>
          </p:cNvPicPr>
          <p:nvPr/>
        </p:nvPicPr>
        <p:blipFill>
          <a:blip r:embed="rId3"/>
          <a:stretch>
            <a:fillRect/>
          </a:stretch>
        </p:blipFill>
        <p:spPr>
          <a:xfrm>
            <a:off x="3143250" y="1928813"/>
            <a:ext cx="2640013" cy="3816350"/>
          </a:xfrm>
          <a:prstGeom prst="rect">
            <a:avLst/>
          </a:prstGeom>
          <a:noFill/>
          <a:ln w="9525">
            <a:noFill/>
          </a:ln>
        </p:spPr>
      </p:pic>
      <p:pic>
        <p:nvPicPr>
          <p:cNvPr id="40967" name="Picture 6" descr="图片9"/>
          <p:cNvPicPr>
            <a:picLocks noChangeAspect="1"/>
          </p:cNvPicPr>
          <p:nvPr/>
        </p:nvPicPr>
        <p:blipFill>
          <a:blip r:embed="rId4"/>
          <a:stretch>
            <a:fillRect/>
          </a:stretch>
        </p:blipFill>
        <p:spPr>
          <a:xfrm>
            <a:off x="5929313" y="1714500"/>
            <a:ext cx="2755900" cy="3889375"/>
          </a:xfrm>
          <a:prstGeom prst="rect">
            <a:avLst/>
          </a:prstGeom>
          <a:noFill/>
          <a:ln w="9525">
            <a:noFill/>
          </a:ln>
        </p:spPr>
      </p:pic>
      <p:sp>
        <p:nvSpPr>
          <p:cNvPr id="12" name="矩形 11"/>
          <p:cNvSpPr/>
          <p:nvPr/>
        </p:nvSpPr>
        <p:spPr>
          <a:xfrm>
            <a:off x="785813" y="1428750"/>
            <a:ext cx="3101975" cy="369888"/>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rgbClr val="0000FF"/>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rPr>
              <a:t>正确佩戴和系挂安全带图片</a:t>
            </a:r>
            <a:r>
              <a:rPr kumimoji="0" lang="en-US" altLang="zh-CN" sz="1800" b="1" i="0" u="none" strike="noStrike" kern="1200" cap="none" spc="0" normalizeH="0" baseline="0" noProof="0" dirty="0">
                <a:ln>
                  <a:noFill/>
                </a:ln>
                <a:solidFill>
                  <a:srgbClr val="0000FF"/>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rPr>
              <a:t>1</a:t>
            </a:r>
            <a:endParaRPr kumimoji="0" lang="en-US" altLang="zh-CN" sz="1800" b="1" i="0" u="none" strike="noStrike" kern="1200" cap="none" spc="0" normalizeH="0" baseline="0" noProof="0" dirty="0">
              <a:ln>
                <a:noFill/>
              </a:ln>
              <a:solidFill>
                <a:srgbClr val="0000FF"/>
              </a:solidFill>
              <a:effectLst>
                <a:outerShdw blurRad="38100" dist="38100" dir="2700000" algn="tl">
                  <a:srgbClr val="000000"/>
                </a:outerShdw>
              </a:effectLst>
              <a:uLnTx/>
              <a:uFillTx/>
              <a:latin typeface="Arial" panose="020B0604020202020204" pitchFamily="34" charset="0"/>
              <a:ea typeface="宋体" panose="02010600030101010101" pitchFamily="2" charset="-122"/>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1986"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41987"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41988" name="AutoShape 7"/>
          <p:cNvSpPr/>
          <p:nvPr/>
        </p:nvSpPr>
        <p:spPr>
          <a:xfrm>
            <a:off x="1600200" y="457200"/>
            <a:ext cx="4252913"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5.</a:t>
            </a:r>
            <a:r>
              <a:rPr lang="zh-CN" altLang="en-US" sz="2400" b="1" dirty="0">
                <a:solidFill>
                  <a:schemeClr val="bg1"/>
                </a:solidFill>
                <a:latin typeface="微软雅黑" panose="020B0503020204020204" pitchFamily="34" charset="-122"/>
                <a:ea typeface="微软雅黑" panose="020B0503020204020204" pitchFamily="34" charset="-122"/>
              </a:rPr>
              <a:t>高空作业监督</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pic>
        <p:nvPicPr>
          <p:cNvPr id="41989" name="Picture 2" descr="图片17"/>
          <p:cNvPicPr>
            <a:picLocks noChangeAspect="1"/>
          </p:cNvPicPr>
          <p:nvPr/>
        </p:nvPicPr>
        <p:blipFill>
          <a:blip r:embed="rId2"/>
          <a:stretch>
            <a:fillRect/>
          </a:stretch>
        </p:blipFill>
        <p:spPr>
          <a:xfrm>
            <a:off x="500063" y="1071563"/>
            <a:ext cx="3714750" cy="4519612"/>
          </a:xfrm>
          <a:prstGeom prst="rect">
            <a:avLst/>
          </a:prstGeom>
          <a:noFill/>
          <a:ln w="9525">
            <a:noFill/>
          </a:ln>
        </p:spPr>
      </p:pic>
      <p:pic>
        <p:nvPicPr>
          <p:cNvPr id="41990" name="Picture 3" descr="风险与工作同在"/>
          <p:cNvPicPr>
            <a:picLocks noChangeAspect="1"/>
          </p:cNvPicPr>
          <p:nvPr/>
        </p:nvPicPr>
        <p:blipFill>
          <a:blip r:embed="rId3"/>
          <a:stretch>
            <a:fillRect/>
          </a:stretch>
        </p:blipFill>
        <p:spPr>
          <a:xfrm>
            <a:off x="4429125" y="1143000"/>
            <a:ext cx="4141788" cy="4376738"/>
          </a:xfrm>
          <a:prstGeom prst="rect">
            <a:avLst/>
          </a:prstGeom>
          <a:noFill/>
          <a:ln w="9525">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3010"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43011"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43012" name="AutoShape 7"/>
          <p:cNvSpPr/>
          <p:nvPr/>
        </p:nvSpPr>
        <p:spPr>
          <a:xfrm>
            <a:off x="1600200" y="457200"/>
            <a:ext cx="4252913"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5.</a:t>
            </a:r>
            <a:r>
              <a:rPr lang="zh-CN" altLang="en-US" sz="2400" b="1" dirty="0">
                <a:solidFill>
                  <a:schemeClr val="bg1"/>
                </a:solidFill>
                <a:latin typeface="微软雅黑" panose="020B0503020204020204" pitchFamily="34" charset="-122"/>
                <a:ea typeface="微软雅黑" panose="020B0503020204020204" pitchFamily="34" charset="-122"/>
              </a:rPr>
              <a:t>高空作业监督</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pic>
        <p:nvPicPr>
          <p:cNvPr id="43013" name="Picture 3" descr="图片12"/>
          <p:cNvPicPr>
            <a:picLocks noChangeAspect="1"/>
          </p:cNvPicPr>
          <p:nvPr/>
        </p:nvPicPr>
        <p:blipFill>
          <a:blip r:embed="rId2"/>
          <a:stretch>
            <a:fillRect/>
          </a:stretch>
        </p:blipFill>
        <p:spPr>
          <a:xfrm>
            <a:off x="285750" y="1143000"/>
            <a:ext cx="4067175" cy="4357688"/>
          </a:xfrm>
          <a:prstGeom prst="rect">
            <a:avLst/>
          </a:prstGeom>
          <a:noFill/>
          <a:ln w="9525">
            <a:noFill/>
          </a:ln>
        </p:spPr>
      </p:pic>
      <p:pic>
        <p:nvPicPr>
          <p:cNvPr id="43014" name="Picture 4" descr="图片26"/>
          <p:cNvPicPr>
            <a:picLocks noChangeAspect="1"/>
          </p:cNvPicPr>
          <p:nvPr/>
        </p:nvPicPr>
        <p:blipFill>
          <a:blip r:embed="rId3"/>
          <a:stretch>
            <a:fillRect/>
          </a:stretch>
        </p:blipFill>
        <p:spPr>
          <a:xfrm>
            <a:off x="4572000" y="1143000"/>
            <a:ext cx="4144963" cy="4357688"/>
          </a:xfrm>
          <a:prstGeom prst="rect">
            <a:avLst/>
          </a:prstGeom>
          <a:noFill/>
          <a:ln w="9525">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4034"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44035"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44036" name="AutoShape 7"/>
          <p:cNvSpPr/>
          <p:nvPr/>
        </p:nvSpPr>
        <p:spPr>
          <a:xfrm>
            <a:off x="1600200" y="457200"/>
            <a:ext cx="4252913"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5.</a:t>
            </a:r>
            <a:r>
              <a:rPr lang="zh-CN" altLang="en-US" sz="2400" b="1" dirty="0">
                <a:solidFill>
                  <a:schemeClr val="bg1"/>
                </a:solidFill>
                <a:latin typeface="微软雅黑" panose="020B0503020204020204" pitchFamily="34" charset="-122"/>
                <a:ea typeface="微软雅黑" panose="020B0503020204020204" pitchFamily="34" charset="-122"/>
              </a:rPr>
              <a:t>高空作业监督</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pic>
        <p:nvPicPr>
          <p:cNvPr id="44037" name="Picture 3" descr="图片6"/>
          <p:cNvPicPr>
            <a:picLocks noChangeAspect="1"/>
          </p:cNvPicPr>
          <p:nvPr/>
        </p:nvPicPr>
        <p:blipFill>
          <a:blip r:embed="rId2"/>
          <a:stretch>
            <a:fillRect/>
          </a:stretch>
        </p:blipFill>
        <p:spPr>
          <a:xfrm>
            <a:off x="500063" y="2286000"/>
            <a:ext cx="2620962" cy="2952750"/>
          </a:xfrm>
          <a:prstGeom prst="rect">
            <a:avLst/>
          </a:prstGeom>
          <a:noFill/>
          <a:ln w="9525">
            <a:noFill/>
          </a:ln>
        </p:spPr>
      </p:pic>
      <p:pic>
        <p:nvPicPr>
          <p:cNvPr id="44038" name="Picture 4" descr="图片5"/>
          <p:cNvPicPr>
            <a:picLocks noChangeAspect="1"/>
          </p:cNvPicPr>
          <p:nvPr/>
        </p:nvPicPr>
        <p:blipFill>
          <a:blip r:embed="rId3"/>
          <a:stretch>
            <a:fillRect/>
          </a:stretch>
        </p:blipFill>
        <p:spPr>
          <a:xfrm>
            <a:off x="3214688" y="2071688"/>
            <a:ext cx="2617787" cy="2951162"/>
          </a:xfrm>
          <a:prstGeom prst="rect">
            <a:avLst/>
          </a:prstGeom>
          <a:noFill/>
          <a:ln w="9525">
            <a:noFill/>
          </a:ln>
        </p:spPr>
      </p:pic>
      <p:pic>
        <p:nvPicPr>
          <p:cNvPr id="44039" name="Picture 5" descr="图片4"/>
          <p:cNvPicPr>
            <a:picLocks noChangeAspect="1"/>
          </p:cNvPicPr>
          <p:nvPr/>
        </p:nvPicPr>
        <p:blipFill>
          <a:blip r:embed="rId4"/>
          <a:stretch>
            <a:fillRect/>
          </a:stretch>
        </p:blipFill>
        <p:spPr>
          <a:xfrm>
            <a:off x="6072188" y="2357438"/>
            <a:ext cx="2662237" cy="2752725"/>
          </a:xfrm>
          <a:prstGeom prst="rect">
            <a:avLst/>
          </a:prstGeom>
          <a:noFill/>
          <a:ln w="9525">
            <a:noFill/>
          </a:ln>
        </p:spPr>
      </p:pic>
      <p:sp>
        <p:nvSpPr>
          <p:cNvPr id="44040" name="矩形 10"/>
          <p:cNvSpPr/>
          <p:nvPr/>
        </p:nvSpPr>
        <p:spPr>
          <a:xfrm>
            <a:off x="2714625" y="1500188"/>
            <a:ext cx="3878263" cy="461962"/>
          </a:xfrm>
          <a:prstGeom prst="rect">
            <a:avLst/>
          </a:prstGeom>
          <a:noFill/>
          <a:ln w="9525">
            <a:noFill/>
          </a:ln>
        </p:spPr>
        <p:txBody>
          <a:bodyPr wrap="none">
            <a:spAutoFit/>
          </a:bodyPr>
          <a:p>
            <a:r>
              <a:rPr lang="zh-CN" altLang="en-US" sz="2400" dirty="0">
                <a:solidFill>
                  <a:srgbClr val="FF0000"/>
                </a:solidFill>
                <a:latin typeface="华文琥珀" pitchFamily="2" charset="-122"/>
                <a:ea typeface="华文琥珀" pitchFamily="2" charset="-122"/>
              </a:rPr>
              <a:t>错误佩戴和系挂安全带图片</a:t>
            </a:r>
            <a:endParaRPr lang="zh-CN" altLang="en-US" sz="2400" dirty="0">
              <a:latin typeface="华文琥珀" pitchFamily="2" charset="-122"/>
              <a:ea typeface="华文琥珀" pitchFamily="2"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5058"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45059"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45060" name="AutoShape 7"/>
          <p:cNvSpPr/>
          <p:nvPr/>
        </p:nvSpPr>
        <p:spPr>
          <a:xfrm>
            <a:off x="1600200" y="457200"/>
            <a:ext cx="4252913"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5.</a:t>
            </a:r>
            <a:r>
              <a:rPr lang="zh-CN" altLang="en-US" sz="2400" b="1" dirty="0">
                <a:solidFill>
                  <a:schemeClr val="bg1"/>
                </a:solidFill>
                <a:latin typeface="微软雅黑" panose="020B0503020204020204" pitchFamily="34" charset="-122"/>
                <a:ea typeface="微软雅黑" panose="020B0503020204020204" pitchFamily="34" charset="-122"/>
              </a:rPr>
              <a:t>高空作业监督</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pic>
        <p:nvPicPr>
          <p:cNvPr id="45061" name="Picture 3" descr="{8FA7DF23-594C-44F8-AFE9-CFA8E17F8671}"/>
          <p:cNvPicPr>
            <a:picLocks noChangeAspect="1"/>
          </p:cNvPicPr>
          <p:nvPr/>
        </p:nvPicPr>
        <p:blipFill>
          <a:blip r:embed="rId2"/>
          <a:stretch>
            <a:fillRect/>
          </a:stretch>
        </p:blipFill>
        <p:spPr>
          <a:xfrm>
            <a:off x="571500" y="1285875"/>
            <a:ext cx="3214688" cy="2344738"/>
          </a:xfrm>
          <a:prstGeom prst="rect">
            <a:avLst/>
          </a:prstGeom>
          <a:noFill/>
          <a:ln w="9525">
            <a:noFill/>
          </a:ln>
        </p:spPr>
      </p:pic>
      <p:pic>
        <p:nvPicPr>
          <p:cNvPr id="45062" name="Picture 4" descr="{9AAABBE7-A872-440C-A0EE-0CE27C4F00FE}"/>
          <p:cNvPicPr>
            <a:picLocks noChangeAspect="1"/>
          </p:cNvPicPr>
          <p:nvPr/>
        </p:nvPicPr>
        <p:blipFill>
          <a:blip r:embed="rId3"/>
          <a:stretch>
            <a:fillRect/>
          </a:stretch>
        </p:blipFill>
        <p:spPr>
          <a:xfrm>
            <a:off x="4714875" y="1285875"/>
            <a:ext cx="3214688" cy="2190750"/>
          </a:xfrm>
          <a:prstGeom prst="rect">
            <a:avLst/>
          </a:prstGeom>
          <a:noFill/>
          <a:ln w="9525">
            <a:noFill/>
          </a:ln>
        </p:spPr>
      </p:pic>
      <p:pic>
        <p:nvPicPr>
          <p:cNvPr id="45063" name="Picture 5" descr="{72109851-4606-46D3-BBD9-C642CA3098CE}"/>
          <p:cNvPicPr>
            <a:picLocks noChangeAspect="1"/>
          </p:cNvPicPr>
          <p:nvPr/>
        </p:nvPicPr>
        <p:blipFill>
          <a:blip r:embed="rId4"/>
          <a:stretch>
            <a:fillRect/>
          </a:stretch>
        </p:blipFill>
        <p:spPr>
          <a:xfrm>
            <a:off x="5643563" y="3286125"/>
            <a:ext cx="3168650" cy="2346325"/>
          </a:xfrm>
          <a:prstGeom prst="rect">
            <a:avLst/>
          </a:prstGeom>
          <a:noFill/>
          <a:ln w="9525">
            <a:noFill/>
          </a:ln>
        </p:spPr>
      </p:pic>
      <p:pic>
        <p:nvPicPr>
          <p:cNvPr id="45064" name="Picture 6" descr="{B4DB5F93-5741-405C-9DE5-5B06FCD3BCBD}"/>
          <p:cNvPicPr>
            <a:picLocks noChangeAspect="1"/>
          </p:cNvPicPr>
          <p:nvPr/>
        </p:nvPicPr>
        <p:blipFill>
          <a:blip r:embed="rId5"/>
          <a:stretch>
            <a:fillRect/>
          </a:stretch>
        </p:blipFill>
        <p:spPr>
          <a:xfrm>
            <a:off x="2071688" y="3357563"/>
            <a:ext cx="3000375" cy="2298700"/>
          </a:xfrm>
          <a:prstGeom prst="rect">
            <a:avLst/>
          </a:prstGeom>
          <a:noFill/>
          <a:ln w="9525">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6082"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46083"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46084" name="AutoShape 7"/>
          <p:cNvSpPr/>
          <p:nvPr/>
        </p:nvSpPr>
        <p:spPr>
          <a:xfrm>
            <a:off x="1600200" y="457200"/>
            <a:ext cx="4252913"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5.</a:t>
            </a:r>
            <a:r>
              <a:rPr lang="zh-CN" altLang="en-US" sz="2400" b="1" dirty="0">
                <a:solidFill>
                  <a:schemeClr val="bg1"/>
                </a:solidFill>
                <a:latin typeface="微软雅黑" panose="020B0503020204020204" pitchFamily="34" charset="-122"/>
                <a:ea typeface="微软雅黑" panose="020B0503020204020204" pitchFamily="34" charset="-122"/>
              </a:rPr>
              <a:t>高空作业监督</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571500" y="1214438"/>
            <a:ext cx="5357813" cy="677863"/>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defRPr/>
            </a:pPr>
            <a:r>
              <a:rPr kumimoji="0" lang="en-US" altLang="zh-CN" sz="1800" b="1" i="0" u="none" strike="noStrike" kern="1200" cap="none" spc="0" normalizeH="0" baseline="0" noProof="0" dirty="0">
                <a:ln>
                  <a:noFill/>
                </a:ln>
                <a:solidFill>
                  <a:srgbClr val="0000FF"/>
                </a:solidFill>
                <a:effectLst/>
                <a:uLnTx/>
                <a:uFillTx/>
                <a:latin typeface="+mn-ea"/>
                <a:ea typeface="+mn-ea"/>
                <a:cs typeface="+mn-cs"/>
              </a:rPr>
              <a:t>3</a:t>
            </a:r>
            <a:r>
              <a:rPr kumimoji="0" lang="zh-CN" altLang="en-US" sz="1800" b="1" i="0" u="none" strike="noStrike" kern="1200" cap="none" spc="0" normalizeH="0" baseline="0" noProof="0" dirty="0">
                <a:ln>
                  <a:noFill/>
                </a:ln>
                <a:solidFill>
                  <a:srgbClr val="0000FF"/>
                </a:solidFill>
                <a:effectLst/>
                <a:uLnTx/>
                <a:uFillTx/>
                <a:latin typeface="+mn-ea"/>
                <a:ea typeface="+mn-ea"/>
                <a:cs typeface="+mn-cs"/>
              </a:rPr>
              <a:t>、查看施工操作</a:t>
            </a:r>
            <a:endParaRPr kumimoji="0" lang="zh-CN" altLang="en-US" sz="1800" b="1" i="0" u="none" strike="noStrike" kern="1200" cap="none" spc="0" normalizeH="0" baseline="0" noProof="0" dirty="0">
              <a:ln>
                <a:noFill/>
              </a:ln>
              <a:solidFill>
                <a:srgbClr val="0000FF"/>
              </a:solidFill>
              <a:effectLst/>
              <a:uLnTx/>
              <a:uFillTx/>
              <a:latin typeface="+mn-ea"/>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defRPr/>
            </a:pPr>
            <a:r>
              <a:rPr kumimoji="0" lang="zh-CN" altLang="en-US" sz="2000" b="0" i="0" u="none" strike="noStrike" kern="1200" cap="none" spc="0" normalizeH="0" baseline="0" noProof="0" dirty="0">
                <a:ln>
                  <a:noFill/>
                </a:ln>
                <a:solidFill>
                  <a:srgbClr val="FF0000"/>
                </a:solidFill>
                <a:effectLst/>
                <a:uLnTx/>
                <a:uFillTx/>
                <a:latin typeface="华文新魏" pitchFamily="2" charset="-122"/>
                <a:ea typeface="华文新魏" pitchFamily="2" charset="-122"/>
                <a:cs typeface="+mn-cs"/>
              </a:rPr>
              <a:t>主要查看施工人员在施工过程中有没有“三违”</a:t>
            </a:r>
            <a:endParaRPr kumimoji="0" lang="zh-CN" altLang="en-US" sz="2000" b="0" i="0" u="none" strike="noStrike" kern="1200" cap="none" spc="0" normalizeH="0" baseline="0" noProof="0" dirty="0">
              <a:ln>
                <a:noFill/>
              </a:ln>
              <a:solidFill>
                <a:srgbClr val="FF0000"/>
              </a:solidFill>
              <a:effectLst/>
              <a:uLnTx/>
              <a:uFillTx/>
              <a:latin typeface="华文新魏" pitchFamily="2" charset="-122"/>
              <a:ea typeface="华文新魏" pitchFamily="2" charset="-122"/>
              <a:cs typeface="+mn-cs"/>
            </a:endParaRPr>
          </a:p>
        </p:txBody>
      </p:sp>
      <p:pic>
        <p:nvPicPr>
          <p:cNvPr id="46086" name="Picture 8" descr="C:\Documents and Settings\xugw\桌面\DSC07698.JPG"/>
          <p:cNvPicPr>
            <a:picLocks noChangeAspect="1"/>
          </p:cNvPicPr>
          <p:nvPr/>
        </p:nvPicPr>
        <p:blipFill>
          <a:blip r:embed="rId2"/>
          <a:stretch>
            <a:fillRect/>
          </a:stretch>
        </p:blipFill>
        <p:spPr>
          <a:xfrm>
            <a:off x="857250" y="2214563"/>
            <a:ext cx="2598738" cy="1462087"/>
          </a:xfrm>
          <a:prstGeom prst="rect">
            <a:avLst/>
          </a:prstGeom>
          <a:noFill/>
          <a:ln w="9525">
            <a:noFill/>
          </a:ln>
        </p:spPr>
      </p:pic>
      <p:pic>
        <p:nvPicPr>
          <p:cNvPr id="46087" name="Picture 6" descr="C:\Documents and Settings\xugw\桌面\DSC07630.JPG"/>
          <p:cNvPicPr>
            <a:picLocks noChangeAspect="1"/>
          </p:cNvPicPr>
          <p:nvPr/>
        </p:nvPicPr>
        <p:blipFill>
          <a:blip r:embed="rId3"/>
          <a:stretch>
            <a:fillRect/>
          </a:stretch>
        </p:blipFill>
        <p:spPr>
          <a:xfrm>
            <a:off x="785813" y="3943350"/>
            <a:ext cx="2667000" cy="1463675"/>
          </a:xfrm>
          <a:prstGeom prst="rect">
            <a:avLst/>
          </a:prstGeom>
          <a:noFill/>
          <a:ln w="9525">
            <a:noFill/>
          </a:ln>
        </p:spPr>
      </p:pic>
      <p:pic>
        <p:nvPicPr>
          <p:cNvPr id="46088" name="Picture 4" descr="图片22"/>
          <p:cNvPicPr>
            <a:picLocks noChangeAspect="1"/>
          </p:cNvPicPr>
          <p:nvPr/>
        </p:nvPicPr>
        <p:blipFill>
          <a:blip r:embed="rId4"/>
          <a:stretch>
            <a:fillRect/>
          </a:stretch>
        </p:blipFill>
        <p:spPr>
          <a:xfrm>
            <a:off x="3810000" y="2143125"/>
            <a:ext cx="2571750" cy="3355975"/>
          </a:xfrm>
          <a:prstGeom prst="rect">
            <a:avLst/>
          </a:prstGeom>
          <a:noFill/>
          <a:ln w="9525">
            <a:noFill/>
          </a:ln>
        </p:spPr>
      </p:pic>
      <p:sp>
        <p:nvSpPr>
          <p:cNvPr id="46089" name="矩形 11"/>
          <p:cNvSpPr/>
          <p:nvPr/>
        </p:nvSpPr>
        <p:spPr>
          <a:xfrm>
            <a:off x="6858000" y="2071688"/>
            <a:ext cx="1733550" cy="400050"/>
          </a:xfrm>
          <a:prstGeom prst="rect">
            <a:avLst/>
          </a:prstGeom>
          <a:noFill/>
          <a:ln w="9525">
            <a:noFill/>
          </a:ln>
        </p:spPr>
        <p:txBody>
          <a:bodyPr wrap="none">
            <a:spAutoFit/>
          </a:bodyPr>
          <a:p>
            <a:pPr>
              <a:spcBef>
                <a:spcPct val="50000"/>
              </a:spcBef>
            </a:pPr>
            <a:r>
              <a:rPr lang="zh-CN" altLang="en-US" sz="2000" b="1" dirty="0">
                <a:solidFill>
                  <a:srgbClr val="0000FF"/>
                </a:solidFill>
                <a:latin typeface="Arial" panose="020B0604020202020204" pitchFamily="34" charset="0"/>
              </a:rPr>
              <a:t>五大违章心理</a:t>
            </a:r>
            <a:endParaRPr lang="zh-CN" altLang="en-US" sz="2000" b="1" dirty="0">
              <a:solidFill>
                <a:srgbClr val="0000FF"/>
              </a:solidFill>
              <a:latin typeface="Arial" panose="020B0604020202020204" pitchFamily="34" charset="0"/>
            </a:endParaRPr>
          </a:p>
        </p:txBody>
      </p:sp>
      <p:sp>
        <p:nvSpPr>
          <p:cNvPr id="46090" name="矩形 12"/>
          <p:cNvSpPr/>
          <p:nvPr/>
        </p:nvSpPr>
        <p:spPr>
          <a:xfrm>
            <a:off x="7000875" y="2643188"/>
            <a:ext cx="1785938" cy="2246312"/>
          </a:xfrm>
          <a:prstGeom prst="rect">
            <a:avLst/>
          </a:prstGeom>
          <a:noFill/>
          <a:ln w="9525">
            <a:noFill/>
          </a:ln>
        </p:spPr>
        <p:txBody>
          <a:bodyPr>
            <a:spAutoFit/>
          </a:bodyPr>
          <a:p>
            <a:pPr>
              <a:spcBef>
                <a:spcPct val="50000"/>
              </a:spcBef>
            </a:pPr>
            <a:r>
              <a:rPr lang="zh-CN" altLang="en-US" dirty="0">
                <a:solidFill>
                  <a:srgbClr val="FF0000"/>
                </a:solidFill>
                <a:latin typeface="华文新魏" pitchFamily="2" charset="-122"/>
                <a:ea typeface="华文新魏" pitchFamily="2" charset="-122"/>
              </a:rPr>
              <a:t>     </a:t>
            </a:r>
            <a:r>
              <a:rPr lang="zh-CN" altLang="en-US" sz="2000" dirty="0">
                <a:solidFill>
                  <a:srgbClr val="FF0000"/>
                </a:solidFill>
                <a:latin typeface="华文新魏" pitchFamily="2" charset="-122"/>
                <a:ea typeface="华文新魏" pitchFamily="2" charset="-122"/>
              </a:rPr>
              <a:t>侥幸</a:t>
            </a:r>
            <a:endParaRPr lang="zh-CN" altLang="en-US" sz="2000" dirty="0">
              <a:solidFill>
                <a:srgbClr val="FF0000"/>
              </a:solidFill>
              <a:latin typeface="华文新魏" pitchFamily="2" charset="-122"/>
              <a:ea typeface="华文新魏" pitchFamily="2" charset="-122"/>
            </a:endParaRPr>
          </a:p>
          <a:p>
            <a:pPr>
              <a:spcBef>
                <a:spcPct val="50000"/>
              </a:spcBef>
            </a:pPr>
            <a:r>
              <a:rPr lang="zh-CN" altLang="en-US" sz="2000" dirty="0">
                <a:solidFill>
                  <a:srgbClr val="FF0000"/>
                </a:solidFill>
                <a:latin typeface="华文新魏" pitchFamily="2" charset="-122"/>
                <a:ea typeface="华文新魏" pitchFamily="2" charset="-122"/>
              </a:rPr>
              <a:t>     省能</a:t>
            </a:r>
            <a:endParaRPr lang="zh-CN" altLang="en-US" sz="2000" dirty="0">
              <a:solidFill>
                <a:srgbClr val="FF0000"/>
              </a:solidFill>
              <a:latin typeface="华文新魏" pitchFamily="2" charset="-122"/>
              <a:ea typeface="华文新魏" pitchFamily="2" charset="-122"/>
            </a:endParaRPr>
          </a:p>
          <a:p>
            <a:pPr>
              <a:spcBef>
                <a:spcPct val="50000"/>
              </a:spcBef>
            </a:pPr>
            <a:r>
              <a:rPr lang="zh-CN" altLang="en-US" sz="2000" dirty="0">
                <a:solidFill>
                  <a:srgbClr val="FF0000"/>
                </a:solidFill>
                <a:latin typeface="华文新魏" pitchFamily="2" charset="-122"/>
                <a:ea typeface="华文新魏" pitchFamily="2" charset="-122"/>
              </a:rPr>
              <a:t>     从众</a:t>
            </a:r>
            <a:endParaRPr lang="zh-CN" altLang="en-US" sz="2000" dirty="0">
              <a:solidFill>
                <a:srgbClr val="FF0000"/>
              </a:solidFill>
              <a:latin typeface="华文新魏" pitchFamily="2" charset="-122"/>
              <a:ea typeface="华文新魏" pitchFamily="2" charset="-122"/>
            </a:endParaRPr>
          </a:p>
          <a:p>
            <a:pPr>
              <a:spcBef>
                <a:spcPct val="50000"/>
              </a:spcBef>
            </a:pPr>
            <a:r>
              <a:rPr lang="zh-CN" altLang="en-US" sz="2000" dirty="0">
                <a:solidFill>
                  <a:srgbClr val="FF0000"/>
                </a:solidFill>
                <a:latin typeface="华文新魏" pitchFamily="2" charset="-122"/>
                <a:ea typeface="华文新魏" pitchFamily="2" charset="-122"/>
              </a:rPr>
              <a:t>     反逆</a:t>
            </a:r>
            <a:endParaRPr lang="zh-CN" altLang="en-US" sz="2000" dirty="0">
              <a:solidFill>
                <a:srgbClr val="FF0000"/>
              </a:solidFill>
              <a:latin typeface="华文新魏" pitchFamily="2" charset="-122"/>
              <a:ea typeface="华文新魏" pitchFamily="2" charset="-122"/>
            </a:endParaRPr>
          </a:p>
          <a:p>
            <a:pPr>
              <a:spcBef>
                <a:spcPct val="50000"/>
              </a:spcBef>
            </a:pPr>
            <a:r>
              <a:rPr lang="zh-CN" altLang="en-US" sz="2000" dirty="0">
                <a:solidFill>
                  <a:srgbClr val="FF0000"/>
                </a:solidFill>
                <a:latin typeface="华文新魏" pitchFamily="2" charset="-122"/>
                <a:ea typeface="华文新魏" pitchFamily="2" charset="-122"/>
              </a:rPr>
              <a:t>  自我表现</a:t>
            </a:r>
            <a:endParaRPr lang="zh-CN" altLang="en-US" sz="2000" dirty="0">
              <a:solidFill>
                <a:srgbClr val="FF0000"/>
              </a:solidFill>
              <a:latin typeface="华文新魏" pitchFamily="2" charset="-122"/>
              <a:ea typeface="华文新魏" pitchFamily="2"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7106"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47107"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47108" name="AutoShape 7"/>
          <p:cNvSpPr/>
          <p:nvPr/>
        </p:nvSpPr>
        <p:spPr>
          <a:xfrm>
            <a:off x="1600200" y="457200"/>
            <a:ext cx="4252913"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5.</a:t>
            </a:r>
            <a:r>
              <a:rPr lang="zh-CN" altLang="en-US" sz="2400" b="1" dirty="0">
                <a:solidFill>
                  <a:schemeClr val="bg1"/>
                </a:solidFill>
                <a:latin typeface="微软雅黑" panose="020B0503020204020204" pitchFamily="34" charset="-122"/>
                <a:ea typeface="微软雅黑" panose="020B0503020204020204" pitchFamily="34" charset="-122"/>
              </a:rPr>
              <a:t>高空作业监督</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7109" name="矩形 8"/>
          <p:cNvSpPr/>
          <p:nvPr/>
        </p:nvSpPr>
        <p:spPr>
          <a:xfrm>
            <a:off x="714375" y="1285875"/>
            <a:ext cx="6858000" cy="3416300"/>
          </a:xfrm>
          <a:prstGeom prst="rect">
            <a:avLst/>
          </a:prstGeom>
          <a:noFill/>
          <a:ln w="9525">
            <a:noFill/>
          </a:ln>
        </p:spPr>
        <p:txBody>
          <a:bodyPr>
            <a:spAutoFit/>
          </a:bodyPr>
          <a:p>
            <a:pPr>
              <a:buFont typeface="Wingdings" panose="05000000000000000000" pitchFamily="2" charset="2"/>
            </a:pPr>
            <a:r>
              <a:rPr lang="en-US" altLang="zh-CN" sz="2400" b="1" dirty="0">
                <a:solidFill>
                  <a:srgbClr val="0000FF"/>
                </a:solidFill>
                <a:latin typeface="宋体" panose="02010600030101010101" pitchFamily="2" charset="-122"/>
              </a:rPr>
              <a:t>4</a:t>
            </a:r>
            <a:r>
              <a:rPr lang="zh-CN" altLang="en-US" sz="2400" b="1" dirty="0">
                <a:solidFill>
                  <a:srgbClr val="0000FF"/>
                </a:solidFill>
                <a:latin typeface="宋体" panose="02010600030101010101" pitchFamily="2" charset="-122"/>
              </a:rPr>
              <a:t>、查看施工材料</a:t>
            </a:r>
            <a:endParaRPr lang="zh-CN" altLang="en-US" sz="2400" b="1" dirty="0">
              <a:solidFill>
                <a:srgbClr val="0000FF"/>
              </a:solidFill>
              <a:latin typeface="宋体" panose="02010600030101010101" pitchFamily="2" charset="-122"/>
            </a:endParaRPr>
          </a:p>
          <a:p>
            <a:pPr>
              <a:buFont typeface="Wingdings" panose="05000000000000000000" pitchFamily="2" charset="2"/>
            </a:pPr>
            <a:r>
              <a:rPr lang="zh-CN" altLang="en-US" sz="2400" dirty="0">
                <a:latin typeface="华文新魏" pitchFamily="2" charset="-122"/>
                <a:ea typeface="华文新魏" pitchFamily="2" charset="-122"/>
              </a:rPr>
              <a:t>施工材料有没有乱堆乱放；</a:t>
            </a:r>
            <a:endParaRPr lang="zh-CN" altLang="en-US" sz="2400" dirty="0">
              <a:latin typeface="华文新魏" pitchFamily="2" charset="-122"/>
              <a:ea typeface="华文新魏" pitchFamily="2" charset="-122"/>
            </a:endParaRPr>
          </a:p>
          <a:p>
            <a:pPr>
              <a:buFont typeface="Wingdings" panose="05000000000000000000" pitchFamily="2" charset="2"/>
            </a:pPr>
            <a:r>
              <a:rPr lang="zh-CN" altLang="en-US" sz="2400" dirty="0">
                <a:latin typeface="华文新魏" pitchFamily="2" charset="-122"/>
                <a:ea typeface="华文新魏" pitchFamily="2" charset="-122"/>
              </a:rPr>
              <a:t>施工现场废料有没有及时清理；</a:t>
            </a:r>
            <a:endParaRPr lang="en-US" altLang="zh-CN" sz="2400" dirty="0">
              <a:latin typeface="华文新魏" pitchFamily="2" charset="-122"/>
              <a:ea typeface="华文新魏" pitchFamily="2" charset="-122"/>
            </a:endParaRPr>
          </a:p>
          <a:p>
            <a:pPr>
              <a:buFont typeface="Wingdings" panose="05000000000000000000" pitchFamily="2" charset="2"/>
            </a:pPr>
            <a:r>
              <a:rPr lang="zh-CN" altLang="en-US" sz="2400" dirty="0">
                <a:latin typeface="华文新魏" pitchFamily="2" charset="-122"/>
                <a:ea typeface="华文新魏" pitchFamily="2" charset="-122"/>
              </a:rPr>
              <a:t>脚手架上有没有未及时清理的材料；</a:t>
            </a:r>
            <a:endParaRPr lang="en-US" altLang="zh-CN" sz="2400" dirty="0">
              <a:latin typeface="华文新魏" pitchFamily="2" charset="-122"/>
              <a:ea typeface="华文新魏" pitchFamily="2" charset="-122"/>
            </a:endParaRPr>
          </a:p>
          <a:p>
            <a:pPr>
              <a:buFont typeface="Wingdings" panose="05000000000000000000" pitchFamily="2" charset="2"/>
            </a:pPr>
            <a:r>
              <a:rPr lang="zh-CN" altLang="en-US" sz="2400" dirty="0">
                <a:latin typeface="华文新魏" pitchFamily="2" charset="-122"/>
                <a:ea typeface="华文新魏" pitchFamily="2" charset="-122"/>
              </a:rPr>
              <a:t>高空作业区域有没有导致人员绊倒、滑倒的材料；</a:t>
            </a:r>
            <a:endParaRPr lang="en-US" altLang="zh-CN" sz="2400" dirty="0">
              <a:latin typeface="华文新魏" pitchFamily="2" charset="-122"/>
              <a:ea typeface="华文新魏" pitchFamily="2" charset="-122"/>
            </a:endParaRPr>
          </a:p>
          <a:p>
            <a:pPr>
              <a:buFont typeface="Wingdings" panose="05000000000000000000" pitchFamily="2" charset="2"/>
            </a:pPr>
            <a:r>
              <a:rPr lang="zh-CN" altLang="en-US" sz="2400" dirty="0">
                <a:latin typeface="华文新魏" pitchFamily="2" charset="-122"/>
                <a:ea typeface="华文新魏" pitchFamily="2" charset="-122"/>
              </a:rPr>
              <a:t>高空作业区域内材料是不是摆放牢固可靠；</a:t>
            </a:r>
            <a:endParaRPr lang="en-US" altLang="zh-CN" sz="2400" dirty="0">
              <a:latin typeface="华文新魏" pitchFamily="2" charset="-122"/>
              <a:ea typeface="华文新魏" pitchFamily="2" charset="-122"/>
            </a:endParaRPr>
          </a:p>
          <a:p>
            <a:pPr>
              <a:buFont typeface="Wingdings" panose="05000000000000000000" pitchFamily="2" charset="2"/>
            </a:pPr>
            <a:r>
              <a:rPr lang="zh-CN" altLang="en-US" sz="2400" dirty="0">
                <a:latin typeface="华文新魏" pitchFamily="2" charset="-122"/>
                <a:ea typeface="华文新魏" pitchFamily="2" charset="-122"/>
              </a:rPr>
              <a:t>高空作业区域易滑（滚）落物品是否加固；</a:t>
            </a:r>
            <a:endParaRPr lang="en-US" altLang="zh-CN" sz="2400" dirty="0">
              <a:latin typeface="华文新魏" pitchFamily="2" charset="-122"/>
              <a:ea typeface="华文新魏" pitchFamily="2" charset="-122"/>
            </a:endParaRPr>
          </a:p>
          <a:p>
            <a:pPr>
              <a:buFont typeface="Wingdings" panose="05000000000000000000" pitchFamily="2" charset="2"/>
            </a:pPr>
            <a:r>
              <a:rPr lang="zh-CN" altLang="en-US" sz="2400" dirty="0">
                <a:latin typeface="华文新魏" pitchFamily="2" charset="-122"/>
                <a:ea typeface="华文新魏" pitchFamily="2" charset="-122"/>
              </a:rPr>
              <a:t>小件材料、工器具是否遗落在高空区域；</a:t>
            </a:r>
            <a:endParaRPr lang="zh-CN" altLang="en-US" sz="2400" dirty="0">
              <a:latin typeface="华文新魏" pitchFamily="2" charset="-122"/>
              <a:ea typeface="华文新魏" pitchFamily="2" charset="-122"/>
            </a:endParaRPr>
          </a:p>
          <a:p>
            <a:pPr>
              <a:buFont typeface="Wingdings" panose="05000000000000000000" pitchFamily="2" charset="2"/>
            </a:pPr>
            <a:r>
              <a:rPr lang="zh-CN" altLang="en-US" sz="2400" dirty="0">
                <a:latin typeface="华文新魏" pitchFamily="2" charset="-122"/>
                <a:ea typeface="华文新魏" pitchFamily="2" charset="-122"/>
              </a:rPr>
              <a:t>高空作业下方有没有危险的物料。</a:t>
            </a:r>
            <a:endParaRPr lang="zh-CN" altLang="en-US" sz="2400" dirty="0">
              <a:latin typeface="华文新魏" pitchFamily="2" charset="-122"/>
              <a:ea typeface="华文新魏" pitchFamily="2"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8130"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48131"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48132" name="AutoShape 7"/>
          <p:cNvSpPr/>
          <p:nvPr/>
        </p:nvSpPr>
        <p:spPr>
          <a:xfrm>
            <a:off x="1295400" y="457200"/>
            <a:ext cx="4252913"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5.</a:t>
            </a:r>
            <a:r>
              <a:rPr lang="zh-CN" altLang="en-US" sz="2400" b="1" dirty="0">
                <a:solidFill>
                  <a:schemeClr val="bg1"/>
                </a:solidFill>
                <a:latin typeface="微软雅黑" panose="020B0503020204020204" pitchFamily="34" charset="-122"/>
                <a:ea typeface="微软雅黑" panose="020B0503020204020204" pitchFamily="34" charset="-122"/>
              </a:rPr>
              <a:t>高空作业监督</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48133" name="矩形 8"/>
          <p:cNvSpPr/>
          <p:nvPr/>
        </p:nvSpPr>
        <p:spPr>
          <a:xfrm>
            <a:off x="642938" y="1285875"/>
            <a:ext cx="1928812" cy="369888"/>
          </a:xfrm>
          <a:prstGeom prst="rect">
            <a:avLst/>
          </a:prstGeom>
          <a:noFill/>
          <a:ln w="9525">
            <a:noFill/>
          </a:ln>
        </p:spPr>
        <p:txBody>
          <a:bodyPr wrap="none">
            <a:spAutoFit/>
          </a:bodyPr>
          <a:p>
            <a:pPr>
              <a:spcBef>
                <a:spcPct val="50000"/>
              </a:spcBef>
            </a:pPr>
            <a:r>
              <a:rPr lang="en-US" altLang="zh-CN" b="1" dirty="0">
                <a:solidFill>
                  <a:srgbClr val="0000FF"/>
                </a:solidFill>
                <a:latin typeface="宋体" panose="02010600030101010101" pitchFamily="2" charset="-122"/>
              </a:rPr>
              <a:t>5</a:t>
            </a:r>
            <a:r>
              <a:rPr lang="zh-CN" altLang="en-US" b="1" dirty="0">
                <a:solidFill>
                  <a:srgbClr val="0000FF"/>
                </a:solidFill>
                <a:latin typeface="宋体" panose="02010600030101010101" pitchFamily="2" charset="-122"/>
              </a:rPr>
              <a:t>、安全使用梯子</a:t>
            </a:r>
            <a:endParaRPr lang="zh-CN" altLang="en-US" b="1" dirty="0">
              <a:solidFill>
                <a:srgbClr val="0000FF"/>
              </a:solidFill>
              <a:latin typeface="宋体" panose="02010600030101010101" pitchFamily="2" charset="-122"/>
            </a:endParaRPr>
          </a:p>
        </p:txBody>
      </p:sp>
      <p:pic>
        <p:nvPicPr>
          <p:cNvPr id="48134" name="Picture 6"/>
          <p:cNvPicPr>
            <a:picLocks noChangeAspect="1"/>
          </p:cNvPicPr>
          <p:nvPr/>
        </p:nvPicPr>
        <p:blipFill>
          <a:blip r:embed="rId2"/>
          <a:stretch>
            <a:fillRect/>
          </a:stretch>
        </p:blipFill>
        <p:spPr>
          <a:xfrm>
            <a:off x="357188" y="2286000"/>
            <a:ext cx="3024187" cy="3316288"/>
          </a:xfrm>
          <a:prstGeom prst="rect">
            <a:avLst/>
          </a:prstGeom>
          <a:noFill/>
          <a:ln w="9525">
            <a:noFill/>
          </a:ln>
        </p:spPr>
      </p:pic>
      <p:pic>
        <p:nvPicPr>
          <p:cNvPr id="48135" name="Picture 7"/>
          <p:cNvPicPr>
            <a:picLocks noChangeAspect="1"/>
          </p:cNvPicPr>
          <p:nvPr/>
        </p:nvPicPr>
        <p:blipFill>
          <a:blip r:embed="rId3"/>
          <a:stretch>
            <a:fillRect/>
          </a:stretch>
        </p:blipFill>
        <p:spPr>
          <a:xfrm>
            <a:off x="5613400" y="2357438"/>
            <a:ext cx="3209925" cy="3314700"/>
          </a:xfrm>
          <a:prstGeom prst="rect">
            <a:avLst/>
          </a:prstGeom>
          <a:noFill/>
          <a:ln w="9525">
            <a:noFill/>
          </a:ln>
        </p:spPr>
      </p:pic>
      <p:sp>
        <p:nvSpPr>
          <p:cNvPr id="12" name="矩形 11"/>
          <p:cNvSpPr/>
          <p:nvPr/>
        </p:nvSpPr>
        <p:spPr>
          <a:xfrm>
            <a:off x="1000125" y="1857375"/>
            <a:ext cx="1684338" cy="369888"/>
          </a:xfrm>
          <a:prstGeom prst="rect">
            <a:avLst/>
          </a:prstGeom>
        </p:spPr>
        <p:txBody>
          <a:bodyPr wrap="none">
            <a:spAutoFit/>
          </a:bodyPr>
          <a:lstStyle/>
          <a:p>
            <a:pPr marL="342900" marR="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n"/>
              <a:defRPr/>
            </a:pPr>
            <a:r>
              <a:rPr kumimoji="0" lang="zh-CN" altLang="en-US" sz="1800" b="0"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rPr>
              <a:t>足够的长度</a:t>
            </a:r>
            <a:endParaRPr kumimoji="0" lang="zh-CN" altLang="en-US" sz="1800" b="0"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endParaRPr>
          </a:p>
        </p:txBody>
      </p:sp>
      <p:sp>
        <p:nvSpPr>
          <p:cNvPr id="48137" name="矩形 12"/>
          <p:cNvSpPr/>
          <p:nvPr/>
        </p:nvSpPr>
        <p:spPr>
          <a:xfrm>
            <a:off x="3643313" y="2500313"/>
            <a:ext cx="1785937" cy="2751137"/>
          </a:xfrm>
          <a:prstGeom prst="rect">
            <a:avLst/>
          </a:prstGeom>
          <a:noFill/>
          <a:ln w="9525">
            <a:noFill/>
          </a:ln>
        </p:spPr>
        <p:txBody>
          <a:bodyPr>
            <a:spAutoFit/>
          </a:bodyPr>
          <a:p>
            <a:pPr marL="342900" indent="-342900">
              <a:lnSpc>
                <a:spcPct val="150000"/>
              </a:lnSpc>
              <a:spcBef>
                <a:spcPct val="20000"/>
              </a:spcBef>
              <a:buClr>
                <a:schemeClr val="folHlink"/>
              </a:buClr>
              <a:buSzPct val="90000"/>
              <a:buFont typeface="Wingdings" panose="05000000000000000000" pitchFamily="2" charset="2"/>
              <a:buChar char="n"/>
            </a:pPr>
            <a:r>
              <a:rPr lang="zh-CN" altLang="en-US" b="1" dirty="0">
                <a:solidFill>
                  <a:srgbClr val="FF0000"/>
                </a:solidFill>
                <a:latin typeface="宋体" panose="02010600030101010101" pitchFamily="2" charset="-122"/>
              </a:rPr>
              <a:t>足够的刚度</a:t>
            </a:r>
            <a:r>
              <a:rPr lang="en-US" altLang="zh-CN" b="1" dirty="0">
                <a:solidFill>
                  <a:srgbClr val="FF0000"/>
                </a:solidFill>
                <a:latin typeface="宋体" panose="02010600030101010101" pitchFamily="2" charset="-122"/>
              </a:rPr>
              <a:t>/</a:t>
            </a:r>
            <a:r>
              <a:rPr lang="zh-CN" altLang="en-US" b="1" dirty="0">
                <a:solidFill>
                  <a:srgbClr val="FF0000"/>
                </a:solidFill>
                <a:latin typeface="宋体" panose="02010600030101010101" pitchFamily="2" charset="-122"/>
              </a:rPr>
              <a:t>强度</a:t>
            </a:r>
            <a:endParaRPr lang="zh-CN" altLang="en-US" b="1" dirty="0">
              <a:solidFill>
                <a:srgbClr val="FF0000"/>
              </a:solidFill>
              <a:latin typeface="宋体" panose="02010600030101010101" pitchFamily="2" charset="-122"/>
            </a:endParaRPr>
          </a:p>
          <a:p>
            <a:pPr marL="342900" indent="-342900">
              <a:lnSpc>
                <a:spcPct val="150000"/>
              </a:lnSpc>
              <a:spcBef>
                <a:spcPct val="20000"/>
              </a:spcBef>
              <a:buClr>
                <a:schemeClr val="folHlink"/>
              </a:buClr>
              <a:buSzPct val="90000"/>
              <a:buFont typeface="Wingdings" panose="05000000000000000000" pitchFamily="2" charset="2"/>
              <a:buChar char="n"/>
            </a:pPr>
            <a:r>
              <a:rPr lang="zh-CN" altLang="en-US" b="1" dirty="0">
                <a:solidFill>
                  <a:srgbClr val="FF0000"/>
                </a:solidFill>
                <a:latin typeface="宋体" panose="02010600030101010101" pitchFamily="2" charset="-122"/>
              </a:rPr>
              <a:t>放置稳固</a:t>
            </a:r>
            <a:endParaRPr lang="zh-CN" altLang="en-US" b="1" dirty="0">
              <a:solidFill>
                <a:srgbClr val="FF0000"/>
              </a:solidFill>
              <a:latin typeface="宋体" panose="02010600030101010101" pitchFamily="2" charset="-122"/>
            </a:endParaRPr>
          </a:p>
          <a:p>
            <a:pPr marL="342900" indent="-342900">
              <a:lnSpc>
                <a:spcPct val="150000"/>
              </a:lnSpc>
              <a:spcBef>
                <a:spcPct val="20000"/>
              </a:spcBef>
              <a:buClr>
                <a:schemeClr val="folHlink"/>
              </a:buClr>
              <a:buSzPct val="90000"/>
              <a:buFont typeface="Wingdings" panose="05000000000000000000" pitchFamily="2" charset="2"/>
              <a:buChar char="n"/>
            </a:pPr>
            <a:r>
              <a:rPr lang="zh-CN" altLang="en-US" b="1" dirty="0">
                <a:solidFill>
                  <a:srgbClr val="FF0000"/>
                </a:solidFill>
                <a:latin typeface="宋体" panose="02010600030101010101" pitchFamily="2" charset="-122"/>
              </a:rPr>
              <a:t>足够长度</a:t>
            </a:r>
            <a:endParaRPr lang="zh-CN" altLang="en-US" b="1" dirty="0">
              <a:solidFill>
                <a:srgbClr val="FF0000"/>
              </a:solidFill>
              <a:latin typeface="宋体" panose="02010600030101010101" pitchFamily="2" charset="-122"/>
            </a:endParaRPr>
          </a:p>
          <a:p>
            <a:pPr marL="342900" indent="-342900">
              <a:lnSpc>
                <a:spcPct val="150000"/>
              </a:lnSpc>
              <a:spcBef>
                <a:spcPct val="20000"/>
              </a:spcBef>
              <a:buClr>
                <a:schemeClr val="folHlink"/>
              </a:buClr>
              <a:buSzPct val="90000"/>
              <a:buFont typeface="Wingdings" panose="05000000000000000000" pitchFamily="2" charset="2"/>
              <a:buChar char="n"/>
            </a:pPr>
            <a:r>
              <a:rPr lang="en-US" altLang="zh-CN" b="1" dirty="0">
                <a:solidFill>
                  <a:srgbClr val="FF0000"/>
                </a:solidFill>
                <a:latin typeface="宋体" panose="02010600030101010101" pitchFamily="2" charset="-122"/>
              </a:rPr>
              <a:t>3</a:t>
            </a:r>
            <a:r>
              <a:rPr lang="zh-CN" altLang="en-US" b="1" dirty="0">
                <a:solidFill>
                  <a:srgbClr val="FF0000"/>
                </a:solidFill>
                <a:latin typeface="宋体" panose="02010600030101010101" pitchFamily="2" charset="-122"/>
              </a:rPr>
              <a:t>点接触原则</a:t>
            </a:r>
            <a:endParaRPr lang="zh-CN" altLang="en-US" b="1" dirty="0">
              <a:solidFill>
                <a:srgbClr val="FF0000"/>
              </a:solidFill>
              <a:latin typeface="宋体" panose="02010600030101010101" pitchFamily="2" charset="-122"/>
            </a:endParaRPr>
          </a:p>
        </p:txBody>
      </p:sp>
      <p:sp>
        <p:nvSpPr>
          <p:cNvPr id="48138" name="矩形 13"/>
          <p:cNvSpPr/>
          <p:nvPr/>
        </p:nvSpPr>
        <p:spPr>
          <a:xfrm>
            <a:off x="6357938" y="1928813"/>
            <a:ext cx="1684337" cy="369887"/>
          </a:xfrm>
          <a:prstGeom prst="rect">
            <a:avLst/>
          </a:prstGeom>
          <a:noFill/>
          <a:ln w="9525">
            <a:noFill/>
          </a:ln>
        </p:spPr>
        <p:txBody>
          <a:bodyPr wrap="none">
            <a:spAutoFit/>
          </a:bodyPr>
          <a:p>
            <a:pPr marL="342900" indent="-342900">
              <a:spcBef>
                <a:spcPct val="20000"/>
              </a:spcBef>
              <a:buClr>
                <a:schemeClr val="folHlink"/>
              </a:buClr>
              <a:buSzPct val="90000"/>
              <a:buFont typeface="Wingdings" panose="05000000000000000000" pitchFamily="2" charset="2"/>
              <a:buChar char="n"/>
            </a:pPr>
            <a:r>
              <a:rPr lang="zh-CN" altLang="en-US" dirty="0">
                <a:solidFill>
                  <a:srgbClr val="FF0000"/>
                </a:solidFill>
                <a:latin typeface="华文新魏" pitchFamily="2" charset="-122"/>
                <a:ea typeface="华文新魏" pitchFamily="2" charset="-122"/>
              </a:rPr>
              <a:t>应固定稳妥</a:t>
            </a:r>
            <a:endParaRPr lang="zh-CN" altLang="en-US" dirty="0">
              <a:solidFill>
                <a:srgbClr val="FF0000"/>
              </a:solidFill>
              <a:latin typeface="华文新魏" pitchFamily="2" charset="-122"/>
              <a:ea typeface="华文新魏" pitchFamily="2" charset="-122"/>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9154"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49155"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49156" name="AutoShape 7"/>
          <p:cNvSpPr/>
          <p:nvPr/>
        </p:nvSpPr>
        <p:spPr>
          <a:xfrm>
            <a:off x="990600" y="457200"/>
            <a:ext cx="4252913"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5.</a:t>
            </a:r>
            <a:r>
              <a:rPr lang="zh-CN" altLang="en-US" sz="2400" b="1" dirty="0">
                <a:solidFill>
                  <a:schemeClr val="bg1"/>
                </a:solidFill>
                <a:latin typeface="微软雅黑" panose="020B0503020204020204" pitchFamily="34" charset="-122"/>
                <a:ea typeface="微软雅黑" panose="020B0503020204020204" pitchFamily="34" charset="-122"/>
              </a:rPr>
              <a:t>高空作业监督</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pic>
        <p:nvPicPr>
          <p:cNvPr id="49157" name="Picture 5"/>
          <p:cNvPicPr>
            <a:picLocks noChangeAspect="1"/>
          </p:cNvPicPr>
          <p:nvPr/>
        </p:nvPicPr>
        <p:blipFill>
          <a:blip r:embed="rId2"/>
          <a:stretch>
            <a:fillRect/>
          </a:stretch>
        </p:blipFill>
        <p:spPr>
          <a:xfrm>
            <a:off x="857250" y="1785938"/>
            <a:ext cx="3384550" cy="3857625"/>
          </a:xfrm>
          <a:prstGeom prst="rect">
            <a:avLst/>
          </a:prstGeom>
          <a:noFill/>
          <a:ln w="9525">
            <a:noFill/>
          </a:ln>
        </p:spPr>
      </p:pic>
      <p:grpSp>
        <p:nvGrpSpPr>
          <p:cNvPr id="49158" name="Group 8"/>
          <p:cNvGrpSpPr/>
          <p:nvPr/>
        </p:nvGrpSpPr>
        <p:grpSpPr>
          <a:xfrm>
            <a:off x="4673600" y="1785938"/>
            <a:ext cx="3600450" cy="3719512"/>
            <a:chOff x="2444" y="1389"/>
            <a:chExt cx="1892" cy="1542"/>
          </a:xfrm>
        </p:grpSpPr>
        <p:pic>
          <p:nvPicPr>
            <p:cNvPr id="49161" name="Picture 6"/>
            <p:cNvPicPr>
              <a:picLocks noChangeAspect="1"/>
            </p:cNvPicPr>
            <p:nvPr/>
          </p:nvPicPr>
          <p:blipFill>
            <a:blip r:embed="rId3"/>
            <a:stretch>
              <a:fillRect/>
            </a:stretch>
          </p:blipFill>
          <p:spPr>
            <a:xfrm>
              <a:off x="2444" y="1398"/>
              <a:ext cx="872" cy="1524"/>
            </a:xfrm>
            <a:prstGeom prst="rect">
              <a:avLst/>
            </a:prstGeom>
            <a:noFill/>
            <a:ln w="9525">
              <a:noFill/>
            </a:ln>
          </p:spPr>
        </p:pic>
        <p:pic>
          <p:nvPicPr>
            <p:cNvPr id="49162" name="Picture 7"/>
            <p:cNvPicPr>
              <a:picLocks noChangeAspect="1"/>
            </p:cNvPicPr>
            <p:nvPr/>
          </p:nvPicPr>
          <p:blipFill>
            <a:blip r:embed="rId4"/>
            <a:stretch>
              <a:fillRect/>
            </a:stretch>
          </p:blipFill>
          <p:spPr>
            <a:xfrm>
              <a:off x="3379" y="1389"/>
              <a:ext cx="957" cy="1542"/>
            </a:xfrm>
            <a:prstGeom prst="rect">
              <a:avLst/>
            </a:prstGeom>
            <a:noFill/>
            <a:ln w="9525">
              <a:noFill/>
            </a:ln>
          </p:spPr>
        </p:pic>
      </p:grpSp>
      <p:sp>
        <p:nvSpPr>
          <p:cNvPr id="13" name="矩形 12"/>
          <p:cNvSpPr/>
          <p:nvPr/>
        </p:nvSpPr>
        <p:spPr>
          <a:xfrm>
            <a:off x="1643063" y="1357313"/>
            <a:ext cx="2786063" cy="369888"/>
          </a:xfrm>
          <a:prstGeom prst="rect">
            <a:avLst/>
          </a:prstGeom>
        </p:spPr>
        <p:txBody>
          <a:bodyPr>
            <a:spAutoFit/>
          </a:bodyPr>
          <a:lstStyle/>
          <a:p>
            <a:pPr marL="342900" marR="0" lvl="0" indent="-342900" algn="l" defTabSz="914400" rtl="0" eaLnBrk="1" fontAlgn="base" latinLnBrk="0" hangingPunct="1">
              <a:lnSpc>
                <a:spcPct val="100000"/>
              </a:lnSpc>
              <a:spcBef>
                <a:spcPct val="20000"/>
              </a:spcBef>
              <a:spcAft>
                <a:spcPct val="0"/>
              </a:spcAft>
              <a:buClr>
                <a:schemeClr val="hlink"/>
              </a:buClr>
              <a:buSzPct val="70000"/>
              <a:buFont typeface="Wingdings" panose="05000000000000000000" pitchFamily="2" charset="2"/>
              <a:buChar char="n"/>
              <a:defRPr/>
            </a:pPr>
            <a:r>
              <a:rPr kumimoji="0" lang="zh-CN" altLang="en-US" sz="1800" b="0"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rPr>
              <a:t>角度正确处理（</a:t>
            </a:r>
            <a:r>
              <a:rPr kumimoji="0" lang="en-US" altLang="zh-CN" sz="1800" b="0"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rPr>
              <a:t>60°</a:t>
            </a:r>
            <a:r>
              <a:rPr kumimoji="0" lang="zh-CN" altLang="en-US" sz="1800" b="0"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rPr>
              <a:t>）</a:t>
            </a:r>
            <a:endParaRPr kumimoji="0" lang="zh-CN" altLang="en-US" sz="1800" b="0" i="0" u="none" strike="noStrike" kern="1200" cap="none" spc="0" normalizeH="0" baseline="0" noProof="0" dirty="0">
              <a:ln>
                <a:noFill/>
              </a:ln>
              <a:solidFill>
                <a:srgbClr val="FF0000"/>
              </a:solidFill>
              <a:effectLst>
                <a:outerShdw blurRad="38100" dist="38100" dir="2700000" algn="tl">
                  <a:srgbClr val="000000"/>
                </a:outerShdw>
              </a:effectLst>
              <a:uLnTx/>
              <a:uFillTx/>
              <a:latin typeface="华文新魏" pitchFamily="2" charset="-122"/>
              <a:ea typeface="华文新魏" pitchFamily="2" charset="-122"/>
              <a:cs typeface="+mn-cs"/>
            </a:endParaRPr>
          </a:p>
        </p:txBody>
      </p:sp>
      <p:sp>
        <p:nvSpPr>
          <p:cNvPr id="49160" name="矩形 13"/>
          <p:cNvSpPr/>
          <p:nvPr/>
        </p:nvSpPr>
        <p:spPr>
          <a:xfrm>
            <a:off x="5857875" y="1357313"/>
            <a:ext cx="1454150" cy="369887"/>
          </a:xfrm>
          <a:prstGeom prst="rect">
            <a:avLst/>
          </a:prstGeom>
          <a:noFill/>
          <a:ln w="9525">
            <a:noFill/>
          </a:ln>
        </p:spPr>
        <p:txBody>
          <a:bodyPr wrap="none">
            <a:spAutoFit/>
          </a:bodyPr>
          <a:p>
            <a:pPr marL="342900" indent="-342900">
              <a:spcBef>
                <a:spcPct val="20000"/>
              </a:spcBef>
              <a:buClr>
                <a:schemeClr val="folHlink"/>
              </a:buClr>
              <a:buSzPct val="90000"/>
              <a:buFont typeface="Wingdings" panose="05000000000000000000" pitchFamily="2" charset="2"/>
              <a:buChar char="n"/>
            </a:pPr>
            <a:r>
              <a:rPr lang="zh-CN" altLang="en-US" b="1" dirty="0">
                <a:solidFill>
                  <a:srgbClr val="FF0000"/>
                </a:solidFill>
                <a:latin typeface="华文新魏" pitchFamily="2" charset="-122"/>
                <a:ea typeface="华文新魏" pitchFamily="2" charset="-122"/>
              </a:rPr>
              <a:t>不拿工具</a:t>
            </a:r>
            <a:endParaRPr lang="zh-CN" altLang="en-US" b="1" dirty="0">
              <a:solidFill>
                <a:srgbClr val="FF0000"/>
              </a:solidFill>
              <a:latin typeface="华文新魏" pitchFamily="2" charset="-122"/>
              <a:ea typeface="华文新魏" pitchFamily="2" charset="-122"/>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0178"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50179"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50180" name="AutoShape 7"/>
          <p:cNvSpPr/>
          <p:nvPr/>
        </p:nvSpPr>
        <p:spPr>
          <a:xfrm>
            <a:off x="1143000" y="457200"/>
            <a:ext cx="4495800"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5.</a:t>
            </a:r>
            <a:r>
              <a:rPr lang="zh-CN" altLang="en-US" sz="2400" b="1" dirty="0">
                <a:solidFill>
                  <a:schemeClr val="bg1"/>
                </a:solidFill>
                <a:latin typeface="微软雅黑" panose="020B0503020204020204" pitchFamily="34" charset="-122"/>
                <a:ea typeface="微软雅黑" panose="020B0503020204020204" pitchFamily="34" charset="-122"/>
              </a:rPr>
              <a:t>高空作业监督</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50181" name="矩形 8"/>
          <p:cNvSpPr/>
          <p:nvPr/>
        </p:nvSpPr>
        <p:spPr>
          <a:xfrm>
            <a:off x="928688" y="1428750"/>
            <a:ext cx="2625725" cy="369888"/>
          </a:xfrm>
          <a:prstGeom prst="rect">
            <a:avLst/>
          </a:prstGeom>
          <a:noFill/>
          <a:ln w="9525">
            <a:noFill/>
          </a:ln>
        </p:spPr>
        <p:txBody>
          <a:bodyPr wrap="none">
            <a:spAutoFit/>
          </a:bodyPr>
          <a:p>
            <a:r>
              <a:rPr lang="en-US" altLang="zh-CN" b="1" dirty="0">
                <a:solidFill>
                  <a:srgbClr val="0000FF"/>
                </a:solidFill>
                <a:latin typeface="宋体" panose="02010600030101010101" pitchFamily="2" charset="-122"/>
              </a:rPr>
              <a:t>6</a:t>
            </a:r>
            <a:r>
              <a:rPr lang="zh-CN" altLang="en-US" b="1" dirty="0">
                <a:solidFill>
                  <a:srgbClr val="0000FF"/>
                </a:solidFill>
                <a:latin typeface="宋体" panose="02010600030101010101" pitchFamily="2" charset="-122"/>
              </a:rPr>
              <a:t>、安全使用脚手架设施</a:t>
            </a:r>
            <a:endParaRPr lang="zh-CN" altLang="en-US" b="1" dirty="0">
              <a:solidFill>
                <a:srgbClr val="0000FF"/>
              </a:solidFill>
              <a:latin typeface="宋体" panose="02010600030101010101" pitchFamily="2" charset="-122"/>
            </a:endParaRPr>
          </a:p>
        </p:txBody>
      </p:sp>
      <p:pic>
        <p:nvPicPr>
          <p:cNvPr id="50182" name="Picture 4"/>
          <p:cNvPicPr>
            <a:picLocks noChangeAspect="1"/>
          </p:cNvPicPr>
          <p:nvPr/>
        </p:nvPicPr>
        <p:blipFill>
          <a:blip r:embed="rId2"/>
          <a:stretch>
            <a:fillRect/>
          </a:stretch>
        </p:blipFill>
        <p:spPr>
          <a:xfrm>
            <a:off x="1042988" y="2071688"/>
            <a:ext cx="3457575" cy="3286125"/>
          </a:xfrm>
          <a:prstGeom prst="rect">
            <a:avLst/>
          </a:prstGeom>
          <a:noFill/>
          <a:ln w="9525">
            <a:noFill/>
          </a:ln>
        </p:spPr>
      </p:pic>
      <p:pic>
        <p:nvPicPr>
          <p:cNvPr id="50183" name="Picture 5"/>
          <p:cNvPicPr>
            <a:picLocks noChangeAspect="1"/>
          </p:cNvPicPr>
          <p:nvPr/>
        </p:nvPicPr>
        <p:blipFill>
          <a:blip r:embed="rId3"/>
          <a:stretch>
            <a:fillRect/>
          </a:stretch>
        </p:blipFill>
        <p:spPr>
          <a:xfrm>
            <a:off x="5000625" y="2071688"/>
            <a:ext cx="3390900" cy="3273425"/>
          </a:xfrm>
          <a:prstGeom prst="rect">
            <a:avLst/>
          </a:prstGeom>
          <a:noFill/>
          <a:ln w="9525">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1202"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51203"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51204" name="AutoShape 7"/>
          <p:cNvSpPr/>
          <p:nvPr/>
        </p:nvSpPr>
        <p:spPr>
          <a:xfrm>
            <a:off x="1143000" y="457200"/>
            <a:ext cx="4495800"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5.</a:t>
            </a:r>
            <a:r>
              <a:rPr lang="zh-CN" altLang="en-US" sz="2400" b="1" dirty="0">
                <a:solidFill>
                  <a:schemeClr val="bg1"/>
                </a:solidFill>
                <a:latin typeface="微软雅黑" panose="020B0503020204020204" pitchFamily="34" charset="-122"/>
                <a:ea typeface="微软雅黑" panose="020B0503020204020204" pitchFamily="34" charset="-122"/>
              </a:rPr>
              <a:t>高空作业监督</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51205" name="矩形 8"/>
          <p:cNvSpPr/>
          <p:nvPr/>
        </p:nvSpPr>
        <p:spPr>
          <a:xfrm>
            <a:off x="1143000" y="1428750"/>
            <a:ext cx="2393950" cy="369888"/>
          </a:xfrm>
          <a:prstGeom prst="rect">
            <a:avLst/>
          </a:prstGeom>
          <a:noFill/>
          <a:ln w="9525">
            <a:noFill/>
          </a:ln>
        </p:spPr>
        <p:txBody>
          <a:bodyPr wrap="none">
            <a:spAutoFit/>
          </a:bodyPr>
          <a:p>
            <a:r>
              <a:rPr lang="en-US" altLang="zh-CN" b="1" dirty="0">
                <a:solidFill>
                  <a:srgbClr val="0000FF"/>
                </a:solidFill>
                <a:latin typeface="宋体" panose="02010600030101010101" pitchFamily="2" charset="-122"/>
              </a:rPr>
              <a:t>7</a:t>
            </a:r>
            <a:r>
              <a:rPr lang="zh-CN" altLang="en-US" b="1" dirty="0">
                <a:solidFill>
                  <a:srgbClr val="0000FF"/>
                </a:solidFill>
                <a:latin typeface="宋体" panose="02010600030101010101" pitchFamily="2" charset="-122"/>
              </a:rPr>
              <a:t>、正确使用操作平台</a:t>
            </a:r>
            <a:endParaRPr lang="zh-CN" altLang="en-US" b="1" dirty="0">
              <a:solidFill>
                <a:srgbClr val="0000FF"/>
              </a:solidFill>
              <a:latin typeface="宋体" panose="02010600030101010101" pitchFamily="2" charset="-122"/>
            </a:endParaRPr>
          </a:p>
        </p:txBody>
      </p:sp>
      <p:pic>
        <p:nvPicPr>
          <p:cNvPr id="51206" name="Picture 4"/>
          <p:cNvPicPr>
            <a:picLocks noChangeAspect="1"/>
          </p:cNvPicPr>
          <p:nvPr/>
        </p:nvPicPr>
        <p:blipFill>
          <a:blip r:embed="rId2"/>
          <a:stretch>
            <a:fillRect/>
          </a:stretch>
        </p:blipFill>
        <p:spPr>
          <a:xfrm>
            <a:off x="928688" y="1928813"/>
            <a:ext cx="7272337" cy="3736975"/>
          </a:xfrm>
          <a:prstGeom prst="rect">
            <a:avLst/>
          </a:prstGeom>
          <a:noFill/>
          <a:ln w="9525">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2226"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52227"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52228" name="AutoShape 7"/>
          <p:cNvSpPr/>
          <p:nvPr/>
        </p:nvSpPr>
        <p:spPr>
          <a:xfrm>
            <a:off x="1143000" y="457200"/>
            <a:ext cx="4495800"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5.</a:t>
            </a:r>
            <a:r>
              <a:rPr lang="zh-CN" altLang="en-US" sz="2400" b="1" dirty="0">
                <a:solidFill>
                  <a:schemeClr val="bg1"/>
                </a:solidFill>
                <a:latin typeface="微软雅黑" panose="020B0503020204020204" pitchFamily="34" charset="-122"/>
                <a:ea typeface="微软雅黑" panose="020B0503020204020204" pitchFamily="34" charset="-122"/>
              </a:rPr>
              <a:t>高空作业监督</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pic>
        <p:nvPicPr>
          <p:cNvPr id="52229" name="Picture 2" descr="2006102616165763199"/>
          <p:cNvPicPr>
            <a:picLocks noChangeAspect="1"/>
          </p:cNvPicPr>
          <p:nvPr/>
        </p:nvPicPr>
        <p:blipFill>
          <a:blip r:embed="rId2"/>
          <a:stretch>
            <a:fillRect/>
          </a:stretch>
        </p:blipFill>
        <p:spPr>
          <a:xfrm>
            <a:off x="768350" y="1285875"/>
            <a:ext cx="2362200" cy="2244725"/>
          </a:xfrm>
          <a:prstGeom prst="rect">
            <a:avLst/>
          </a:prstGeom>
          <a:noFill/>
          <a:ln w="9525">
            <a:noFill/>
          </a:ln>
        </p:spPr>
      </p:pic>
      <p:pic>
        <p:nvPicPr>
          <p:cNvPr id="52230" name="Picture 3" descr="2006102616171162953"/>
          <p:cNvPicPr>
            <a:picLocks noChangeAspect="1"/>
          </p:cNvPicPr>
          <p:nvPr/>
        </p:nvPicPr>
        <p:blipFill>
          <a:blip r:embed="rId3"/>
          <a:stretch>
            <a:fillRect/>
          </a:stretch>
        </p:blipFill>
        <p:spPr>
          <a:xfrm>
            <a:off x="3071813" y="1285875"/>
            <a:ext cx="2428875" cy="2249488"/>
          </a:xfrm>
          <a:prstGeom prst="rect">
            <a:avLst/>
          </a:prstGeom>
          <a:noFill/>
          <a:ln w="9525">
            <a:noFill/>
          </a:ln>
        </p:spPr>
      </p:pic>
      <p:pic>
        <p:nvPicPr>
          <p:cNvPr id="52231" name="Picture 4" descr="2006102616172790946"/>
          <p:cNvPicPr>
            <a:picLocks noChangeAspect="1"/>
          </p:cNvPicPr>
          <p:nvPr/>
        </p:nvPicPr>
        <p:blipFill>
          <a:blip r:embed="rId4"/>
          <a:stretch>
            <a:fillRect/>
          </a:stretch>
        </p:blipFill>
        <p:spPr>
          <a:xfrm>
            <a:off x="768350" y="3517900"/>
            <a:ext cx="2366963" cy="2173288"/>
          </a:xfrm>
          <a:prstGeom prst="rect">
            <a:avLst/>
          </a:prstGeom>
          <a:noFill/>
          <a:ln w="9525">
            <a:noFill/>
          </a:ln>
        </p:spPr>
      </p:pic>
      <p:pic>
        <p:nvPicPr>
          <p:cNvPr id="52232" name="Picture 5" descr="2006102616173913767"/>
          <p:cNvPicPr>
            <a:picLocks noChangeAspect="1"/>
          </p:cNvPicPr>
          <p:nvPr/>
        </p:nvPicPr>
        <p:blipFill>
          <a:blip r:embed="rId5"/>
          <a:stretch>
            <a:fillRect/>
          </a:stretch>
        </p:blipFill>
        <p:spPr>
          <a:xfrm>
            <a:off x="3071813" y="3517900"/>
            <a:ext cx="2433637" cy="2176463"/>
          </a:xfrm>
          <a:prstGeom prst="rect">
            <a:avLst/>
          </a:prstGeom>
          <a:noFill/>
          <a:ln w="9525">
            <a:noFill/>
          </a:ln>
        </p:spPr>
      </p:pic>
      <p:sp>
        <p:nvSpPr>
          <p:cNvPr id="52233" name="矩形 13"/>
          <p:cNvSpPr/>
          <p:nvPr/>
        </p:nvSpPr>
        <p:spPr>
          <a:xfrm>
            <a:off x="5603875" y="2571750"/>
            <a:ext cx="3540125" cy="1692275"/>
          </a:xfrm>
          <a:prstGeom prst="rect">
            <a:avLst/>
          </a:prstGeom>
          <a:noFill/>
          <a:ln w="9525">
            <a:noFill/>
          </a:ln>
        </p:spPr>
        <p:txBody>
          <a:bodyPr wrap="none">
            <a:spAutoFit/>
          </a:bodyPr>
          <a:p>
            <a:pPr>
              <a:spcBef>
                <a:spcPct val="50000"/>
              </a:spcBef>
            </a:pPr>
            <a:r>
              <a:rPr lang="zh-CN" altLang="en-US" sz="2000" b="1" dirty="0">
                <a:solidFill>
                  <a:srgbClr val="FF0000"/>
                </a:solidFill>
                <a:latin typeface="华文琥珀" pitchFamily="2" charset="-122"/>
                <a:ea typeface="华文琥珀" pitchFamily="2" charset="-122"/>
              </a:rPr>
              <a:t>一次没事并不代表真的安全！</a:t>
            </a:r>
            <a:endParaRPr lang="en-US" altLang="zh-CN" sz="2000" b="1" dirty="0">
              <a:solidFill>
                <a:srgbClr val="FF0000"/>
              </a:solidFill>
              <a:latin typeface="华文琥珀" pitchFamily="2" charset="-122"/>
              <a:ea typeface="华文琥珀" pitchFamily="2" charset="-122"/>
            </a:endParaRPr>
          </a:p>
          <a:p>
            <a:pPr>
              <a:spcBef>
                <a:spcPct val="50000"/>
              </a:spcBef>
            </a:pPr>
            <a:r>
              <a:rPr lang="zh-CN" altLang="en-US" sz="2000" i="1" dirty="0">
                <a:solidFill>
                  <a:srgbClr val="FF0000"/>
                </a:solidFill>
                <a:latin typeface="华文琥珀" pitchFamily="2" charset="-122"/>
                <a:ea typeface="华文琥珀" pitchFamily="2" charset="-122"/>
              </a:rPr>
              <a:t>你不会一直都这么幸运的 </a:t>
            </a:r>
            <a:r>
              <a:rPr lang="en-US" altLang="zh-CN" sz="2000" i="1" dirty="0">
                <a:solidFill>
                  <a:srgbClr val="FF0000"/>
                </a:solidFill>
                <a:latin typeface="华文琥珀" pitchFamily="2" charset="-122"/>
                <a:ea typeface="华文琥珀" pitchFamily="2" charset="-122"/>
              </a:rPr>
              <a:t>!</a:t>
            </a:r>
            <a:endParaRPr lang="en-US" altLang="zh-CN" sz="2000" b="1" dirty="0">
              <a:solidFill>
                <a:srgbClr val="FF0000"/>
              </a:solidFill>
              <a:latin typeface="华文琥珀" pitchFamily="2" charset="-122"/>
              <a:ea typeface="华文琥珀" pitchFamily="2" charset="-122"/>
            </a:endParaRPr>
          </a:p>
          <a:p>
            <a:pPr>
              <a:spcBef>
                <a:spcPct val="50000"/>
              </a:spcBef>
            </a:pPr>
            <a:endParaRPr lang="en-US" altLang="zh-CN" b="1" dirty="0">
              <a:solidFill>
                <a:srgbClr val="FF0000"/>
              </a:solidFill>
              <a:latin typeface="Arial" panose="020B0604020202020204" pitchFamily="34" charset="0"/>
            </a:endParaRPr>
          </a:p>
          <a:p>
            <a:pPr>
              <a:spcBef>
                <a:spcPct val="50000"/>
              </a:spcBef>
            </a:pPr>
            <a:endParaRPr lang="zh-CN" altLang="en-US" b="1" dirty="0">
              <a:solidFill>
                <a:srgbClr val="FF0000"/>
              </a:solidFill>
              <a:latin typeface="Arial" panose="020B0604020202020204"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3250"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53251"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53252" name="AutoShape 7"/>
          <p:cNvSpPr/>
          <p:nvPr/>
        </p:nvSpPr>
        <p:spPr>
          <a:xfrm>
            <a:off x="1295400" y="457200"/>
            <a:ext cx="4252913"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6.</a:t>
            </a:r>
            <a:r>
              <a:rPr lang="zh-CN" altLang="en-US" sz="2400" b="1" dirty="0">
                <a:solidFill>
                  <a:schemeClr val="bg1"/>
                </a:solidFill>
                <a:latin typeface="微软雅黑" panose="020B0503020204020204" pitchFamily="34" charset="-122"/>
                <a:ea typeface="微软雅黑" panose="020B0503020204020204" pitchFamily="34" charset="-122"/>
              </a:rPr>
              <a:t>常见违章行为</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pic>
        <p:nvPicPr>
          <p:cNvPr id="53253" name="Picture 8" descr="E:\工作及考察类相片\工地图片\2013年度相片\20130319\P1010526.JPG"/>
          <p:cNvPicPr>
            <a:picLocks noChangeAspect="1"/>
          </p:cNvPicPr>
          <p:nvPr/>
        </p:nvPicPr>
        <p:blipFill>
          <a:blip r:embed="rId2"/>
          <a:stretch>
            <a:fillRect/>
          </a:stretch>
        </p:blipFill>
        <p:spPr>
          <a:xfrm>
            <a:off x="4786313" y="1571625"/>
            <a:ext cx="4071937" cy="3875088"/>
          </a:xfrm>
          <a:prstGeom prst="rect">
            <a:avLst/>
          </a:prstGeom>
          <a:noFill/>
          <a:ln w="9525">
            <a:noFill/>
          </a:ln>
        </p:spPr>
      </p:pic>
      <p:pic>
        <p:nvPicPr>
          <p:cNvPr id="53254" name="Picture 9" descr="E:\工作及考察类相片\工地图片\2013年度相片\20130319\P1010521.JPG"/>
          <p:cNvPicPr>
            <a:picLocks noChangeAspect="1"/>
          </p:cNvPicPr>
          <p:nvPr/>
        </p:nvPicPr>
        <p:blipFill>
          <a:blip r:embed="rId3"/>
          <a:stretch>
            <a:fillRect/>
          </a:stretch>
        </p:blipFill>
        <p:spPr>
          <a:xfrm>
            <a:off x="285750" y="1571625"/>
            <a:ext cx="4429125" cy="3857625"/>
          </a:xfrm>
          <a:prstGeom prst="rect">
            <a:avLst/>
          </a:prstGeom>
          <a:noFill/>
          <a:ln w="9525">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4275" name="内容占位符 2"/>
          <p:cNvSpPr>
            <a:spLocks noGrp="1"/>
          </p:cNvSpPr>
          <p:nvPr>
            <p:ph idx="1"/>
          </p:nvPr>
        </p:nvSpPr>
        <p:spPr/>
        <p:txBody>
          <a:bodyPr vert="horz" wrap="square" lIns="91440" tIns="45720" rIns="91440" bIns="45720" anchor="t" anchorCtr="0"/>
          <a:p>
            <a:endParaRPr lang="zh-CN" altLang="en-US" dirty="0"/>
          </a:p>
        </p:txBody>
      </p:sp>
      <p:sp>
        <p:nvSpPr>
          <p:cNvPr id="54277" name="AutoShape 7"/>
          <p:cNvSpPr/>
          <p:nvPr/>
        </p:nvSpPr>
        <p:spPr>
          <a:xfrm>
            <a:off x="1187450" y="476885"/>
            <a:ext cx="4252913"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5.</a:t>
            </a:r>
            <a:r>
              <a:rPr lang="zh-CN" altLang="en-US" sz="2400" b="1" dirty="0">
                <a:solidFill>
                  <a:schemeClr val="bg1"/>
                </a:solidFill>
                <a:latin typeface="微软雅黑" panose="020B0503020204020204" pitchFamily="34" charset="-122"/>
                <a:ea typeface="微软雅黑" panose="020B0503020204020204" pitchFamily="34" charset="-122"/>
              </a:rPr>
              <a:t>常见违章行为</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pic>
        <p:nvPicPr>
          <p:cNvPr id="54278" name="Picture 2" descr="E:\工作及考察类相片\工地图片\2013年度相片\20130319\IMAG0501.jpg"/>
          <p:cNvPicPr>
            <a:picLocks noChangeAspect="1"/>
          </p:cNvPicPr>
          <p:nvPr/>
        </p:nvPicPr>
        <p:blipFill>
          <a:blip r:embed="rId1"/>
          <a:stretch>
            <a:fillRect/>
          </a:stretch>
        </p:blipFill>
        <p:spPr>
          <a:xfrm>
            <a:off x="142875" y="1357313"/>
            <a:ext cx="4286250" cy="3929062"/>
          </a:xfrm>
          <a:prstGeom prst="rect">
            <a:avLst/>
          </a:prstGeom>
          <a:noFill/>
          <a:ln w="9525">
            <a:noFill/>
          </a:ln>
        </p:spPr>
      </p:pic>
      <p:pic>
        <p:nvPicPr>
          <p:cNvPr id="54279" name="Picture 3" descr="E:\工作及考察类相片\工地图片\2013年度相片\20131018\20130912807.jpg"/>
          <p:cNvPicPr>
            <a:picLocks noChangeAspect="1"/>
          </p:cNvPicPr>
          <p:nvPr/>
        </p:nvPicPr>
        <p:blipFill>
          <a:blip r:embed="rId2"/>
          <a:stretch>
            <a:fillRect/>
          </a:stretch>
        </p:blipFill>
        <p:spPr>
          <a:xfrm>
            <a:off x="4357688" y="1357313"/>
            <a:ext cx="4525962" cy="3929062"/>
          </a:xfrm>
          <a:prstGeom prst="rect">
            <a:avLst/>
          </a:prstGeom>
          <a:noFill/>
          <a:ln w="9525">
            <a:noFill/>
          </a:ln>
        </p:spPr>
      </p:pic>
      <p:sp>
        <p:nvSpPr>
          <p:cNvPr id="54280"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5299" name="内容占位符 2"/>
          <p:cNvSpPr>
            <a:spLocks noGrp="1"/>
          </p:cNvSpPr>
          <p:nvPr>
            <p:ph idx="1"/>
          </p:nvPr>
        </p:nvSpPr>
        <p:spPr/>
        <p:txBody>
          <a:bodyPr vert="horz" wrap="square" lIns="91440" tIns="45720" rIns="91440" bIns="45720" anchor="t" anchorCtr="0"/>
          <a:p>
            <a:endParaRPr lang="zh-CN" altLang="en-US" dirty="0"/>
          </a:p>
        </p:txBody>
      </p:sp>
      <p:sp>
        <p:nvSpPr>
          <p:cNvPr id="55301" name="AutoShape 7"/>
          <p:cNvSpPr/>
          <p:nvPr/>
        </p:nvSpPr>
        <p:spPr>
          <a:xfrm>
            <a:off x="1295400" y="457200"/>
            <a:ext cx="4252913"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5.</a:t>
            </a:r>
            <a:r>
              <a:rPr lang="zh-CN" altLang="en-US" sz="2400" b="1" dirty="0">
                <a:solidFill>
                  <a:schemeClr val="bg1"/>
                </a:solidFill>
                <a:latin typeface="微软雅黑" panose="020B0503020204020204" pitchFamily="34" charset="-122"/>
                <a:ea typeface="微软雅黑" panose="020B0503020204020204" pitchFamily="34" charset="-122"/>
              </a:rPr>
              <a:t>常见违章行为</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55302"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pic>
        <p:nvPicPr>
          <p:cNvPr id="55303" name="Picture 2" descr="E:\工作及考察类相片\工地图片\2013年度相片\20131018\20130911801.jpg"/>
          <p:cNvPicPr>
            <a:picLocks noChangeAspect="1"/>
          </p:cNvPicPr>
          <p:nvPr/>
        </p:nvPicPr>
        <p:blipFill>
          <a:blip r:embed="rId1"/>
          <a:stretch>
            <a:fillRect/>
          </a:stretch>
        </p:blipFill>
        <p:spPr>
          <a:xfrm>
            <a:off x="142875" y="1357313"/>
            <a:ext cx="4429125" cy="4000500"/>
          </a:xfrm>
          <a:prstGeom prst="rect">
            <a:avLst/>
          </a:prstGeom>
          <a:noFill/>
          <a:ln w="9525">
            <a:noFill/>
          </a:ln>
        </p:spPr>
      </p:pic>
      <p:pic>
        <p:nvPicPr>
          <p:cNvPr id="55304" name="Picture 3" descr="E:\工作及考察类相片\工地图片\2013年度相片\20131222\PB212228.JPG"/>
          <p:cNvPicPr>
            <a:picLocks noChangeAspect="1"/>
          </p:cNvPicPr>
          <p:nvPr/>
        </p:nvPicPr>
        <p:blipFill>
          <a:blip r:embed="rId2"/>
          <a:stretch>
            <a:fillRect/>
          </a:stretch>
        </p:blipFill>
        <p:spPr>
          <a:xfrm>
            <a:off x="4643438" y="1357313"/>
            <a:ext cx="4318000" cy="4000500"/>
          </a:xfrm>
          <a:prstGeom prst="rect">
            <a:avLst/>
          </a:prstGeom>
          <a:noFill/>
          <a:ln w="9525">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6323" name="内容占位符 2"/>
          <p:cNvSpPr>
            <a:spLocks noGrp="1"/>
          </p:cNvSpPr>
          <p:nvPr>
            <p:ph idx="1"/>
          </p:nvPr>
        </p:nvSpPr>
        <p:spPr/>
        <p:txBody>
          <a:bodyPr vert="horz" wrap="square" lIns="91440" tIns="45720" rIns="91440" bIns="45720" anchor="t" anchorCtr="0"/>
          <a:p>
            <a:endParaRPr lang="zh-CN" altLang="en-US" dirty="0"/>
          </a:p>
        </p:txBody>
      </p:sp>
      <p:sp>
        <p:nvSpPr>
          <p:cNvPr id="56325" name="AutoShape 7"/>
          <p:cNvSpPr/>
          <p:nvPr/>
        </p:nvSpPr>
        <p:spPr>
          <a:xfrm>
            <a:off x="1295400" y="457200"/>
            <a:ext cx="4252913"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5.</a:t>
            </a:r>
            <a:r>
              <a:rPr lang="zh-CN" altLang="en-US" sz="2400" b="1" dirty="0">
                <a:solidFill>
                  <a:schemeClr val="bg1"/>
                </a:solidFill>
                <a:latin typeface="微软雅黑" panose="020B0503020204020204" pitchFamily="34" charset="-122"/>
                <a:ea typeface="微软雅黑" panose="020B0503020204020204" pitchFamily="34" charset="-122"/>
              </a:rPr>
              <a:t>常见违章行为</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56326"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pic>
        <p:nvPicPr>
          <p:cNvPr id="56327" name="Picture 2" descr="E:\工作及考察类相片\工地图片\2014年度相片\201405\20140514946.jpg"/>
          <p:cNvPicPr>
            <a:picLocks noChangeAspect="1"/>
          </p:cNvPicPr>
          <p:nvPr/>
        </p:nvPicPr>
        <p:blipFill>
          <a:blip r:embed="rId1"/>
          <a:stretch>
            <a:fillRect/>
          </a:stretch>
        </p:blipFill>
        <p:spPr>
          <a:xfrm>
            <a:off x="214313" y="1285875"/>
            <a:ext cx="4357687" cy="4208463"/>
          </a:xfrm>
          <a:prstGeom prst="rect">
            <a:avLst/>
          </a:prstGeom>
          <a:noFill/>
          <a:ln w="9525">
            <a:noFill/>
          </a:ln>
        </p:spPr>
      </p:pic>
      <p:pic>
        <p:nvPicPr>
          <p:cNvPr id="56328" name="Picture 3" descr="E:\工作及考察类相片\工地图片\2014年度相片\201405\20140514950.jpg"/>
          <p:cNvPicPr>
            <a:picLocks noChangeAspect="1"/>
          </p:cNvPicPr>
          <p:nvPr/>
        </p:nvPicPr>
        <p:blipFill>
          <a:blip r:embed="rId2"/>
          <a:stretch>
            <a:fillRect/>
          </a:stretch>
        </p:blipFill>
        <p:spPr>
          <a:xfrm>
            <a:off x="4572000" y="1285875"/>
            <a:ext cx="4357688" cy="4214813"/>
          </a:xfrm>
          <a:prstGeom prst="rect">
            <a:avLst/>
          </a:prstGeom>
          <a:noFill/>
          <a:ln w="9525">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7347" name="内容占位符 2"/>
          <p:cNvSpPr>
            <a:spLocks noGrp="1"/>
          </p:cNvSpPr>
          <p:nvPr>
            <p:ph idx="1"/>
          </p:nvPr>
        </p:nvSpPr>
        <p:spPr/>
        <p:txBody>
          <a:bodyPr vert="horz" wrap="square" lIns="91440" tIns="45720" rIns="91440" bIns="45720" anchor="t" anchorCtr="0"/>
          <a:p>
            <a:endParaRPr lang="zh-CN" altLang="en-US" dirty="0"/>
          </a:p>
        </p:txBody>
      </p:sp>
      <p:sp>
        <p:nvSpPr>
          <p:cNvPr id="57349" name="AutoShape 7"/>
          <p:cNvSpPr/>
          <p:nvPr/>
        </p:nvSpPr>
        <p:spPr>
          <a:xfrm>
            <a:off x="1295400" y="457200"/>
            <a:ext cx="4252913"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5.</a:t>
            </a:r>
            <a:r>
              <a:rPr lang="zh-CN" altLang="en-US" sz="2400" b="1" dirty="0">
                <a:solidFill>
                  <a:schemeClr val="bg1"/>
                </a:solidFill>
                <a:latin typeface="微软雅黑" panose="020B0503020204020204" pitchFamily="34" charset="-122"/>
                <a:ea typeface="微软雅黑" panose="020B0503020204020204" pitchFamily="34" charset="-122"/>
              </a:rPr>
              <a:t>常见违章行为</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57350"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pic>
        <p:nvPicPr>
          <p:cNvPr id="57351" name="Picture 2" descr="E:\工作及考察类相片\工地图片\2014年度相片\20140601\20140527970.jpg"/>
          <p:cNvPicPr>
            <a:picLocks noChangeAspect="1"/>
          </p:cNvPicPr>
          <p:nvPr/>
        </p:nvPicPr>
        <p:blipFill>
          <a:blip r:embed="rId1"/>
          <a:stretch>
            <a:fillRect/>
          </a:stretch>
        </p:blipFill>
        <p:spPr>
          <a:xfrm>
            <a:off x="214313" y="1500188"/>
            <a:ext cx="4214812" cy="3922712"/>
          </a:xfrm>
          <a:prstGeom prst="rect">
            <a:avLst/>
          </a:prstGeom>
          <a:noFill/>
          <a:ln w="9525">
            <a:noFill/>
          </a:ln>
        </p:spPr>
      </p:pic>
      <p:pic>
        <p:nvPicPr>
          <p:cNvPr id="57352" name="Picture 3" descr="E:\工作及考察类相片\工地图片\2014年度相片\20140601\20140604980.jpg"/>
          <p:cNvPicPr>
            <a:picLocks noChangeAspect="1"/>
          </p:cNvPicPr>
          <p:nvPr/>
        </p:nvPicPr>
        <p:blipFill>
          <a:blip r:embed="rId2"/>
          <a:stretch>
            <a:fillRect/>
          </a:stretch>
        </p:blipFill>
        <p:spPr>
          <a:xfrm>
            <a:off x="4429125" y="1500188"/>
            <a:ext cx="4572000" cy="3929062"/>
          </a:xfrm>
          <a:prstGeom prst="rect">
            <a:avLst/>
          </a:prstGeom>
          <a:noFill/>
          <a:ln w="9525">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371" name="内容占位符 2"/>
          <p:cNvSpPr>
            <a:spLocks noGrp="1"/>
          </p:cNvSpPr>
          <p:nvPr>
            <p:ph idx="1"/>
          </p:nvPr>
        </p:nvSpPr>
        <p:spPr/>
        <p:txBody>
          <a:bodyPr vert="horz" wrap="square" lIns="91440" tIns="45720" rIns="91440" bIns="45720" anchor="t" anchorCtr="0"/>
          <a:p>
            <a:endParaRPr lang="zh-CN" altLang="en-US" dirty="0"/>
          </a:p>
        </p:txBody>
      </p:sp>
      <p:sp>
        <p:nvSpPr>
          <p:cNvPr id="58373" name="AutoShape 7"/>
          <p:cNvSpPr/>
          <p:nvPr/>
        </p:nvSpPr>
        <p:spPr>
          <a:xfrm>
            <a:off x="1295400" y="457200"/>
            <a:ext cx="4252913"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5.</a:t>
            </a:r>
            <a:r>
              <a:rPr lang="zh-CN" altLang="en-US" sz="2400" b="1" dirty="0">
                <a:solidFill>
                  <a:schemeClr val="bg1"/>
                </a:solidFill>
                <a:latin typeface="微软雅黑" panose="020B0503020204020204" pitchFamily="34" charset="-122"/>
                <a:ea typeface="微软雅黑" panose="020B0503020204020204" pitchFamily="34" charset="-122"/>
              </a:rPr>
              <a:t>常见违章行为</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58374"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pic>
        <p:nvPicPr>
          <p:cNvPr id="58375" name="Picture 2" descr="E:\工作及考察类相片\工地图片\2014年度相片\液氨无脚本演练20140928\P9194785.JPG"/>
          <p:cNvPicPr>
            <a:picLocks noChangeAspect="1"/>
          </p:cNvPicPr>
          <p:nvPr/>
        </p:nvPicPr>
        <p:blipFill>
          <a:blip r:embed="rId1"/>
          <a:stretch>
            <a:fillRect/>
          </a:stretch>
        </p:blipFill>
        <p:spPr>
          <a:xfrm>
            <a:off x="285750" y="1428750"/>
            <a:ext cx="4286250" cy="3857625"/>
          </a:xfrm>
          <a:prstGeom prst="rect">
            <a:avLst/>
          </a:prstGeom>
          <a:noFill/>
          <a:ln w="9525">
            <a:noFill/>
          </a:ln>
        </p:spPr>
      </p:pic>
      <p:pic>
        <p:nvPicPr>
          <p:cNvPr id="58376" name="Picture 3" descr="E:\工作及考察类相片\工地图片\20150309\20150318_092839(2).jpg"/>
          <p:cNvPicPr>
            <a:picLocks noChangeAspect="1"/>
          </p:cNvPicPr>
          <p:nvPr/>
        </p:nvPicPr>
        <p:blipFill>
          <a:blip r:embed="rId2"/>
          <a:stretch>
            <a:fillRect/>
          </a:stretch>
        </p:blipFill>
        <p:spPr>
          <a:xfrm>
            <a:off x="4572000" y="1357313"/>
            <a:ext cx="4143375" cy="3929062"/>
          </a:xfrm>
          <a:prstGeom prst="rect">
            <a:avLst/>
          </a:prstGeom>
          <a:noFill/>
          <a:ln w="9525">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5" name="内容占位符 2"/>
          <p:cNvSpPr>
            <a:spLocks noGrp="1"/>
          </p:cNvSpPr>
          <p:nvPr>
            <p:ph idx="1"/>
          </p:nvPr>
        </p:nvSpPr>
        <p:spPr/>
        <p:txBody>
          <a:bodyPr vert="horz" wrap="square" lIns="91440" tIns="45720" rIns="91440" bIns="45720" anchor="t" anchorCtr="0"/>
          <a:p>
            <a:endParaRPr lang="zh-CN" altLang="en-US" dirty="0"/>
          </a:p>
        </p:txBody>
      </p:sp>
      <p:sp>
        <p:nvSpPr>
          <p:cNvPr id="59397" name="AutoShape 7"/>
          <p:cNvSpPr/>
          <p:nvPr/>
        </p:nvSpPr>
        <p:spPr>
          <a:xfrm>
            <a:off x="1295400" y="457200"/>
            <a:ext cx="4252913"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5.</a:t>
            </a:r>
            <a:r>
              <a:rPr lang="zh-CN" altLang="en-US" sz="2400" b="1" dirty="0">
                <a:solidFill>
                  <a:schemeClr val="bg1"/>
                </a:solidFill>
                <a:latin typeface="微软雅黑" panose="020B0503020204020204" pitchFamily="34" charset="-122"/>
                <a:ea typeface="微软雅黑" panose="020B0503020204020204" pitchFamily="34" charset="-122"/>
              </a:rPr>
              <a:t>常见违章行为</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59398"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pic>
        <p:nvPicPr>
          <p:cNvPr id="59399" name="Picture 2" descr="E:\工作及考察类相片\工地图片\20150528\P5046199.JPG"/>
          <p:cNvPicPr>
            <a:picLocks noChangeAspect="1"/>
          </p:cNvPicPr>
          <p:nvPr/>
        </p:nvPicPr>
        <p:blipFill>
          <a:blip r:embed="rId1"/>
          <a:stretch>
            <a:fillRect/>
          </a:stretch>
        </p:blipFill>
        <p:spPr>
          <a:xfrm>
            <a:off x="285750" y="1214438"/>
            <a:ext cx="4143375" cy="4357687"/>
          </a:xfrm>
          <a:prstGeom prst="rect">
            <a:avLst/>
          </a:prstGeom>
          <a:noFill/>
          <a:ln w="9525">
            <a:noFill/>
          </a:ln>
        </p:spPr>
      </p:pic>
      <p:pic>
        <p:nvPicPr>
          <p:cNvPr id="59400" name="Picture 3" descr="E:\工作及考察类相片\工地图片\2012年度相片\2012.11.27\照片 004.jpg"/>
          <p:cNvPicPr>
            <a:picLocks noChangeAspect="1"/>
          </p:cNvPicPr>
          <p:nvPr/>
        </p:nvPicPr>
        <p:blipFill>
          <a:blip r:embed="rId2"/>
          <a:stretch>
            <a:fillRect/>
          </a:stretch>
        </p:blipFill>
        <p:spPr>
          <a:xfrm>
            <a:off x="4214813" y="1214438"/>
            <a:ext cx="4714875" cy="4357687"/>
          </a:xfrm>
          <a:prstGeom prst="rect">
            <a:avLst/>
          </a:prstGeom>
          <a:noFill/>
          <a:ln w="9525">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0419" name="内容占位符 2"/>
          <p:cNvSpPr>
            <a:spLocks noGrp="1"/>
          </p:cNvSpPr>
          <p:nvPr>
            <p:ph idx="1"/>
          </p:nvPr>
        </p:nvSpPr>
        <p:spPr/>
        <p:txBody>
          <a:bodyPr vert="horz" wrap="square" lIns="91440" tIns="45720" rIns="91440" bIns="45720" anchor="t" anchorCtr="0"/>
          <a:p>
            <a:endParaRPr lang="zh-CN" altLang="en-US" dirty="0"/>
          </a:p>
        </p:txBody>
      </p:sp>
      <p:sp>
        <p:nvSpPr>
          <p:cNvPr id="60421" name="AutoShape 7"/>
          <p:cNvSpPr/>
          <p:nvPr/>
        </p:nvSpPr>
        <p:spPr>
          <a:xfrm>
            <a:off x="1295400" y="457200"/>
            <a:ext cx="4252913"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5.</a:t>
            </a:r>
            <a:r>
              <a:rPr lang="zh-CN" altLang="en-US" sz="2400" b="1" dirty="0">
                <a:solidFill>
                  <a:schemeClr val="bg1"/>
                </a:solidFill>
                <a:latin typeface="微软雅黑" panose="020B0503020204020204" pitchFamily="34" charset="-122"/>
                <a:ea typeface="微软雅黑" panose="020B0503020204020204" pitchFamily="34" charset="-122"/>
              </a:rPr>
              <a:t>常见违章行为</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60422"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pic>
        <p:nvPicPr>
          <p:cNvPr id="60423" name="Picture 2" descr="E:\工作及考察类相片\工地图片\2012年度相片\2012.8.12\照片 074.jpg"/>
          <p:cNvPicPr>
            <a:picLocks noChangeAspect="1"/>
          </p:cNvPicPr>
          <p:nvPr/>
        </p:nvPicPr>
        <p:blipFill>
          <a:blip r:embed="rId1"/>
          <a:stretch>
            <a:fillRect/>
          </a:stretch>
        </p:blipFill>
        <p:spPr>
          <a:xfrm>
            <a:off x="285750" y="1571625"/>
            <a:ext cx="4500563" cy="3857625"/>
          </a:xfrm>
          <a:prstGeom prst="rect">
            <a:avLst/>
          </a:prstGeom>
          <a:noFill/>
          <a:ln w="9525">
            <a:noFill/>
          </a:ln>
        </p:spPr>
      </p:pic>
      <p:pic>
        <p:nvPicPr>
          <p:cNvPr id="60424" name="Picture 3" descr="D:\日常工作类文件\A级检修文件\#2机组A修文件\相片\0611\P6116396.JPG"/>
          <p:cNvPicPr>
            <a:picLocks noChangeAspect="1"/>
          </p:cNvPicPr>
          <p:nvPr/>
        </p:nvPicPr>
        <p:blipFill>
          <a:blip r:embed="rId2"/>
          <a:stretch>
            <a:fillRect/>
          </a:stretch>
        </p:blipFill>
        <p:spPr>
          <a:xfrm>
            <a:off x="4429125" y="1571625"/>
            <a:ext cx="4452938" cy="3857625"/>
          </a:xfrm>
          <a:prstGeom prst="rect">
            <a:avLst/>
          </a:prstGeom>
          <a:noFill/>
          <a:ln w="9525">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43" name="内容占位符 2"/>
          <p:cNvSpPr>
            <a:spLocks noGrp="1"/>
          </p:cNvSpPr>
          <p:nvPr>
            <p:ph idx="1"/>
          </p:nvPr>
        </p:nvSpPr>
        <p:spPr/>
        <p:txBody>
          <a:bodyPr vert="horz" wrap="square" lIns="91440" tIns="45720" rIns="91440" bIns="45720" anchor="t" anchorCtr="0"/>
          <a:p>
            <a:endParaRPr lang="zh-CN" altLang="en-US" dirty="0"/>
          </a:p>
        </p:txBody>
      </p:sp>
      <p:sp>
        <p:nvSpPr>
          <p:cNvPr id="61445" name="AutoShape 7"/>
          <p:cNvSpPr/>
          <p:nvPr/>
        </p:nvSpPr>
        <p:spPr>
          <a:xfrm>
            <a:off x="1295400" y="457200"/>
            <a:ext cx="4252913"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5.</a:t>
            </a:r>
            <a:r>
              <a:rPr lang="zh-CN" altLang="en-US" sz="2400" b="1" dirty="0">
                <a:solidFill>
                  <a:schemeClr val="bg1"/>
                </a:solidFill>
                <a:latin typeface="微软雅黑" panose="020B0503020204020204" pitchFamily="34" charset="-122"/>
                <a:ea typeface="微软雅黑" panose="020B0503020204020204" pitchFamily="34" charset="-122"/>
              </a:rPr>
              <a:t>常见违章行为</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61446"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pic>
        <p:nvPicPr>
          <p:cNvPr id="61447" name="Picture 2" descr="D:\日常工作类文件\A级检修文件\#1机组A修文件\A修相片\20131016\PA041930.JPG"/>
          <p:cNvPicPr>
            <a:picLocks noChangeAspect="1"/>
          </p:cNvPicPr>
          <p:nvPr/>
        </p:nvPicPr>
        <p:blipFill>
          <a:blip r:embed="rId1"/>
          <a:stretch>
            <a:fillRect/>
          </a:stretch>
        </p:blipFill>
        <p:spPr>
          <a:xfrm>
            <a:off x="214313" y="1285875"/>
            <a:ext cx="4286250" cy="4143375"/>
          </a:xfrm>
          <a:prstGeom prst="rect">
            <a:avLst/>
          </a:prstGeom>
          <a:noFill/>
          <a:ln w="9525">
            <a:noFill/>
          </a:ln>
        </p:spPr>
      </p:pic>
      <p:pic>
        <p:nvPicPr>
          <p:cNvPr id="61448" name="Picture 3" descr="D:\日常工作类文件\A级检修文件\#1机组A修文件\A修相片\20131016\PA041925.JPG"/>
          <p:cNvPicPr>
            <a:picLocks noChangeAspect="1"/>
          </p:cNvPicPr>
          <p:nvPr/>
        </p:nvPicPr>
        <p:blipFill>
          <a:blip r:embed="rId2"/>
          <a:stretch>
            <a:fillRect/>
          </a:stretch>
        </p:blipFill>
        <p:spPr>
          <a:xfrm>
            <a:off x="4500563" y="1285875"/>
            <a:ext cx="4357687" cy="4143375"/>
          </a:xfrm>
          <a:prstGeom prst="rect">
            <a:avLst/>
          </a:prstGeom>
          <a:noFill/>
          <a:ln w="9525">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7" name="内容占位符 2"/>
          <p:cNvSpPr>
            <a:spLocks noGrp="1"/>
          </p:cNvSpPr>
          <p:nvPr>
            <p:ph idx="1"/>
          </p:nvPr>
        </p:nvSpPr>
        <p:spPr/>
        <p:txBody>
          <a:bodyPr vert="horz" wrap="square" lIns="91440" tIns="45720" rIns="91440" bIns="45720" anchor="t" anchorCtr="0"/>
          <a:p>
            <a:endParaRPr lang="zh-CN" altLang="en-US" dirty="0"/>
          </a:p>
        </p:txBody>
      </p:sp>
      <p:sp>
        <p:nvSpPr>
          <p:cNvPr id="62469" name="AutoShape 7"/>
          <p:cNvSpPr/>
          <p:nvPr/>
        </p:nvSpPr>
        <p:spPr>
          <a:xfrm>
            <a:off x="1295400" y="457200"/>
            <a:ext cx="4252913"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5.</a:t>
            </a:r>
            <a:r>
              <a:rPr lang="zh-CN" altLang="en-US" sz="2400" b="1" dirty="0">
                <a:solidFill>
                  <a:schemeClr val="bg1"/>
                </a:solidFill>
                <a:latin typeface="微软雅黑" panose="020B0503020204020204" pitchFamily="34" charset="-122"/>
                <a:ea typeface="微软雅黑" panose="020B0503020204020204" pitchFamily="34" charset="-122"/>
              </a:rPr>
              <a:t>常见违章行为</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62470"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pic>
        <p:nvPicPr>
          <p:cNvPr id="62471" name="图片 6"/>
          <p:cNvPicPr>
            <a:picLocks noChangeAspect="1"/>
          </p:cNvPicPr>
          <p:nvPr/>
        </p:nvPicPr>
        <p:blipFill>
          <a:blip r:embed="rId1"/>
          <a:stretch>
            <a:fillRect/>
          </a:stretch>
        </p:blipFill>
        <p:spPr>
          <a:xfrm>
            <a:off x="285750" y="1643063"/>
            <a:ext cx="4429125" cy="3409950"/>
          </a:xfrm>
          <a:prstGeom prst="rect">
            <a:avLst/>
          </a:prstGeom>
          <a:noFill/>
          <a:ln w="9525">
            <a:noFill/>
          </a:ln>
        </p:spPr>
      </p:pic>
      <p:pic>
        <p:nvPicPr>
          <p:cNvPr id="62472" name="图片 8"/>
          <p:cNvPicPr>
            <a:picLocks noChangeAspect="1"/>
          </p:cNvPicPr>
          <p:nvPr/>
        </p:nvPicPr>
        <p:blipFill>
          <a:blip r:embed="rId2"/>
          <a:stretch>
            <a:fillRect/>
          </a:stretch>
        </p:blipFill>
        <p:spPr>
          <a:xfrm>
            <a:off x="4714875" y="1643063"/>
            <a:ext cx="4144963" cy="3429000"/>
          </a:xfrm>
          <a:prstGeom prst="rect">
            <a:avLst/>
          </a:prstGeom>
          <a:noFill/>
          <a:ln w="9525">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3490" name="Picture 4" descr="E06"/>
          <p:cNvPicPr>
            <a:picLocks noChangeAspect="1"/>
          </p:cNvPicPr>
          <p:nvPr/>
        </p:nvPicPr>
        <p:blipFill>
          <a:blip r:embed="rId1">
            <a:alphaModFix amt="0"/>
          </a:blip>
          <a:stretch>
            <a:fillRect/>
          </a:stretch>
        </p:blipFill>
        <p:spPr>
          <a:xfrm>
            <a:off x="0" y="-28575"/>
            <a:ext cx="9144000" cy="6913563"/>
          </a:xfrm>
          <a:prstGeom prst="rect">
            <a:avLst/>
          </a:prstGeom>
          <a:noFill/>
          <a:ln w="9525">
            <a:noFill/>
          </a:ln>
        </p:spPr>
      </p:pic>
      <p:sp>
        <p:nvSpPr>
          <p:cNvPr id="63491" name="Text Box 6"/>
          <p:cNvSpPr txBox="1"/>
          <p:nvPr/>
        </p:nvSpPr>
        <p:spPr>
          <a:xfrm>
            <a:off x="642938" y="6021388"/>
            <a:ext cx="4000500" cy="584200"/>
          </a:xfrm>
          <a:prstGeom prst="rect">
            <a:avLst/>
          </a:prstGeom>
          <a:noFill/>
          <a:ln w="9525">
            <a:noFill/>
          </a:ln>
        </p:spPr>
        <p:txBody>
          <a:bodyPr>
            <a:spAutoFit/>
          </a:bodyPr>
          <a:p>
            <a:pPr algn="dist"/>
            <a:r>
              <a:rPr lang="zh-CN" altLang="en-US" sz="2400" dirty="0">
                <a:solidFill>
                  <a:schemeClr val="bg1"/>
                </a:solidFill>
                <a:latin typeface="Arial" panose="020B0604020202020204" pitchFamily="34" charset="0"/>
                <a:ea typeface="汉仪大黑简"/>
              </a:rPr>
              <a:t>国电南宁发电有限责任公司</a:t>
            </a:r>
            <a:endParaRPr lang="zh-CN" altLang="en-US" sz="2400" dirty="0">
              <a:solidFill>
                <a:schemeClr val="bg1"/>
              </a:solidFill>
              <a:latin typeface="Arial" panose="020B0604020202020204" pitchFamily="34" charset="0"/>
              <a:ea typeface="汉仪大黑简"/>
            </a:endParaRPr>
          </a:p>
          <a:p>
            <a:pPr algn="dist"/>
            <a:r>
              <a:rPr lang="en-US" altLang="zh-CN" sz="800" b="1" dirty="0">
                <a:solidFill>
                  <a:schemeClr val="bg1"/>
                </a:solidFill>
                <a:latin typeface="CG Times"/>
              </a:rPr>
              <a:t>GUODIAN NANNIANG POWER GENERATION CO.,LTD.</a:t>
            </a:r>
            <a:endParaRPr lang="en-US" altLang="zh-CN" sz="800" b="1" dirty="0">
              <a:solidFill>
                <a:schemeClr val="bg1"/>
              </a:solidFill>
              <a:latin typeface="CG Times"/>
            </a:endParaRPr>
          </a:p>
        </p:txBody>
      </p:sp>
      <p:sp>
        <p:nvSpPr>
          <p:cNvPr id="63492" name="AutoShape 7"/>
          <p:cNvSpPr/>
          <p:nvPr/>
        </p:nvSpPr>
        <p:spPr>
          <a:xfrm>
            <a:off x="1295400" y="457200"/>
            <a:ext cx="4252913" cy="508000"/>
          </a:xfrm>
          <a:prstGeom prst="roundRect">
            <a:avLst>
              <a:gd name="adj" fmla="val 9917"/>
            </a:avLst>
          </a:prstGeom>
          <a:gradFill rotWithShape="1">
            <a:gsLst>
              <a:gs pos="0">
                <a:srgbClr val="0060C0"/>
              </a:gs>
              <a:gs pos="100000">
                <a:srgbClr val="003B76"/>
              </a:gs>
            </a:gsLst>
            <a:lin ang="5400000" scaled="1"/>
            <a:tileRect/>
          </a:gradFill>
          <a:ln w="6350">
            <a:noFill/>
          </a:ln>
          <a:effectLst>
            <a:prstShdw prst="shdw17" dist="17961" dir="13499999">
              <a:srgbClr val="003A73"/>
            </a:prstShdw>
          </a:effectLst>
        </p:spPr>
        <p:txBody>
          <a:bodyPr wrap="none" anchor="ctr" anchorCtr="0"/>
          <a:p>
            <a:pPr marL="452755">
              <a:spcBef>
                <a:spcPct val="20000"/>
              </a:spcBef>
              <a:buClr>
                <a:srgbClr val="E1B40C"/>
              </a:buClr>
              <a:buFont typeface="Wingdings" panose="05000000000000000000" pitchFamily="2" charset="2"/>
            </a:pPr>
            <a:r>
              <a:rPr lang="en-US" altLang="zh-CN" sz="2400" b="1" dirty="0">
                <a:solidFill>
                  <a:schemeClr val="bg1"/>
                </a:solidFill>
                <a:latin typeface="微软雅黑" panose="020B0503020204020204" pitchFamily="34" charset="-122"/>
                <a:ea typeface="微软雅黑" panose="020B0503020204020204" pitchFamily="34" charset="-122"/>
              </a:rPr>
              <a:t>5.</a:t>
            </a:r>
            <a:r>
              <a:rPr lang="zh-CN" altLang="en-US" sz="2400" b="1" dirty="0">
                <a:solidFill>
                  <a:schemeClr val="bg1"/>
                </a:solidFill>
                <a:latin typeface="微软雅黑" panose="020B0503020204020204" pitchFamily="34" charset="-122"/>
                <a:ea typeface="微软雅黑" panose="020B0503020204020204" pitchFamily="34" charset="-122"/>
              </a:rPr>
              <a:t>高空作业监督</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1071538" y="1928802"/>
            <a:ext cx="7141699" cy="2584450"/>
          </a:xfrm>
          <a:prstGeom prst="rect">
            <a:avLst/>
          </a:prstGeom>
        </p:spPr>
        <p:style>
          <a:lnRef idx="3">
            <a:schemeClr val="lt1"/>
          </a:lnRef>
          <a:fillRef idx="1">
            <a:schemeClr val="accent6"/>
          </a:fillRef>
          <a:effectRef idx="1">
            <a:schemeClr val="accent6"/>
          </a:effectRef>
          <a:fontRef idx="minor">
            <a:schemeClr val="lt1"/>
          </a:fontRef>
        </p:style>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w="18000">
                  <a:solidFill>
                    <a:schemeClr val="accent2">
                      <a:satMod val="140000"/>
                    </a:schemeClr>
                  </a:solidFill>
                  <a:prstDash val="solid"/>
                  <a:miter lim="800000"/>
                </a:ln>
                <a:noFill/>
                <a:effectLst>
                  <a:outerShdw blurRad="25500" dist="23000" dir="7020000" algn="tl">
                    <a:srgbClr val="000000">
                      <a:alpha val="50000"/>
                    </a:srgbClr>
                  </a:outerShdw>
                </a:effectLst>
                <a:uLnTx/>
                <a:uFillTx/>
                <a:latin typeface="+mn-lt"/>
                <a:ea typeface="+mn-ea"/>
                <a:cs typeface="+mn-cs"/>
              </a:rPr>
              <a:t>祝大家身体健康！</a:t>
            </a:r>
            <a:endParaRPr kumimoji="0" lang="en-US" altLang="zh-CN" sz="5400" b="1" i="0" u="none" strike="noStrike" kern="1200" cap="none" spc="0" normalizeH="0" baseline="0" noProof="0" dirty="0">
              <a:ln w="18000">
                <a:solidFill>
                  <a:schemeClr val="accent2">
                    <a:satMod val="140000"/>
                  </a:schemeClr>
                </a:solidFill>
                <a:prstDash val="solid"/>
                <a:miter lim="800000"/>
              </a:ln>
              <a:noFill/>
              <a:effectLst>
                <a:outerShdw blurRad="25500" dist="23000" dir="7020000" algn="tl">
                  <a:srgbClr val="000000">
                    <a:alpha val="50000"/>
                  </a:srgbClr>
                </a:outerShdw>
              </a:effectLst>
              <a:uLnTx/>
              <a:uFillTx/>
              <a:latin typeface="+mn-lt"/>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w="18000">
                  <a:solidFill>
                    <a:schemeClr val="accent2">
                      <a:satMod val="140000"/>
                    </a:schemeClr>
                  </a:solidFill>
                  <a:prstDash val="solid"/>
                  <a:miter lim="800000"/>
                </a:ln>
                <a:noFill/>
                <a:effectLst>
                  <a:outerShdw blurRad="25500" dist="23000" dir="7020000" algn="tl">
                    <a:srgbClr val="000000">
                      <a:alpha val="50000"/>
                    </a:srgbClr>
                  </a:outerShdw>
                </a:effectLst>
                <a:uLnTx/>
                <a:uFillTx/>
                <a:latin typeface="+mn-lt"/>
                <a:ea typeface="+mn-ea"/>
                <a:cs typeface="+mn-cs"/>
              </a:rPr>
              <a:t>工作愉快！</a:t>
            </a:r>
            <a:endParaRPr kumimoji="0" lang="en-US" altLang="zh-CN" sz="5400" b="1" i="0" u="none" strike="noStrike" kern="1200" cap="none" spc="0" normalizeH="0" baseline="0" noProof="0" dirty="0">
              <a:ln w="18000">
                <a:solidFill>
                  <a:schemeClr val="accent2">
                    <a:satMod val="140000"/>
                  </a:schemeClr>
                </a:solidFill>
                <a:prstDash val="solid"/>
                <a:miter lim="800000"/>
              </a:ln>
              <a:noFill/>
              <a:effectLst>
                <a:outerShdw blurRad="25500" dist="23000" dir="7020000" algn="tl">
                  <a:srgbClr val="000000">
                    <a:alpha val="50000"/>
                  </a:srgbClr>
                </a:outerShdw>
              </a:effectLst>
              <a:uLnTx/>
              <a:uFillTx/>
              <a:latin typeface="+mn-lt"/>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5400" b="1" i="0" u="none" strike="noStrike" kern="1200" cap="none" spc="0" normalizeH="0" baseline="0" noProof="0" dirty="0">
                <a:ln w="18000">
                  <a:solidFill>
                    <a:schemeClr val="accent2">
                      <a:satMod val="140000"/>
                    </a:schemeClr>
                  </a:solidFill>
                  <a:prstDash val="solid"/>
                  <a:miter lim="800000"/>
                </a:ln>
                <a:noFill/>
                <a:effectLst>
                  <a:outerShdw blurRad="25500" dist="23000" dir="7020000" algn="tl">
                    <a:srgbClr val="000000">
                      <a:alpha val="50000"/>
                    </a:srgbClr>
                  </a:outerShdw>
                </a:effectLst>
                <a:uLnTx/>
                <a:uFillTx/>
                <a:latin typeface="+mn-lt"/>
                <a:ea typeface="+mn-ea"/>
                <a:cs typeface="+mn-cs"/>
              </a:rPr>
              <a:t>谢谢大家！</a:t>
            </a:r>
            <a:endParaRPr kumimoji="0" lang="zh-CN" altLang="en-US" sz="5400" b="1" i="0" u="none" strike="noStrike" kern="1200" cap="none" spc="0" normalizeH="0" baseline="0" noProof="0" dirty="0">
              <a:ln w="18000">
                <a:solidFill>
                  <a:schemeClr val="accent2">
                    <a:satMod val="140000"/>
                  </a:schemeClr>
                </a:solidFill>
                <a:prstDash val="solid"/>
                <a:miter lim="800000"/>
              </a:ln>
              <a:noFill/>
              <a:effectLst>
                <a:outerShdw blurRad="25500" dist="23000" dir="7020000" algn="tl">
                  <a:srgbClr val="000000">
                    <a:alpha val="50000"/>
                  </a:srgbClr>
                </a:outerShdw>
              </a:effectLst>
              <a:uLnTx/>
              <a:uFillTx/>
              <a:latin typeface="+mn-lt"/>
              <a:ea typeface="+mn-ea"/>
              <a:cs typeface="+mn-cs"/>
            </a:endParaRPr>
          </a:p>
        </p:txBody>
      </p:sp>
    </p:spTree>
  </p:cSld>
  <p:clrMapOvr>
    <a:masterClrMapping/>
  </p:clrMapOvr>
</p:sld>
</file>

<file path=ppt/tags/tag1.xml><?xml version="1.0" encoding="utf-8"?>
<p:tagLst xmlns:p="http://schemas.openxmlformats.org/presentationml/2006/main">
  <p:tag name="commondata" val="eyJoZGlkIjoiNjRhMjJlM2E3YWQ4NDRjZTUxNDhlZjk1ZDdhOTQ1NGY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8522</Words>
  <Application>WPS 演示</Application>
  <PresentationFormat>全屏显示(4:3)</PresentationFormat>
  <Paragraphs>630</Paragraphs>
  <Slides>59</Slides>
  <Notes>0</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59</vt:i4>
      </vt:variant>
    </vt:vector>
  </HeadingPairs>
  <TitlesOfParts>
    <vt:vector size="82" baseType="lpstr">
      <vt:lpstr>Arial</vt:lpstr>
      <vt:lpstr>宋体</vt:lpstr>
      <vt:lpstr>Wingdings</vt:lpstr>
      <vt:lpstr>Calibri</vt:lpstr>
      <vt:lpstr>汉仪大黑简</vt:lpstr>
      <vt:lpstr>黑体</vt:lpstr>
      <vt:lpstr>CG Times</vt:lpstr>
      <vt:lpstr>微软雅黑</vt:lpstr>
      <vt:lpstr>仿宋_GB2312</vt:lpstr>
      <vt:lpstr>Tahoma</vt:lpstr>
      <vt:lpstr>华文行楷</vt:lpstr>
      <vt:lpstr>Comic Sans MS</vt:lpstr>
      <vt:lpstr>Times New Roman</vt:lpstr>
      <vt:lpstr>华文新魏</vt:lpstr>
      <vt:lpstr>Segoe Print</vt:lpstr>
      <vt:lpstr>Arial Unicode MS</vt:lpstr>
      <vt:lpstr>楷体</vt:lpstr>
      <vt:lpstr>楷体_GB2312</vt:lpstr>
      <vt:lpstr>华文彩云</vt:lpstr>
      <vt:lpstr>华文琥珀</vt:lpstr>
      <vt:lpstr>仿宋</vt:lpstr>
      <vt:lpstr>新宋体</vt:lpstr>
      <vt:lpstr>Office 主题</vt:lpstr>
      <vt:lpstr>主 要 内 容</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MS 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MS User</dc:creator>
  <cp:lastModifiedBy>a~王笑朋</cp:lastModifiedBy>
  <cp:revision>186</cp:revision>
  <dcterms:created xsi:type="dcterms:W3CDTF">2006-12-15T12:52:00Z</dcterms:created>
  <dcterms:modified xsi:type="dcterms:W3CDTF">2024-08-03T06:17:08Z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86F7996F392F4D96B07AAC2AE364319A_12</vt:lpwstr>
  </property>
  <property fmtid="{D5CDD505-2E9C-101B-9397-08002B2CF9AE}" pid="3" name="KSOProductBuildVer">
    <vt:lpwstr>2052-12.1.0.17147</vt:lpwstr>
  </property>
</Properties>
</file>