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handoutMasterIdLst>
    <p:handoutMasterId r:id="rId66"/>
  </p:handoutMasterIdLst>
  <p:sldIdLst>
    <p:sldId id="462" r:id="rId3"/>
    <p:sldId id="322" r:id="rId4"/>
    <p:sldId id="534" r:id="rId6"/>
    <p:sldId id="535" r:id="rId7"/>
    <p:sldId id="329" r:id="rId8"/>
    <p:sldId id="328" r:id="rId9"/>
    <p:sldId id="480" r:id="rId10"/>
    <p:sldId id="533" r:id="rId11"/>
    <p:sldId id="536" r:id="rId12"/>
    <p:sldId id="459" r:id="rId13"/>
    <p:sldId id="460" r:id="rId14"/>
    <p:sldId id="461" r:id="rId15"/>
    <p:sldId id="463" r:id="rId16"/>
    <p:sldId id="464" r:id="rId17"/>
    <p:sldId id="465" r:id="rId18"/>
    <p:sldId id="466" r:id="rId19"/>
    <p:sldId id="467" r:id="rId20"/>
    <p:sldId id="468" r:id="rId21"/>
    <p:sldId id="469" r:id="rId22"/>
    <p:sldId id="470" r:id="rId23"/>
    <p:sldId id="471" r:id="rId24"/>
    <p:sldId id="472" r:id="rId25"/>
    <p:sldId id="450" r:id="rId26"/>
    <p:sldId id="455" r:id="rId27"/>
    <p:sldId id="456" r:id="rId28"/>
    <p:sldId id="454" r:id="rId29"/>
    <p:sldId id="474" r:id="rId30"/>
    <p:sldId id="452" r:id="rId31"/>
    <p:sldId id="475" r:id="rId32"/>
    <p:sldId id="453" r:id="rId33"/>
    <p:sldId id="537" r:id="rId34"/>
    <p:sldId id="425" r:id="rId35"/>
    <p:sldId id="426" r:id="rId36"/>
    <p:sldId id="438" r:id="rId37"/>
    <p:sldId id="437" r:id="rId38"/>
    <p:sldId id="427" r:id="rId39"/>
    <p:sldId id="439" r:id="rId40"/>
    <p:sldId id="440" r:id="rId41"/>
    <p:sldId id="457" r:id="rId42"/>
    <p:sldId id="441" r:id="rId43"/>
    <p:sldId id="442" r:id="rId44"/>
    <p:sldId id="433" r:id="rId45"/>
    <p:sldId id="434" r:id="rId46"/>
    <p:sldId id="435" r:id="rId47"/>
    <p:sldId id="458" r:id="rId48"/>
    <p:sldId id="436" r:id="rId49"/>
    <p:sldId id="476" r:id="rId50"/>
    <p:sldId id="449" r:id="rId51"/>
    <p:sldId id="445" r:id="rId52"/>
    <p:sldId id="446" r:id="rId53"/>
    <p:sldId id="448" r:id="rId54"/>
    <p:sldId id="478" r:id="rId55"/>
    <p:sldId id="479" r:id="rId56"/>
    <p:sldId id="473" r:id="rId57"/>
    <p:sldId id="338" r:id="rId58"/>
    <p:sldId id="482" r:id="rId59"/>
    <p:sldId id="481" r:id="rId60"/>
    <p:sldId id="483" r:id="rId61"/>
    <p:sldId id="484" r:id="rId62"/>
    <p:sldId id="485" r:id="rId63"/>
    <p:sldId id="486" r:id="rId64"/>
    <p:sldId id="487" r:id="rId65"/>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206" userDrawn="1">
          <p15:clr>
            <a:srgbClr val="A4A3A4"/>
          </p15:clr>
        </p15:guide>
        <p15:guide id="2" pos="29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404"/>
    <p:restoredTop sz="97723"/>
  </p:normalViewPr>
  <p:slideViewPr>
    <p:cSldViewPr showGuides="1">
      <p:cViewPr>
        <p:scale>
          <a:sx n="100" d="100"/>
          <a:sy n="100" d="100"/>
        </p:scale>
        <p:origin x="396" y="1110"/>
      </p:cViewPr>
      <p:guideLst>
        <p:guide orient="horz" pos="2206"/>
        <p:guide pos="2976"/>
      </p:guideLst>
    </p:cSldViewPr>
  </p:slideViewPr>
  <p:outlineViewPr>
    <p:cViewPr>
      <p:scale>
        <a:sx n="33" d="100"/>
        <a:sy n="33" d="100"/>
      </p:scale>
      <p:origin x="0" y="23694"/>
    </p:cViewPr>
  </p:outlineViewPr>
  <p:notesTextViewPr>
    <p:cViewPr>
      <p:scale>
        <a:sx n="100" d="100"/>
        <a:sy n="100" d="100"/>
      </p:scale>
      <p:origin x="0" y="0"/>
    </p:cViewPr>
  </p:notesTextViewPr>
  <p:gridSpacing cx="76199" cy="76199"/>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9" Type="http://schemas.openxmlformats.org/officeDocument/2006/relationships/tableStyles" Target="tableStyles.xml"/><Relationship Id="rId68" Type="http://schemas.openxmlformats.org/officeDocument/2006/relationships/viewProps" Target="viewProps.xml"/><Relationship Id="rId67" Type="http://schemas.openxmlformats.org/officeDocument/2006/relationships/presProps" Target="presProps.xml"/><Relationship Id="rId66" Type="http://schemas.openxmlformats.org/officeDocument/2006/relationships/handoutMaster" Target="handoutMasters/handoutMaster1.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image" Target="../media/image1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buFontTx/>
              <a:buNone/>
              <a:defRPr sz="12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buFontTx/>
              <a:buNone/>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buFontTx/>
              <a:buNone/>
              <a:defRPr sz="12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
            <a:pPr lvl="0" algn="r" eaLnBrk="1" hangingPunct="1"/>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buFontTx/>
              <a:buNone/>
              <a:defRPr sz="12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buFontTx/>
              <a:buNone/>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buFontTx/>
              <a:buNone/>
              <a:defRPr sz="12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
            <a:pPr lvl="0" algn="r" eaLnBrk="1" hangingPunct="1"/>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0898" name="幻灯片图像占位符 1"/>
          <p:cNvSpPr>
            <a:spLocks noTextEdit="1"/>
          </p:cNvSpPr>
          <p:nvPr>
            <p:ph type="sldImg"/>
          </p:nvPr>
        </p:nvSpPr>
        <p:spPr>
          <a:ln>
            <a:solidFill>
              <a:srgbClr val="000000">
                <a:alpha val="100000"/>
              </a:srgbClr>
            </a:solidFill>
            <a:miter lim="800000"/>
          </a:ln>
        </p:spPr>
      </p:sp>
      <p:sp>
        <p:nvSpPr>
          <p:cNvPr id="80899" name="文本占位符 2"/>
          <p:cNvSpPr/>
          <p:nvPr>
            <p:ph type="body"/>
          </p:nvPr>
        </p:nvSpPr>
        <p:spPr>
          <a:noFill/>
          <a:ln>
            <a:noFill/>
          </a:ln>
        </p:spPr>
        <p:txBody>
          <a:bodyPr wrap="square" lIns="91440" tIns="45720" rIns="91440" bIns="45720" anchor="t" anchorCtr="0"/>
          <a:p>
            <a:pPr lvl="0"/>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22" name="幻灯片图像占位符 1"/>
          <p:cNvSpPr>
            <a:spLocks noTextEdit="1"/>
          </p:cNvSpPr>
          <p:nvPr>
            <p:ph type="sldImg"/>
          </p:nvPr>
        </p:nvSpPr>
        <p:spPr>
          <a:ln>
            <a:solidFill>
              <a:srgbClr val="000000">
                <a:alpha val="100000"/>
              </a:srgbClr>
            </a:solidFill>
            <a:miter lim="800000"/>
          </a:ln>
        </p:spPr>
      </p:sp>
      <p:sp>
        <p:nvSpPr>
          <p:cNvPr id="81923" name="文本占位符 2"/>
          <p:cNvSpPr/>
          <p:nvPr>
            <p:ph type="body"/>
          </p:nvPr>
        </p:nvSpPr>
        <p:spPr>
          <a:noFill/>
          <a:ln>
            <a:noFill/>
          </a:ln>
        </p:spPr>
        <p:txBody>
          <a:bodyPr wrap="square" lIns="91440" tIns="45720" rIns="91440" bIns="45720" anchor="t" anchorCtr="0"/>
          <a:p>
            <a:pPr lvl="0"/>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2946" name="幻灯片图像占位符 1"/>
          <p:cNvSpPr>
            <a:spLocks noGrp="1" noRot="1" noChangeAspect="1" noTextEdit="1"/>
          </p:cNvSpPr>
          <p:nvPr>
            <p:ph type="sldImg"/>
          </p:nvPr>
        </p:nvSpPr>
        <p:spPr>
          <a:ln>
            <a:solidFill>
              <a:srgbClr val="000000">
                <a:alpha val="100000"/>
              </a:srgbClr>
            </a:solidFill>
            <a:miter lim="800000"/>
          </a:ln>
        </p:spPr>
      </p:sp>
      <p:sp>
        <p:nvSpPr>
          <p:cNvPr id="82947" name="备注占位符 2"/>
          <p:cNvSpPr>
            <a:spLocks noGrp="1"/>
          </p:cNvSpPr>
          <p:nvPr>
            <p:ph type="body"/>
          </p:nvPr>
        </p:nvSpPr>
        <p:spPr>
          <a:noFill/>
          <a:ln>
            <a:noFill/>
          </a:ln>
        </p:spPr>
        <p:txBody>
          <a:bodyPr wrap="square" lIns="91440" tIns="45720" rIns="91440" bIns="45720" anchor="t" anchorCtr="0"/>
          <a:p>
            <a:pPr lvl="0" eaLnBrk="1" hangingPunct="1">
              <a:spcBef>
                <a:spcPct val="0"/>
              </a:spcBef>
            </a:pPr>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0">
          <a:blip r:embed="rId2"/>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noProof="1" smtClean="0"/>
              <a:t>单击此处编辑母版副标题样式</a:t>
            </a:r>
            <a:endParaRPr lang="zh-CN" altLang="en-US" noProof="1"/>
          </a:p>
        </p:txBody>
      </p:sp>
      <p:sp>
        <p:nvSpPr>
          <p:cNvPr id="7" name="Rectangle 4"/>
          <p:cNvSpPr>
            <a:spLocks noGrp="1" noChangeArrowheads="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fld id="{9A0DB2DC-4C9A-4742-B13C-FB6460FD3503}" type="slidenum">
              <a:rPr lang="en-US" altLang="zh-CN" dirty="0"/>
            </a:fld>
            <a:endParaRPr lang="en-US" altLang="zh-CN"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rotWithShape="0">
          <a:blip r:embed="rId2"/>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7" name="Rectangle 4"/>
          <p:cNvSpPr>
            <a:spLocks noGrp="1" noChangeArrowheads="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fld id="{9A0DB2DC-4C9A-4742-B13C-FB6460FD3503}" type="slidenum">
              <a:rPr lang="en-US" altLang="zh-CN" dirty="0"/>
            </a:fld>
            <a:endParaRPr lang="en-US" altLang="zh-C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rotWithShape="0">
          <a:blip r:embed="rId2"/>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smtClean="0"/>
              <a:t>单击此处编辑母版文本样式</a:t>
            </a:r>
            <a:endParaRPr lang="zh-CN" altLang="en-US" noProof="1" smtClean="0"/>
          </a:p>
        </p:txBody>
      </p:sp>
      <p:sp>
        <p:nvSpPr>
          <p:cNvPr id="7" name="Rectangle 4"/>
          <p:cNvSpPr>
            <a:spLocks noGrp="1" noChangeArrowheads="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fld id="{9A0DB2DC-4C9A-4742-B13C-FB6460FD3503}" type="slidenum">
              <a:rPr lang="en-US" altLang="zh-CN" dirty="0"/>
            </a:fld>
            <a:endParaRPr lang="en-US" altLang="zh-CN"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rotWithShape="0">
          <a:blip r:embed="rId2"/>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7" name="Rectangle 4"/>
          <p:cNvSpPr>
            <a:spLocks noGrp="1" noChangeArrowheads="1"/>
          </p:cNvSpPr>
          <p:nvPr>
            <p:ph type="dt" sz="half" idx="1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fld id="{9A0DB2DC-4C9A-4742-B13C-FB6460FD3503}" type="slidenum">
              <a:rPr lang="en-US" altLang="zh-CN" dirty="0"/>
            </a:fld>
            <a:endParaRPr lang="en-US" altLang="zh-CN"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blipFill rotWithShape="0">
          <a:blip r:embed="rId2"/>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7" name="Rectangle 4"/>
          <p:cNvSpPr>
            <a:spLocks noGrp="1" noChangeArrowheads="1"/>
          </p:cNvSpPr>
          <p:nvPr>
            <p:ph type="dt" sz="half" idx="1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1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1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fld id="{9A0DB2DC-4C9A-4742-B13C-FB6460FD3503}" type="slidenum">
              <a:rPr lang="en-US" altLang="zh-CN" dirty="0"/>
            </a:fld>
            <a:endParaRPr lang="en-US" altLang="zh-CN"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rotWithShape="0">
          <a:blip r:embed="rId2"/>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7" name="Rectangle 4"/>
          <p:cNvSpPr>
            <a:spLocks noGrp="1" noChangeArrowheads="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fld id="{9A0DB2DC-4C9A-4742-B13C-FB6460FD3503}" type="slidenum">
              <a:rPr lang="en-US" altLang="zh-CN" dirty="0"/>
            </a:fld>
            <a:endParaRPr lang="en-US" altLang="zh-C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rotWithShape="0">
          <a:blip r:embed="rId2"/>
        </a:blipFill>
        <a:effectLst/>
      </p:bgPr>
    </p:bg>
    <p:spTree>
      <p:nvGrpSpPr>
        <p:cNvPr id="1" name=""/>
        <p:cNvGrpSpPr/>
        <p:nvPr/>
      </p:nvGrpSpPr>
      <p:grpSpPr>
        <a:xfrm>
          <a:off x="0" y="0"/>
          <a:ext cx="0" cy="0"/>
          <a:chOff x="0" y="0"/>
          <a:chExt cx="0" cy="0"/>
        </a:xfrm>
      </p:grpSpPr>
      <p:sp>
        <p:nvSpPr>
          <p:cNvPr id="7" name="Rectangle 4"/>
          <p:cNvSpPr>
            <a:spLocks noGrp="1" noChangeArrowheads="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fld id="{9A0DB2DC-4C9A-4742-B13C-FB6460FD3503}" type="slidenum">
              <a:rPr lang="en-US" altLang="zh-CN" dirty="0"/>
            </a:fld>
            <a:endParaRPr lang="en-US" altLang="zh-C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bg>
      <p:bgPr>
        <a:blipFill rotWithShape="0">
          <a:blip r:embed="rId2"/>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endParaRPr lang="zh-CN" altLang="en-US" noProof="1" smtClean="0"/>
          </a:p>
        </p:txBody>
      </p:sp>
      <p:sp>
        <p:nvSpPr>
          <p:cNvPr id="7" name="Rectangle 4"/>
          <p:cNvSpPr>
            <a:spLocks noGrp="1" noChangeArrowheads="1"/>
          </p:cNvSpPr>
          <p:nvPr>
            <p:ph type="dt" sz="half" idx="1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fld id="{9A0DB2DC-4C9A-4742-B13C-FB6460FD3503}" type="slidenum">
              <a:rPr lang="en-US" altLang="zh-CN" dirty="0"/>
            </a:fld>
            <a:endParaRPr lang="en-US" altLang="zh-C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Pr>
        <a:blipFill rotWithShape="0">
          <a:blip r:embed="rId2"/>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endParaRPr lang="zh-CN" altLang="en-US" noProof="1" smtClean="0"/>
          </a:p>
        </p:txBody>
      </p:sp>
      <p:sp>
        <p:nvSpPr>
          <p:cNvPr id="7" name="Rectangle 4"/>
          <p:cNvSpPr>
            <a:spLocks noGrp="1" noChangeArrowheads="1"/>
          </p:cNvSpPr>
          <p:nvPr>
            <p:ph type="dt" sz="half" idx="1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fld id="{9A0DB2DC-4C9A-4742-B13C-FB6460FD3503}" type="slidenum">
              <a:rPr lang="en-US" altLang="zh-CN" dirty="0"/>
            </a:fld>
            <a:endParaRPr lang="en-US" altLang="zh-CN"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blipFill rotWithShape="0">
          <a:blip r:embed="rId2"/>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7" name="Rectangle 4"/>
          <p:cNvSpPr>
            <a:spLocks noGrp="1" noChangeArrowheads="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fld id="{9A0DB2DC-4C9A-4742-B13C-FB6460FD3503}" type="slidenum">
              <a:rPr lang="en-US" altLang="zh-CN" dirty="0"/>
            </a:fld>
            <a:endParaRPr lang="en-US" altLang="zh-C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bg>
      <p:bgPr>
        <a:blipFill rotWithShape="0">
          <a:blip r:embed="rId2"/>
        </a:blip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7" name="Rectangle 4"/>
          <p:cNvSpPr>
            <a:spLocks noGrp="1" noChangeArrowheads="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fld id="{9A0DB2DC-4C9A-4742-B13C-FB6460FD3503}" type="slidenum">
              <a:rPr lang="en-US" altLang="zh-CN" dirty="0"/>
            </a:fld>
            <a:endParaRPr lang="en-US" altLang="zh-CN"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bg>
      <p:bgPr>
        <a:blipFill rotWithShape="0">
          <a:blip r:embed="rId2"/>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sz="half" idx="1"/>
          </p:nvPr>
        </p:nvSpPr>
        <p:spPr>
          <a:xfrm>
            <a:off x="457200" y="1600200"/>
            <a:ext cx="4038600" cy="4525963"/>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half" idx="2"/>
          </p:nvPr>
        </p:nvSpPr>
        <p:spPr>
          <a:xfrm>
            <a:off x="4648200" y="1600200"/>
            <a:ext cx="4038600" cy="4525963"/>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7" name="Rectangle 4"/>
          <p:cNvSpPr>
            <a:spLocks noGrp="1" noChangeArrowheads="1"/>
          </p:cNvSpPr>
          <p:nvPr>
            <p:ph type="dt" sz="half" idx="1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fld id="{9A0DB2DC-4C9A-4742-B13C-FB6460FD3503}" type="slidenum">
              <a:rPr lang="en-US" altLang="zh-CN" dirty="0"/>
            </a:fld>
            <a:endParaRPr lang="en-US" altLang="zh-CN"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标题，一项大型内容和两项小型内容">
    <p:bg>
      <p:bgPr>
        <a:blipFill rotWithShape="0">
          <a:blip r:embed="rId2"/>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457200" y="1600200"/>
            <a:ext cx="4038600" cy="4525963"/>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quarter" idx="2"/>
          </p:nvPr>
        </p:nvSpPr>
        <p:spPr>
          <a:xfrm>
            <a:off x="4648200" y="1600200"/>
            <a:ext cx="4038600" cy="218598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内容占位符 4"/>
          <p:cNvSpPr>
            <a:spLocks noGrp="1"/>
          </p:cNvSpPr>
          <p:nvPr>
            <p:ph sz="quarter" idx="3"/>
          </p:nvPr>
        </p:nvSpPr>
        <p:spPr>
          <a:xfrm>
            <a:off x="4648200" y="3938588"/>
            <a:ext cx="4038600" cy="2187575"/>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7" name="Rectangle 4"/>
          <p:cNvSpPr>
            <a:spLocks noGrp="1" noChangeArrowheads="1"/>
          </p:cNvSpPr>
          <p:nvPr>
            <p:ph type="dt" sz="half" idx="1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1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fld id="{9A0DB2DC-4C9A-4742-B13C-FB6460FD3503}" type="slidenum">
              <a:rPr lang="en-US" altLang="zh-CN" dirty="0"/>
            </a:fld>
            <a:endParaRPr lang="en-US" altLang="zh-CN"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bg>
      <p:bgPr>
        <a:blipFill rotWithShape="0">
          <a:blip r:embed="rId2"/>
        </a:blipFill>
        <a:effectLst/>
      </p:bgPr>
    </p:bg>
    <p:spTree>
      <p:nvGrpSpPr>
        <p:cNvPr id="1" name=""/>
        <p:cNvGrpSpPr/>
        <p:nvPr/>
      </p:nvGrpSpPr>
      <p:grpSpPr>
        <a:xfrm>
          <a:off x="0" y="0"/>
          <a:ext cx="0" cy="0"/>
          <a:chOff x="0" y="0"/>
          <a:chExt cx="0" cy="0"/>
        </a:xfrm>
      </p:grpSpPr>
      <p:sp>
        <p:nvSpPr>
          <p:cNvPr id="7" name="日期占位符 3"/>
          <p:cNvSpPr>
            <a:spLocks noGrp="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fld id="{EB21A743-7707-4834-BA52-641A59172EC3}" type="datetime1">
              <a:rPr kumimoji="0" lang="zh-CN" altLang="en-US"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4"/>
          <p:cNvSpPr>
            <a:spLocks noGrp="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可编辑</a:t>
            </a: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5"/>
          <p:cNvSpPr>
            <a:spLocks noGrp="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zh-CN" altLang="en-US" dirty="0"/>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1.jpe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5"/>
        </a:blipFill>
        <a:effectLst/>
      </p:bgPr>
    </p:bg>
    <p:spTree>
      <p:nvGrpSpPr>
        <p:cNvPr id="1" name=""/>
        <p:cNvGrpSpPr/>
        <p:nvPr/>
      </p:nvGrpSpPr>
      <p:grpSpPr/>
      <p:sp>
        <p:nvSpPr>
          <p:cNvPr id="8194" name="Rectangle 2"/>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8195" name="Rectangle 3"/>
          <p:cNvSpPr>
            <a:spLocks noGrp="1"/>
          </p:cNvSpPr>
          <p:nvPr>
            <p:ph type="body"/>
          </p:nvPr>
        </p:nvSpPr>
        <p:spPr>
          <a:xfrm>
            <a:off x="457200" y="1600200"/>
            <a:ext cx="8229600" cy="4525963"/>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lvl1pPr>
              <a:buFontTx/>
              <a:buNone/>
              <a:defRPr sz="14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544CF6E4-DF45-46FA-98B3-1CCD66016108}" type="datetime1">
              <a:rPr kumimoji="0" lang="zh-CN" altLang="en-US"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a:buFontTx/>
              <a:buNone/>
              <a:defRPr sz="1400">
                <a:latin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lvl1pPr algn="r">
              <a:defRPr sz="1400"/>
            </a:lvl1p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hyperlink" Target="https://baike.baidu.com/item/%E5%8F%91%E5%8A%A8%E6%9C%BA%E5%8A%9F%E7%8E%87"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7" Type="http://schemas.openxmlformats.org/officeDocument/2006/relationships/vmlDrawing" Target="../drawings/vmlDrawing1.vml"/><Relationship Id="rId6"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png"/><Relationship Id="rId3" Type="http://schemas.openxmlformats.org/officeDocument/2006/relationships/oleObject" Target="../embeddings/oleObject2.bin"/><Relationship Id="rId2" Type="http://schemas.openxmlformats.org/officeDocument/2006/relationships/image" Target="../media/image13.png"/><Relationship Id="rId1"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7.png"/><Relationship Id="rId1"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7.xml"/><Relationship Id="rId2" Type="http://schemas.openxmlformats.org/officeDocument/2006/relationships/image" Target="../media/image18.png"/><Relationship Id="rId1"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4" Type="http://schemas.openxmlformats.org/officeDocument/2006/relationships/vmlDrawing" Target="../drawings/vmlDrawing3.vml"/><Relationship Id="rId3" Type="http://schemas.openxmlformats.org/officeDocument/2006/relationships/slideLayout" Target="../slideLayouts/slideLayout7.xml"/><Relationship Id="rId2" Type="http://schemas.openxmlformats.org/officeDocument/2006/relationships/image" Target="../media/image19.png"/><Relationship Id="rId1"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jpeg"/></Relationships>
</file>

<file path=ppt/slides/_rels/slide17.xml.rels><?xml version="1.0" encoding="UTF-8" standalone="yes"?>
<Relationships xmlns="http://schemas.openxmlformats.org/package/2006/relationships"><Relationship Id="rId4" Type="http://schemas.openxmlformats.org/officeDocument/2006/relationships/vmlDrawing" Target="../drawings/vmlDrawing4.vml"/><Relationship Id="rId3" Type="http://schemas.openxmlformats.org/officeDocument/2006/relationships/slideLayout" Target="../slideLayouts/slideLayout7.xml"/><Relationship Id="rId2" Type="http://schemas.openxmlformats.org/officeDocument/2006/relationships/image" Target="../media/image21.png"/><Relationship Id="rId1" Type="http://schemas.openxmlformats.org/officeDocument/2006/relationships/oleObject" Target="../embeddings/oleObject5.bin"/></Relationships>
</file>

<file path=ppt/slides/_rels/slide18.xml.rels><?xml version="1.0" encoding="UTF-8" standalone="yes"?>
<Relationships xmlns="http://schemas.openxmlformats.org/package/2006/relationships"><Relationship Id="rId5" Type="http://schemas.openxmlformats.org/officeDocument/2006/relationships/vmlDrawing" Target="../drawings/vmlDrawing5.vml"/><Relationship Id="rId4" Type="http://schemas.openxmlformats.org/officeDocument/2006/relationships/slideLayout" Target="../slideLayouts/slideLayout7.xml"/><Relationship Id="rId3" Type="http://schemas.openxmlformats.org/officeDocument/2006/relationships/image" Target="../media/image23.png"/><Relationship Id="rId2" Type="http://schemas.openxmlformats.org/officeDocument/2006/relationships/oleObject" Target="../embeddings/oleObject6.bin"/><Relationship Id="rId1" Type="http://schemas.openxmlformats.org/officeDocument/2006/relationships/image" Target="../media/image22.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5" Type="http://schemas.openxmlformats.org/officeDocument/2006/relationships/vmlDrawing" Target="../drawings/vmlDrawing6.vml"/><Relationship Id="rId4" Type="http://schemas.openxmlformats.org/officeDocument/2006/relationships/slideLayout" Target="../slideLayouts/slideLayout7.xml"/><Relationship Id="rId3" Type="http://schemas.openxmlformats.org/officeDocument/2006/relationships/image" Target="../media/image25.png"/><Relationship Id="rId2" Type="http://schemas.openxmlformats.org/officeDocument/2006/relationships/oleObject" Target="../embeddings/oleObject7.bin"/><Relationship Id="rId1" Type="http://schemas.openxmlformats.org/officeDocument/2006/relationships/image" Target="../media/image2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9.png"/><Relationship Id="rId1" Type="http://schemas.openxmlformats.org/officeDocument/2006/relationships/image" Target="../media/image2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1.png"/><Relationship Id="rId1" Type="http://schemas.openxmlformats.org/officeDocument/2006/relationships/image" Target="../media/image30.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3.png"/><Relationship Id="rId1" Type="http://schemas.openxmlformats.org/officeDocument/2006/relationships/image" Target="../media/image3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www.baidu.com/s?wd=%E6%B6%A6%E6%BB%91%E6%B2%B9&amp;tn=44039180_cpr&amp;fenlei=mv6quAkxTZn0IZRqIHckPjm4nH00T1YLnvf1uANBuW6YnyfvPHn30ZwV5Hcvrjm3rH6sPfKWUMw85HfYnjn4nH6sgvPsT6KdThsqpZwYTjCEQLGCpyw9Uz4Bmy-bIi4WUvYETgN-TLwGUv3EnHm1P1TzPWnkPW0vP1b4n1bYn0"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4" Type="http://schemas.openxmlformats.org/officeDocument/2006/relationships/vmlDrawing" Target="../drawings/vmlDrawing7.vml"/><Relationship Id="rId3" Type="http://schemas.openxmlformats.org/officeDocument/2006/relationships/slideLayout" Target="../slideLayouts/slideLayout7.xml"/><Relationship Id="rId2" Type="http://schemas.openxmlformats.org/officeDocument/2006/relationships/image" Target="../media/image35.png"/><Relationship Id="rId1" Type="http://schemas.openxmlformats.org/officeDocument/2006/relationships/oleObject" Target="../embeddings/oleObject8.bin"/></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6.pn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7.pn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8.pn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9.jpeg"/></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0.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Rectangle 2"/>
          <p:cNvSpPr>
            <a:spLocks noGrp="1"/>
          </p:cNvSpPr>
          <p:nvPr>
            <p:ph type="title" idx="4294967295"/>
          </p:nvPr>
        </p:nvSpPr>
        <p:spPr>
          <a:xfrm>
            <a:off x="0" y="19050"/>
            <a:ext cx="9144000" cy="1657350"/>
          </a:xfrm>
          <a:solidFill>
            <a:srgbClr val="FFFF00">
              <a:alpha val="100000"/>
            </a:srgbClr>
          </a:solidFill>
          <a:ln w="76200">
            <a:solidFill>
              <a:schemeClr val="tx1">
                <a:alpha val="100000"/>
              </a:schemeClr>
            </a:solidFill>
            <a:miter/>
          </a:ln>
        </p:spPr>
        <p:txBody>
          <a:bodyPr vert="horz" wrap="square" lIns="91440" tIns="45720" rIns="91440" bIns="45720" anchor="ctr" anchorCtr="0"/>
          <a:p>
            <a:pPr eaLnBrk="1" hangingPunct="1"/>
            <a:r>
              <a:rPr lang="zh-CN" altLang="en-US" dirty="0"/>
              <a:t>挖掘机基础知识</a:t>
            </a:r>
            <a:endParaRPr lang="zh-CN" altLang="zh-CN" dirty="0"/>
          </a:p>
        </p:txBody>
      </p:sp>
      <p:pic>
        <p:nvPicPr>
          <p:cNvPr id="23555" name="Picture 4" descr="IMG_1543"/>
          <p:cNvPicPr>
            <a:picLocks noChangeAspect="1"/>
          </p:cNvPicPr>
          <p:nvPr/>
        </p:nvPicPr>
        <p:blipFill>
          <a:blip r:embed="rId1"/>
          <a:stretch>
            <a:fillRect/>
          </a:stretch>
        </p:blipFill>
        <p:spPr>
          <a:xfrm>
            <a:off x="0" y="1676400"/>
            <a:ext cx="9144000" cy="5181600"/>
          </a:xfrm>
          <a:prstGeom prst="rect">
            <a:avLst/>
          </a:prstGeom>
          <a:noFill/>
          <a:ln w="9525">
            <a:noFill/>
          </a:ln>
        </p:spPr>
      </p:pic>
      <p:sp>
        <p:nvSpPr>
          <p:cNvPr id="23556" name="灯片编号占位符 6"/>
          <p:cNvSpPr txBox="1">
            <a:spLocks noGrp="1"/>
          </p:cNvSpPr>
          <p:nvPr/>
        </p:nvSpPr>
        <p:spPr>
          <a:xfrm>
            <a:off x="6553200" y="6245225"/>
            <a:ext cx="2133600" cy="476250"/>
          </a:xfrm>
          <a:prstGeom prst="rect">
            <a:avLst/>
          </a:prstGeom>
          <a:noFill/>
          <a:ln w="9525">
            <a:noFill/>
          </a:ln>
        </p:spPr>
        <p:txBody>
          <a:bodyPr/>
          <a:p>
            <a:pPr algn="r"/>
            <a:fld id="{9A0DB2DC-4C9A-4742-B13C-FB6460FD3503}" type="slidenum">
              <a:rPr lang="en-US" altLang="zh-CN" sz="1400" dirty="0">
                <a:latin typeface="Arial" panose="020B0604020202020204" pitchFamily="34" charset="0"/>
              </a:rPr>
            </a:fld>
            <a:endParaRPr lang="en-US" altLang="zh-CN" sz="1400" dirty="0">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灯片编号占位符 8"/>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
        <p:nvSpPr>
          <p:cNvPr id="24579" name="文本框 2"/>
          <p:cNvSpPr txBox="1"/>
          <p:nvPr/>
        </p:nvSpPr>
        <p:spPr>
          <a:xfrm>
            <a:off x="9525" y="4041775"/>
            <a:ext cx="4484688" cy="2676525"/>
          </a:xfrm>
          <a:prstGeom prst="rect">
            <a:avLst/>
          </a:prstGeom>
          <a:solidFill>
            <a:srgbClr val="FF0000"/>
          </a:solidFill>
          <a:ln w="9525">
            <a:noFill/>
          </a:ln>
        </p:spPr>
        <p:txBody>
          <a:bodyPr>
            <a:spAutoFit/>
          </a:bodyPr>
          <a:p>
            <a:r>
              <a:rPr lang="en-US" altLang="zh-CN" sz="2800" dirty="0">
                <a:latin typeface="新宋体" panose="02010609030101010101" pitchFamily="49" charset="-122"/>
                <a:ea typeface="新宋体" panose="02010609030101010101" pitchFamily="49" charset="-122"/>
              </a:rPr>
              <a:t>3</a:t>
            </a:r>
            <a:r>
              <a:rPr lang="zh-CN" altLang="en-US" sz="2800" dirty="0">
                <a:latin typeface="新宋体" panose="02010609030101010101" pitchFamily="49" charset="-122"/>
                <a:ea typeface="新宋体" panose="02010609030101010101" pitchFamily="49" charset="-122"/>
              </a:rPr>
              <a:t>，挖掘机最重要的三个参数：</a:t>
            </a:r>
            <a:endParaRPr lang="zh-CN" altLang="en-US" sz="2800" dirty="0">
              <a:latin typeface="新宋体" panose="02010609030101010101" pitchFamily="49" charset="-122"/>
              <a:ea typeface="新宋体" panose="02010609030101010101" pitchFamily="49" charset="-122"/>
            </a:endParaRPr>
          </a:p>
          <a:p>
            <a:r>
              <a:rPr lang="en-US" altLang="zh-CN" sz="2800" b="1" dirty="0">
                <a:latin typeface="新宋体" panose="02010609030101010101" pitchFamily="49" charset="-122"/>
                <a:ea typeface="新宋体" panose="02010609030101010101" pitchFamily="49" charset="-122"/>
              </a:rPr>
              <a:t>1</a:t>
            </a:r>
            <a:r>
              <a:rPr lang="zh-CN" altLang="en-US" sz="2800" b="1" dirty="0">
                <a:latin typeface="新宋体" panose="02010609030101010101" pitchFamily="49" charset="-122"/>
                <a:ea typeface="新宋体" panose="02010609030101010101" pitchFamily="49" charset="-122"/>
              </a:rPr>
              <a:t>，操作重量（质量</a:t>
            </a:r>
            <a:r>
              <a:rPr lang="zh-CN" altLang="en-US" sz="2800" dirty="0">
                <a:latin typeface="新宋体" panose="02010609030101010101" pitchFamily="49" charset="-122"/>
                <a:ea typeface="新宋体" panose="02010609030101010101" pitchFamily="49" charset="-122"/>
              </a:rPr>
              <a:t>），</a:t>
            </a:r>
            <a:endParaRPr lang="zh-CN" altLang="en-US" sz="2800" dirty="0">
              <a:latin typeface="新宋体" panose="02010609030101010101" pitchFamily="49" charset="-122"/>
              <a:ea typeface="新宋体" panose="02010609030101010101" pitchFamily="49" charset="-122"/>
            </a:endParaRPr>
          </a:p>
          <a:p>
            <a:r>
              <a:rPr lang="en-US" altLang="zh-CN" sz="2800" b="1" u="sng" dirty="0">
                <a:latin typeface="新宋体" panose="02010609030101010101" pitchFamily="49" charset="-122"/>
                <a:ea typeface="新宋体" panose="02010609030101010101" pitchFamily="49" charset="-122"/>
                <a:hlinkClick r:id="rId1"/>
              </a:rPr>
              <a:t>2</a:t>
            </a:r>
            <a:r>
              <a:rPr lang="zh-CN" altLang="en-US" sz="2800" b="1" u="sng" dirty="0">
                <a:latin typeface="新宋体" panose="02010609030101010101" pitchFamily="49" charset="-122"/>
                <a:ea typeface="新宋体" panose="02010609030101010101" pitchFamily="49" charset="-122"/>
                <a:hlinkClick r:id="rId1"/>
              </a:rPr>
              <a:t>，发动机功率</a:t>
            </a:r>
            <a:endParaRPr lang="zh-CN" altLang="en-US" sz="2800" b="1" u="sng" dirty="0">
              <a:latin typeface="新宋体" panose="02010609030101010101" pitchFamily="49" charset="-122"/>
              <a:ea typeface="新宋体" panose="02010609030101010101" pitchFamily="49" charset="-122"/>
              <a:hlinkClick r:id="rId1"/>
            </a:endParaRPr>
          </a:p>
          <a:p>
            <a:r>
              <a:rPr lang="en-US" altLang="zh-CN" sz="2800" b="1" dirty="0">
                <a:latin typeface="新宋体" panose="02010609030101010101" pitchFamily="49" charset="-122"/>
                <a:ea typeface="新宋体" panose="02010609030101010101" pitchFamily="49" charset="-122"/>
              </a:rPr>
              <a:t>3</a:t>
            </a:r>
            <a:r>
              <a:rPr lang="zh-CN" altLang="en-US" sz="2800" b="1" dirty="0">
                <a:latin typeface="新宋体" panose="02010609030101010101" pitchFamily="49" charset="-122"/>
                <a:ea typeface="新宋体" panose="02010609030101010101" pitchFamily="49" charset="-122"/>
              </a:rPr>
              <a:t>，铲斗斗容。</a:t>
            </a:r>
            <a:endParaRPr lang="zh-CN" altLang="en-US" sz="2800" b="1" dirty="0">
              <a:latin typeface="新宋体" panose="02010609030101010101" pitchFamily="49" charset="-122"/>
              <a:ea typeface="新宋体" panose="02010609030101010101" pitchFamily="49" charset="-122"/>
            </a:endParaRPr>
          </a:p>
          <a:p>
            <a:endParaRPr lang="zh-CN" altLang="en-US" sz="2800" dirty="0">
              <a:latin typeface="新宋体" panose="02010609030101010101" pitchFamily="49" charset="-122"/>
              <a:ea typeface="新宋体" panose="02010609030101010101" pitchFamily="49" charset="-122"/>
            </a:endParaRPr>
          </a:p>
        </p:txBody>
      </p:sp>
      <p:pic>
        <p:nvPicPr>
          <p:cNvPr id="24580" name="图片 1" descr="2"/>
          <p:cNvPicPr>
            <a:picLocks noChangeAspect="1"/>
          </p:cNvPicPr>
          <p:nvPr/>
        </p:nvPicPr>
        <p:blipFill>
          <a:blip r:embed="rId2"/>
          <a:stretch>
            <a:fillRect/>
          </a:stretch>
        </p:blipFill>
        <p:spPr>
          <a:xfrm>
            <a:off x="4408488" y="4044950"/>
            <a:ext cx="4814887" cy="2676525"/>
          </a:xfrm>
          <a:prstGeom prst="rect">
            <a:avLst/>
          </a:prstGeom>
          <a:noFill/>
          <a:ln w="9525">
            <a:noFill/>
          </a:ln>
        </p:spPr>
      </p:pic>
      <p:sp>
        <p:nvSpPr>
          <p:cNvPr id="24581" name="Rectangle 29"/>
          <p:cNvSpPr>
            <a:spLocks noGrp="1"/>
          </p:cNvSpPr>
          <p:nvPr>
            <p:ph idx="1"/>
          </p:nvPr>
        </p:nvSpPr>
        <p:spPr>
          <a:xfrm>
            <a:off x="9525" y="1193800"/>
            <a:ext cx="9126538" cy="2847975"/>
          </a:xfrm>
          <a:solidFill>
            <a:srgbClr val="FFFF00">
              <a:alpha val="100000"/>
            </a:srgbClr>
          </a:solidFill>
          <a:ln/>
        </p:spPr>
        <p:txBody>
          <a:bodyPr vert="horz" wrap="square" lIns="91440" tIns="45720" rIns="91440" bIns="45720" anchor="t" anchorCtr="0">
            <a:spAutoFit/>
          </a:bodyPr>
          <a:p>
            <a:pPr>
              <a:buNone/>
            </a:pPr>
            <a:r>
              <a:rPr lang="en-US" altLang="zh-CN" sz="2800" dirty="0">
                <a:latin typeface="新宋体" panose="02010609030101010101" pitchFamily="49" charset="-122"/>
                <a:ea typeface="新宋体" panose="02010609030101010101" pitchFamily="49" charset="-122"/>
              </a:rPr>
              <a:t>1</a:t>
            </a:r>
            <a:r>
              <a:rPr lang="zh-CN" altLang="en-US" sz="2800" dirty="0">
                <a:latin typeface="新宋体" panose="02010609030101010101" pitchFamily="49" charset="-122"/>
                <a:ea typeface="新宋体" panose="02010609030101010101" pitchFamily="49" charset="-122"/>
              </a:rPr>
              <a:t>，挖掘机，又称挖掘机机械，是用铲斗挖掘高于或低于承机面的物料，并装入运输车辆或卸至堆料场的</a:t>
            </a:r>
            <a:r>
              <a:rPr lang="zh-CN" altLang="en-US" sz="2800" b="1" dirty="0">
                <a:latin typeface="新宋体" panose="02010609030101010101" pitchFamily="49" charset="-122"/>
                <a:ea typeface="新宋体" panose="02010609030101010101" pitchFamily="49" charset="-122"/>
              </a:rPr>
              <a:t>土方机械；</a:t>
            </a:r>
            <a:endParaRPr lang="en-US" altLang="zh-CN" sz="2800" b="1" dirty="0">
              <a:latin typeface="新宋体" panose="02010609030101010101" pitchFamily="49" charset="-122"/>
              <a:ea typeface="新宋体" panose="02010609030101010101" pitchFamily="49" charset="-122"/>
            </a:endParaRPr>
          </a:p>
          <a:p>
            <a:pPr>
              <a:buNone/>
            </a:pPr>
            <a:r>
              <a:rPr lang="zh-CN" altLang="en-US" sz="2800" b="1" dirty="0">
                <a:latin typeface="新宋体" panose="02010609030101010101" pitchFamily="49" charset="-122"/>
                <a:ea typeface="新宋体" panose="02010609030101010101" pitchFamily="49" charset="-122"/>
              </a:rPr>
              <a:t>    </a:t>
            </a:r>
            <a:r>
              <a:rPr lang="zh-CN" altLang="en-US" sz="2800" dirty="0">
                <a:latin typeface="新宋体" panose="02010609030101010101" pitchFamily="49" charset="-122"/>
                <a:ea typeface="新宋体" panose="02010609030101010101" pitchFamily="49" charset="-122"/>
              </a:rPr>
              <a:t>活跃在公路建设、桥梁施工、房屋建筑、农村水利，土地开发等领域的</a:t>
            </a:r>
            <a:r>
              <a:rPr lang="zh-CN" altLang="en-US" sz="2800" b="1" dirty="0">
                <a:latin typeface="新宋体" panose="02010609030101010101" pitchFamily="49" charset="-122"/>
                <a:ea typeface="新宋体" panose="02010609030101010101" pitchFamily="49" charset="-122"/>
              </a:rPr>
              <a:t>厂内机械</a:t>
            </a:r>
            <a:r>
              <a:rPr lang="zh-CN" altLang="en-US" sz="2800" dirty="0">
                <a:latin typeface="新宋体" panose="02010609030101010101" pitchFamily="49" charset="-122"/>
                <a:ea typeface="新宋体" panose="02010609030101010101" pitchFamily="49" charset="-122"/>
              </a:rPr>
              <a:t>。   </a:t>
            </a:r>
            <a:endParaRPr lang="zh-CN" altLang="en-US" sz="2800" dirty="0">
              <a:latin typeface="新宋体" panose="02010609030101010101" pitchFamily="49" charset="-122"/>
              <a:ea typeface="新宋体" panose="02010609030101010101" pitchFamily="49" charset="-122"/>
            </a:endParaRPr>
          </a:p>
          <a:p>
            <a:pPr>
              <a:buNone/>
            </a:pPr>
            <a:r>
              <a:rPr lang="zh-CN" altLang="en-US" sz="2800" dirty="0">
                <a:latin typeface="新宋体" panose="02010609030101010101" pitchFamily="49" charset="-122"/>
                <a:ea typeface="新宋体" panose="02010609030101010101" pitchFamily="49" charset="-122"/>
              </a:rPr>
              <a:t> </a:t>
            </a:r>
            <a:r>
              <a:rPr lang="en-US" altLang="zh-CN" sz="2800" dirty="0">
                <a:latin typeface="新宋体" panose="02010609030101010101" pitchFamily="49" charset="-122"/>
                <a:ea typeface="新宋体" panose="02010609030101010101" pitchFamily="49" charset="-122"/>
              </a:rPr>
              <a:t>2</a:t>
            </a:r>
            <a:r>
              <a:rPr lang="zh-CN" altLang="en-US" sz="2800" dirty="0">
                <a:latin typeface="新宋体" panose="02010609030101010101" pitchFamily="49" charset="-122"/>
                <a:ea typeface="新宋体" panose="02010609030101010101" pitchFamily="49" charset="-122"/>
              </a:rPr>
              <a:t>，</a:t>
            </a:r>
            <a:r>
              <a:rPr lang="zh-CN" altLang="en-US" sz="2800" b="1" dirty="0">
                <a:latin typeface="新宋体" panose="02010609030101010101" pitchFamily="49" charset="-122"/>
                <a:ea typeface="新宋体" panose="02010609030101010101" pitchFamily="49" charset="-122"/>
              </a:rPr>
              <a:t>新购置的挖掘机磨合期一般为</a:t>
            </a:r>
            <a:r>
              <a:rPr lang="en-US" altLang="zh-CN" sz="2800" b="1" dirty="0">
                <a:latin typeface="新宋体" panose="02010609030101010101" pitchFamily="49" charset="-122"/>
                <a:ea typeface="新宋体" panose="02010609030101010101" pitchFamily="49" charset="-122"/>
              </a:rPr>
              <a:t>100</a:t>
            </a:r>
            <a:r>
              <a:rPr lang="zh-CN" altLang="en-US" sz="2800" b="1" dirty="0">
                <a:latin typeface="新宋体" panose="02010609030101010101" pitchFamily="49" charset="-122"/>
                <a:ea typeface="新宋体" panose="02010609030101010101" pitchFamily="49" charset="-122"/>
              </a:rPr>
              <a:t>小时</a:t>
            </a:r>
            <a:r>
              <a:rPr lang="en-US" altLang="zh-CN" sz="2800" b="1" dirty="0">
                <a:latin typeface="新宋体" panose="02010609030101010101" pitchFamily="49" charset="-122"/>
                <a:ea typeface="新宋体" panose="02010609030101010101" pitchFamily="49" charset="-122"/>
              </a:rPr>
              <a:t>,</a:t>
            </a:r>
            <a:endParaRPr lang="zh-CN" altLang="en-US" sz="3600" b="1" dirty="0">
              <a:latin typeface="新宋体" panose="02010609030101010101" pitchFamily="49" charset="-122"/>
              <a:ea typeface="新宋体" panose="02010609030101010101" pitchFamily="49" charset="-122"/>
            </a:endParaRPr>
          </a:p>
        </p:txBody>
      </p:sp>
      <p:sp>
        <p:nvSpPr>
          <p:cNvPr id="2" name="文本框 1"/>
          <p:cNvSpPr txBox="1"/>
          <p:nvPr/>
        </p:nvSpPr>
        <p:spPr>
          <a:xfrm>
            <a:off x="9525" y="-6350"/>
            <a:ext cx="9126538" cy="1200150"/>
          </a:xfrm>
          <a:prstGeom prst="rect">
            <a:avLst/>
          </a:prstGeom>
          <a:solidFill>
            <a:srgbClr val="00B0F0"/>
          </a:solidFill>
        </p:spPr>
        <p:txBody>
          <a:bodyPr>
            <a:spAutoFit/>
          </a:bodyPr>
          <a:lstStyle/>
          <a:p>
            <a:pPr marR="0" algn="ctr" defTabSz="914400">
              <a:buClrTx/>
              <a:buSzTx/>
              <a:buFont typeface="Arial" panose="020B0604020202020204" pitchFamily="34" charset="0"/>
              <a:buNone/>
              <a:defRPr/>
            </a:pPr>
            <a:r>
              <a:rPr kumimoji="0" lang="zh-CN" altLang="en-US" sz="3600" kern="1200" cap="none" spc="0" normalizeH="0" baseline="0" noProof="1">
                <a:effectLst>
                  <a:outerShdw blurRad="38100" dist="19050" dir="2700000" algn="tl" rotWithShape="0">
                    <a:schemeClr val="dk1">
                      <a:alpha val="40000"/>
                    </a:schemeClr>
                  </a:outerShdw>
                </a:effectLst>
                <a:latin typeface="新宋体" panose="02010609030101010101" pitchFamily="49" charset="-122"/>
                <a:ea typeface="新宋体" panose="02010609030101010101" pitchFamily="49" charset="-122"/>
                <a:cs typeface="+mn-cs"/>
              </a:rPr>
              <a:t>挖掘机的定义和重要参数</a:t>
            </a:r>
            <a:endParaRPr kumimoji="0" lang="zh-CN" altLang="en-US" sz="3600" kern="1200" cap="none" spc="0" normalizeH="0" baseline="0" noProof="1">
              <a:effectLst>
                <a:outerShdw blurRad="38100" dist="19050" dir="2700000" algn="tl" rotWithShape="0">
                  <a:schemeClr val="dk1">
                    <a:alpha val="40000"/>
                  </a:schemeClr>
                </a:outerShdw>
              </a:effectLst>
              <a:latin typeface="新宋体" panose="02010609030101010101" pitchFamily="49" charset="-122"/>
              <a:ea typeface="新宋体" panose="02010609030101010101" pitchFamily="49" charset="-122"/>
              <a:cs typeface="+mn-cs"/>
            </a:endParaRPr>
          </a:p>
          <a:p>
            <a:pPr marR="0" algn="ctr" defTabSz="914400">
              <a:buClrTx/>
              <a:buSzTx/>
              <a:buFont typeface="Arial" panose="020B0604020202020204" pitchFamily="34" charset="0"/>
              <a:buNone/>
              <a:defRPr/>
            </a:pPr>
            <a:endParaRPr kumimoji="0" lang="zh-CN" altLang="en-US" sz="3600" kern="1200" cap="none" spc="0" normalizeH="0" baseline="0" noProof="1">
              <a:effectLst>
                <a:outerShdw blurRad="38100" dist="19050" dir="2700000" algn="tl" rotWithShape="0">
                  <a:schemeClr val="dk1">
                    <a:alpha val="40000"/>
                  </a:schemeClr>
                </a:outerShdw>
              </a:effectLst>
              <a:latin typeface="新宋体" panose="02010609030101010101" pitchFamily="49" charset="-122"/>
              <a:ea typeface="新宋体" panose="02010609030101010101" pitchFamily="49" charset="-122"/>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5602" name="图片 11"/>
          <p:cNvPicPr>
            <a:picLocks noChangeAspect="1"/>
          </p:cNvPicPr>
          <p:nvPr/>
        </p:nvPicPr>
        <p:blipFill>
          <a:blip r:embed="rId1"/>
          <a:stretch>
            <a:fillRect/>
          </a:stretch>
        </p:blipFill>
        <p:spPr>
          <a:xfrm>
            <a:off x="0" y="-1587"/>
            <a:ext cx="9142413" cy="6861175"/>
          </a:xfrm>
          <a:prstGeom prst="rect">
            <a:avLst/>
          </a:prstGeom>
          <a:noFill/>
          <a:ln w="9525">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6626" name="图片 8"/>
          <p:cNvPicPr>
            <a:picLocks noChangeAspect="1"/>
          </p:cNvPicPr>
          <p:nvPr/>
        </p:nvPicPr>
        <p:blipFill>
          <a:blip r:embed="rId1"/>
          <a:stretch>
            <a:fillRect/>
          </a:stretch>
        </p:blipFill>
        <p:spPr>
          <a:xfrm>
            <a:off x="-1587" y="9525"/>
            <a:ext cx="9132887" cy="6873875"/>
          </a:xfrm>
          <a:prstGeom prst="rect">
            <a:avLst/>
          </a:prstGeom>
          <a:noFill/>
          <a:ln w="9525">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Rectangle 7"/>
          <p:cNvSpPr/>
          <p:nvPr/>
        </p:nvSpPr>
        <p:spPr>
          <a:xfrm>
            <a:off x="304800" y="152400"/>
            <a:ext cx="8382000" cy="701675"/>
          </a:xfrm>
          <a:prstGeom prst="rect">
            <a:avLst/>
          </a:prstGeom>
          <a:noFill/>
          <a:ln w="9525">
            <a:noFill/>
          </a:ln>
        </p:spPr>
        <p:txBody>
          <a:bodyPr>
            <a:spAutoFit/>
          </a:bodyPr>
          <a:p>
            <a:pPr>
              <a:spcBef>
                <a:spcPct val="50000"/>
              </a:spcBef>
            </a:pPr>
            <a:r>
              <a:rPr lang="en-US" altLang="zh-CN" sz="2000" b="1" dirty="0">
                <a:solidFill>
                  <a:srgbClr val="0000FF"/>
                </a:solidFill>
                <a:latin typeface="新宋体" panose="02010609030101010101" pitchFamily="49" charset="-122"/>
                <a:ea typeface="新宋体" panose="02010609030101010101" pitchFamily="49" charset="-122"/>
              </a:rPr>
              <a:t>2</a:t>
            </a:r>
            <a:r>
              <a:rPr lang="zh-CN" altLang="en-US" sz="2000" b="1" dirty="0">
                <a:solidFill>
                  <a:srgbClr val="0000FF"/>
                </a:solidFill>
                <a:latin typeface="新宋体" panose="02010609030101010101" pitchFamily="49" charset="-122"/>
                <a:ea typeface="新宋体" panose="02010609030101010101" pitchFamily="49" charset="-122"/>
              </a:rPr>
              <a:t>、按驱动方式分</a:t>
            </a:r>
            <a:r>
              <a:rPr lang="en-US" altLang="zh-CN" sz="2000" b="1" dirty="0">
                <a:solidFill>
                  <a:srgbClr val="0000FF"/>
                </a:solidFill>
                <a:latin typeface="新宋体" panose="02010609030101010101" pitchFamily="49" charset="-122"/>
                <a:ea typeface="新宋体" panose="02010609030101010101" pitchFamily="49" charset="-122"/>
                <a:sym typeface="Wingdings" panose="05000000000000000000" pitchFamily="2" charset="2"/>
              </a:rPr>
              <a:t>(</a:t>
            </a:r>
            <a:r>
              <a:rPr lang="zh-CN" altLang="en-US" dirty="0">
                <a:latin typeface="新宋体" panose="02010609030101010101" pitchFamily="49" charset="-122"/>
                <a:ea typeface="新宋体" panose="02010609030101010101" pitchFamily="49" charset="-122"/>
                <a:sym typeface="Wingdings" panose="05000000000000000000" pitchFamily="2" charset="2"/>
              </a:rPr>
              <a:t>电动挖掘机主要应用在高原缺氧与地下矿井和其它一些易燃易爆的场所 </a:t>
            </a:r>
            <a:r>
              <a:rPr lang="en-US" altLang="zh-CN" sz="2000" b="1" dirty="0">
                <a:solidFill>
                  <a:srgbClr val="0000FF"/>
                </a:solidFill>
                <a:latin typeface="新宋体" panose="02010609030101010101" pitchFamily="49" charset="-122"/>
                <a:ea typeface="新宋体" panose="02010609030101010101" pitchFamily="49" charset="-122"/>
                <a:sym typeface="Wingdings" panose="05000000000000000000" pitchFamily="2" charset="2"/>
              </a:rPr>
              <a:t>)</a:t>
            </a:r>
            <a:endParaRPr lang="en-US" altLang="zh-CN" sz="2000" b="1" dirty="0">
              <a:solidFill>
                <a:srgbClr val="0000FF"/>
              </a:solidFill>
              <a:latin typeface="新宋体" panose="02010609030101010101" pitchFamily="49" charset="-122"/>
              <a:ea typeface="新宋体" panose="02010609030101010101" pitchFamily="49" charset="-122"/>
              <a:sym typeface="Wingdings" panose="05000000000000000000" pitchFamily="2" charset="2"/>
            </a:endParaRPr>
          </a:p>
        </p:txBody>
      </p:sp>
      <p:sp>
        <p:nvSpPr>
          <p:cNvPr id="27651" name="Rectangle 11"/>
          <p:cNvSpPr/>
          <p:nvPr/>
        </p:nvSpPr>
        <p:spPr>
          <a:xfrm>
            <a:off x="0" y="3886200"/>
            <a:ext cx="4953000" cy="396875"/>
          </a:xfrm>
          <a:prstGeom prst="rect">
            <a:avLst/>
          </a:prstGeom>
          <a:noFill/>
          <a:ln w="9525">
            <a:noFill/>
          </a:ln>
        </p:spPr>
        <p:txBody>
          <a:bodyPr>
            <a:spAutoFit/>
          </a:bodyPr>
          <a:p>
            <a:pPr>
              <a:spcBef>
                <a:spcPct val="50000"/>
              </a:spcBef>
            </a:pPr>
            <a:r>
              <a:rPr lang="en-US" altLang="zh-CN" sz="2000" b="1" dirty="0">
                <a:solidFill>
                  <a:srgbClr val="0000FF"/>
                </a:solidFill>
                <a:latin typeface="新宋体" panose="02010609030101010101" pitchFamily="49" charset="-122"/>
                <a:ea typeface="新宋体" panose="02010609030101010101" pitchFamily="49" charset="-122"/>
              </a:rPr>
              <a:t>3</a:t>
            </a:r>
            <a:r>
              <a:rPr lang="zh-CN" altLang="en-US" sz="2000" b="1" dirty="0">
                <a:solidFill>
                  <a:srgbClr val="0000FF"/>
                </a:solidFill>
                <a:latin typeface="新宋体" panose="02010609030101010101" pitchFamily="49" charset="-122"/>
                <a:ea typeface="新宋体" panose="02010609030101010101" pitchFamily="49" charset="-122"/>
              </a:rPr>
              <a:t>、按行走方式分：</a:t>
            </a:r>
            <a:endParaRPr lang="zh-CN" altLang="en-US" sz="2000" b="1" dirty="0">
              <a:solidFill>
                <a:srgbClr val="0000FF"/>
              </a:solidFill>
              <a:latin typeface="新宋体" panose="02010609030101010101" pitchFamily="49" charset="-122"/>
              <a:ea typeface="新宋体" panose="02010609030101010101" pitchFamily="49" charset="-122"/>
            </a:endParaRPr>
          </a:p>
        </p:txBody>
      </p:sp>
      <p:sp>
        <p:nvSpPr>
          <p:cNvPr id="27652" name="灯片编号占位符 11"/>
          <p:cNvSpPr txBox="1">
            <a:spLocks noGrp="1"/>
          </p:cNvSpPr>
          <p:nvPr>
            <p:ph type="sldNum" sz="quarter" idx="4"/>
          </p:nvPr>
        </p:nvSpPr>
        <p:spPr>
          <a:xfrm>
            <a:off x="7010400" y="6381750"/>
            <a:ext cx="2133600" cy="476250"/>
          </a:xfrm>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pic>
        <p:nvPicPr>
          <p:cNvPr id="27653" name="Picture 17"/>
          <p:cNvPicPr>
            <a:picLocks noChangeAspect="1"/>
          </p:cNvPicPr>
          <p:nvPr/>
        </p:nvPicPr>
        <p:blipFill>
          <a:blip r:embed="rId1"/>
          <a:stretch>
            <a:fillRect/>
          </a:stretch>
        </p:blipFill>
        <p:spPr>
          <a:xfrm>
            <a:off x="0" y="1600200"/>
            <a:ext cx="9144000" cy="2286000"/>
          </a:xfrm>
          <a:prstGeom prst="rect">
            <a:avLst/>
          </a:prstGeom>
          <a:noFill/>
          <a:ln w="9525">
            <a:noFill/>
          </a:ln>
        </p:spPr>
      </p:pic>
      <p:pic>
        <p:nvPicPr>
          <p:cNvPr id="27654" name="Picture 19"/>
          <p:cNvPicPr>
            <a:picLocks noChangeAspect="1"/>
          </p:cNvPicPr>
          <p:nvPr/>
        </p:nvPicPr>
        <p:blipFill>
          <a:blip r:embed="rId2"/>
          <a:stretch>
            <a:fillRect/>
          </a:stretch>
        </p:blipFill>
        <p:spPr>
          <a:xfrm>
            <a:off x="0" y="4419600"/>
            <a:ext cx="7448550" cy="2181225"/>
          </a:xfrm>
          <a:prstGeom prst="rect">
            <a:avLst/>
          </a:prstGeom>
          <a:noFill/>
          <a:ln w="9525">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Rectangle 17"/>
          <p:cNvSpPr/>
          <p:nvPr/>
        </p:nvSpPr>
        <p:spPr>
          <a:xfrm>
            <a:off x="304800" y="228600"/>
            <a:ext cx="4953000" cy="396875"/>
          </a:xfrm>
          <a:prstGeom prst="rect">
            <a:avLst/>
          </a:prstGeom>
          <a:noFill/>
          <a:ln w="9525">
            <a:noFill/>
          </a:ln>
        </p:spPr>
        <p:txBody>
          <a:bodyPr>
            <a:spAutoFit/>
          </a:bodyPr>
          <a:p>
            <a:pPr>
              <a:spcBef>
                <a:spcPct val="50000"/>
              </a:spcBef>
            </a:pPr>
            <a:r>
              <a:rPr lang="en-US" altLang="zh-CN" sz="2000" b="1" dirty="0">
                <a:solidFill>
                  <a:srgbClr val="0000FF"/>
                </a:solidFill>
                <a:latin typeface="新宋体" panose="02010609030101010101" pitchFamily="49" charset="-122"/>
                <a:ea typeface="新宋体" panose="02010609030101010101" pitchFamily="49" charset="-122"/>
              </a:rPr>
              <a:t>4</a:t>
            </a:r>
            <a:r>
              <a:rPr lang="zh-CN" altLang="en-US" sz="2000" b="1" dirty="0">
                <a:solidFill>
                  <a:srgbClr val="0000FF"/>
                </a:solidFill>
                <a:latin typeface="新宋体" panose="02010609030101010101" pitchFamily="49" charset="-122"/>
                <a:ea typeface="新宋体" panose="02010609030101010101" pitchFamily="49" charset="-122"/>
              </a:rPr>
              <a:t>、按工作装置分：</a:t>
            </a:r>
            <a:endParaRPr lang="en-US" altLang="zh-CN" sz="2000" b="1" dirty="0">
              <a:latin typeface="新宋体" panose="02010609030101010101" pitchFamily="49" charset="-122"/>
              <a:ea typeface="新宋体" panose="02010609030101010101" pitchFamily="49" charset="-122"/>
            </a:endParaRPr>
          </a:p>
        </p:txBody>
      </p:sp>
      <p:sp>
        <p:nvSpPr>
          <p:cNvPr id="28675" name="Text Box 20"/>
          <p:cNvSpPr txBox="1"/>
          <p:nvPr/>
        </p:nvSpPr>
        <p:spPr>
          <a:xfrm>
            <a:off x="5715000" y="1143000"/>
            <a:ext cx="935038" cy="274638"/>
          </a:xfrm>
          <a:prstGeom prst="rect">
            <a:avLst/>
          </a:prstGeom>
          <a:noFill/>
          <a:ln w="9525">
            <a:noFill/>
          </a:ln>
        </p:spPr>
        <p:txBody>
          <a:bodyPr>
            <a:spAutoFit/>
          </a:bodyPr>
          <a:p>
            <a:pPr>
              <a:spcBef>
                <a:spcPct val="50000"/>
              </a:spcBef>
            </a:pPr>
            <a:endParaRPr lang="zh-CN" altLang="en-US" sz="1200" b="1" dirty="0">
              <a:latin typeface="新宋体" panose="02010609030101010101" pitchFamily="49" charset="-122"/>
              <a:ea typeface="新宋体" panose="02010609030101010101" pitchFamily="49" charset="-122"/>
            </a:endParaRPr>
          </a:p>
        </p:txBody>
      </p:sp>
      <p:sp>
        <p:nvSpPr>
          <p:cNvPr id="28676" name="灯片编号占位符 6"/>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pic>
        <p:nvPicPr>
          <p:cNvPr id="28677" name="Picture 8"/>
          <p:cNvPicPr>
            <a:picLocks noChangeAspect="1"/>
          </p:cNvPicPr>
          <p:nvPr/>
        </p:nvPicPr>
        <p:blipFill>
          <a:blip r:embed="rId1"/>
          <a:stretch>
            <a:fillRect/>
          </a:stretch>
        </p:blipFill>
        <p:spPr>
          <a:xfrm>
            <a:off x="228600" y="685800"/>
            <a:ext cx="6753225" cy="2009775"/>
          </a:xfrm>
          <a:prstGeom prst="rect">
            <a:avLst/>
          </a:prstGeom>
          <a:noFill/>
          <a:ln w="9525">
            <a:noFill/>
          </a:ln>
        </p:spPr>
      </p:pic>
      <p:sp>
        <p:nvSpPr>
          <p:cNvPr id="28678" name="Rectangle 17"/>
          <p:cNvSpPr/>
          <p:nvPr/>
        </p:nvSpPr>
        <p:spPr>
          <a:xfrm>
            <a:off x="228600" y="5486400"/>
            <a:ext cx="5715000" cy="701675"/>
          </a:xfrm>
          <a:prstGeom prst="rect">
            <a:avLst/>
          </a:prstGeom>
          <a:noFill/>
          <a:ln w="9525">
            <a:noFill/>
          </a:ln>
        </p:spPr>
        <p:txBody>
          <a:bodyPr>
            <a:spAutoFit/>
          </a:bodyPr>
          <a:p>
            <a:pPr>
              <a:spcBef>
                <a:spcPct val="50000"/>
              </a:spcBef>
            </a:pPr>
            <a:r>
              <a:rPr lang="en-US" altLang="zh-CN" sz="2000" b="1" dirty="0">
                <a:solidFill>
                  <a:srgbClr val="0000FF"/>
                </a:solidFill>
                <a:latin typeface="新宋体" panose="02010609030101010101" pitchFamily="49" charset="-122"/>
                <a:ea typeface="新宋体" panose="02010609030101010101" pitchFamily="49" charset="-122"/>
              </a:rPr>
              <a:t>5</a:t>
            </a:r>
            <a:r>
              <a:rPr lang="zh-CN" altLang="en-US" sz="2000" b="1" dirty="0">
                <a:solidFill>
                  <a:srgbClr val="0000FF"/>
                </a:solidFill>
                <a:latin typeface="新宋体" panose="02010609030101010101" pitchFamily="49" charset="-122"/>
                <a:ea typeface="新宋体" panose="02010609030101010101" pitchFamily="49" charset="-122"/>
              </a:rPr>
              <a:t>、按传动方式分：液压式挖掘机，机械式挖掘机</a:t>
            </a:r>
            <a:r>
              <a:rPr lang="en-US" altLang="zh-CN" sz="2000" b="1" dirty="0">
                <a:solidFill>
                  <a:srgbClr val="0000FF"/>
                </a:solidFill>
                <a:latin typeface="新宋体" panose="02010609030101010101" pitchFamily="49" charset="-122"/>
                <a:ea typeface="新宋体" panose="02010609030101010101" pitchFamily="49" charset="-122"/>
              </a:rPr>
              <a:t>(</a:t>
            </a:r>
            <a:r>
              <a:rPr lang="zh-CN" altLang="en-US" dirty="0">
                <a:latin typeface="新宋体" panose="02010609030101010101" pitchFamily="49" charset="-122"/>
                <a:ea typeface="新宋体" panose="02010609030101010101" pitchFamily="49" charset="-122"/>
              </a:rPr>
              <a:t>机械挖掘机主要用在一些大型矿山上</a:t>
            </a:r>
            <a:r>
              <a:rPr lang="en-US" altLang="zh-CN" sz="2000" b="1" dirty="0">
                <a:solidFill>
                  <a:srgbClr val="0000FF"/>
                </a:solidFill>
                <a:latin typeface="新宋体" panose="02010609030101010101" pitchFamily="49" charset="-122"/>
                <a:ea typeface="新宋体" panose="02010609030101010101" pitchFamily="49" charset="-122"/>
              </a:rPr>
              <a:t>)</a:t>
            </a:r>
            <a:endParaRPr lang="en-US" altLang="zh-CN" sz="2000" b="1" dirty="0">
              <a:solidFill>
                <a:srgbClr val="0000FF"/>
              </a:solidFill>
              <a:latin typeface="新宋体" panose="02010609030101010101" pitchFamily="49" charset="-122"/>
              <a:ea typeface="新宋体" panose="02010609030101010101" pitchFamily="49" charset="-122"/>
            </a:endParaRPr>
          </a:p>
        </p:txBody>
      </p:sp>
      <p:sp>
        <p:nvSpPr>
          <p:cNvPr id="28679" name="Text Box 12"/>
          <p:cNvSpPr txBox="1"/>
          <p:nvPr/>
        </p:nvSpPr>
        <p:spPr>
          <a:xfrm>
            <a:off x="228600" y="2819400"/>
            <a:ext cx="8686800" cy="2701925"/>
          </a:xfrm>
          <a:prstGeom prst="rect">
            <a:avLst/>
          </a:prstGeom>
          <a:noFill/>
          <a:ln w="9525">
            <a:noFill/>
          </a:ln>
        </p:spPr>
        <p:txBody>
          <a:bodyPr>
            <a:spAutoFit/>
          </a:bodyPr>
          <a:p>
            <a:pPr>
              <a:spcBef>
                <a:spcPct val="50000"/>
              </a:spcBef>
            </a:pPr>
            <a:r>
              <a:rPr lang="zh-CN" altLang="en-US" dirty="0">
                <a:latin typeface="新宋体" panose="02010609030101010101" pitchFamily="49" charset="-122"/>
                <a:ea typeface="新宋体" panose="02010609030101010101" pitchFamily="49" charset="-122"/>
              </a:rPr>
              <a:t>反铲式是我们见过最常见的，</a:t>
            </a:r>
            <a:r>
              <a:rPr lang="zh-CN" altLang="en-US" b="1" dirty="0">
                <a:latin typeface="新宋体" panose="02010609030101010101" pitchFamily="49" charset="-122"/>
                <a:ea typeface="新宋体" panose="02010609030101010101" pitchFamily="49" charset="-122"/>
              </a:rPr>
              <a:t>向后向下，强制切土</a:t>
            </a:r>
            <a:r>
              <a:rPr lang="zh-CN" altLang="en-US" dirty="0">
                <a:latin typeface="新宋体" panose="02010609030101010101" pitchFamily="49" charset="-122"/>
                <a:ea typeface="新宋体" panose="02010609030101010101" pitchFamily="49" charset="-122"/>
              </a:rPr>
              <a:t>。可以用于停机作业面以下的挖掘，基本作业方式有：</a:t>
            </a:r>
            <a:r>
              <a:rPr lang="zh-CN" altLang="en-US" b="1" dirty="0">
                <a:latin typeface="新宋体" panose="02010609030101010101" pitchFamily="49" charset="-122"/>
                <a:ea typeface="新宋体" panose="02010609030101010101" pitchFamily="49" charset="-122"/>
              </a:rPr>
              <a:t>沟端挖掘、沟侧挖掘、直线挖掘、曲线挖掘、保持一定角度挖掘、超深沟挖掘和沟坡挖掘</a:t>
            </a:r>
            <a:r>
              <a:rPr lang="zh-CN" altLang="en-US" dirty="0">
                <a:latin typeface="新宋体" panose="02010609030101010101" pitchFamily="49" charset="-122"/>
                <a:ea typeface="新宋体" panose="02010609030101010101" pitchFamily="49" charset="-122"/>
              </a:rPr>
              <a:t>等。 </a:t>
            </a:r>
            <a:endParaRPr lang="zh-CN" altLang="en-US" dirty="0">
              <a:latin typeface="新宋体" panose="02010609030101010101" pitchFamily="49" charset="-122"/>
              <a:ea typeface="新宋体" panose="02010609030101010101" pitchFamily="49" charset="-122"/>
            </a:endParaRPr>
          </a:p>
          <a:p>
            <a:pPr>
              <a:spcBef>
                <a:spcPct val="50000"/>
              </a:spcBef>
            </a:pPr>
            <a:r>
              <a:rPr lang="zh-CN" altLang="en-US" dirty="0">
                <a:latin typeface="新宋体" panose="02010609030101010101" pitchFamily="49" charset="-122"/>
                <a:ea typeface="新宋体" panose="02010609030101010101" pitchFamily="49" charset="-122"/>
              </a:rPr>
              <a:t>正铲挖掘机的铲土动作形式。其特点是“</a:t>
            </a:r>
            <a:r>
              <a:rPr lang="zh-CN" altLang="en-US" b="1" dirty="0">
                <a:latin typeface="新宋体" panose="02010609030101010101" pitchFamily="49" charset="-122"/>
                <a:ea typeface="新宋体" panose="02010609030101010101" pitchFamily="49" charset="-122"/>
              </a:rPr>
              <a:t>前进向上，强制切土</a:t>
            </a:r>
            <a:r>
              <a:rPr lang="zh-CN" altLang="en-US" dirty="0">
                <a:latin typeface="新宋体" panose="02010609030101010101" pitchFamily="49" charset="-122"/>
                <a:ea typeface="新宋体" panose="02010609030101010101" pitchFamily="49" charset="-122"/>
              </a:rPr>
              <a:t>”。正铲挖掘力大，能开挖停机面以上的土，宜用于开挖高度大于</a:t>
            </a:r>
            <a:r>
              <a:rPr lang="en-US" altLang="zh-CN" dirty="0">
                <a:latin typeface="新宋体" panose="02010609030101010101" pitchFamily="49" charset="-122"/>
                <a:ea typeface="新宋体" panose="02010609030101010101" pitchFamily="49" charset="-122"/>
              </a:rPr>
              <a:t>2m</a:t>
            </a:r>
            <a:r>
              <a:rPr lang="zh-CN" altLang="en-US" dirty="0">
                <a:latin typeface="新宋体" panose="02010609030101010101" pitchFamily="49" charset="-122"/>
                <a:ea typeface="新宋体" panose="02010609030101010101" pitchFamily="49" charset="-122"/>
              </a:rPr>
              <a:t>的干燥基坑，但须设置上下坡道。正铲的挖斗比同当量的反铲的挖掘机的斗要大一些，可开挖含水量不大于</a:t>
            </a:r>
            <a:r>
              <a:rPr lang="en-US" altLang="zh-CN" dirty="0">
                <a:latin typeface="新宋体" panose="02010609030101010101" pitchFamily="49" charset="-122"/>
                <a:ea typeface="新宋体" panose="02010609030101010101" pitchFamily="49" charset="-122"/>
              </a:rPr>
              <a:t>27%</a:t>
            </a:r>
            <a:r>
              <a:rPr lang="zh-CN" altLang="en-US" dirty="0">
                <a:latin typeface="新宋体" panose="02010609030101010101" pitchFamily="49" charset="-122"/>
                <a:ea typeface="新宋体" panose="02010609030101010101" pitchFamily="49" charset="-122"/>
              </a:rPr>
              <a:t>的一至三类土，且与自卸汽车配合完成整个挖掘运输作业，还可以挖掘大型干燥基坑和土丘等。正铲挖土机的开挖方式根据开挖路线与运输车辆的相对位置的不同，挖土和卸土的方式有以下两种：正向挖土，侧向卸土；正向挖土，反向卸土。 </a:t>
            </a:r>
            <a:endParaRPr lang="zh-CN" altLang="en-US" dirty="0">
              <a:latin typeface="新宋体" panose="02010609030101010101" pitchFamily="49" charset="-122"/>
              <a:ea typeface="新宋体" panose="02010609030101010101" pitchFamily="49"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Text Box 9"/>
          <p:cNvSpPr>
            <a:spLocks noGrp="1"/>
          </p:cNvSpPr>
          <p:nvPr>
            <p:ph idx="1"/>
          </p:nvPr>
        </p:nvSpPr>
        <p:spPr>
          <a:xfrm>
            <a:off x="0" y="0"/>
            <a:ext cx="9144000" cy="1477963"/>
          </a:xfrm>
          <a:ln/>
        </p:spPr>
        <p:txBody>
          <a:bodyPr vert="horz" wrap="square" lIns="91440" tIns="45720" rIns="91440" bIns="45720" anchor="t" anchorCtr="0"/>
          <a:p>
            <a:pPr eaLnBrk="1" hangingPunct="1">
              <a:spcBef>
                <a:spcPct val="50000"/>
              </a:spcBef>
              <a:buNone/>
            </a:pPr>
            <a:r>
              <a:rPr lang="zh-CN" altLang="en-US" dirty="0">
                <a:latin typeface="新宋体" panose="02010609030101010101" pitchFamily="49" charset="-122"/>
                <a:ea typeface="新宋体" panose="02010609030101010101" pitchFamily="49" charset="-122"/>
              </a:rPr>
              <a:t>思考与讨论：正铲式挖掘机与装载机的区别？</a:t>
            </a:r>
            <a:endParaRPr lang="zh-CN" altLang="en-US" dirty="0">
              <a:latin typeface="新宋体" panose="02010609030101010101" pitchFamily="49" charset="-122"/>
              <a:ea typeface="新宋体" panose="02010609030101010101" pitchFamily="49" charset="-122"/>
            </a:endParaRPr>
          </a:p>
        </p:txBody>
      </p:sp>
      <p:sp>
        <p:nvSpPr>
          <p:cNvPr id="31754" name="Text Box 10"/>
          <p:cNvSpPr txBox="1"/>
          <p:nvPr/>
        </p:nvSpPr>
        <p:spPr>
          <a:xfrm>
            <a:off x="0" y="523875"/>
            <a:ext cx="8305800" cy="1938338"/>
          </a:xfrm>
          <a:prstGeom prst="rect">
            <a:avLst/>
          </a:prstGeom>
          <a:noFill/>
          <a:ln w="9525">
            <a:noFill/>
          </a:ln>
        </p:spPr>
        <p:txBody>
          <a:bodyPr>
            <a:spAutoFit/>
          </a:bodyPr>
          <a:p>
            <a:pPr>
              <a:spcBef>
                <a:spcPct val="50000"/>
              </a:spcBef>
            </a:pPr>
            <a:r>
              <a:rPr lang="zh-CN" altLang="en-US" sz="2000" dirty="0">
                <a:latin typeface="新宋体" panose="02010609030101010101" pitchFamily="49" charset="-122"/>
                <a:ea typeface="新宋体" panose="02010609030101010101" pitchFamily="49" charset="-122"/>
              </a:rPr>
              <a:t>同功率下，</a:t>
            </a:r>
            <a:endParaRPr lang="zh-CN" altLang="en-US" sz="2000" dirty="0">
              <a:latin typeface="新宋体" panose="02010609030101010101" pitchFamily="49" charset="-122"/>
              <a:ea typeface="新宋体" panose="02010609030101010101" pitchFamily="49" charset="-122"/>
            </a:endParaRPr>
          </a:p>
          <a:p>
            <a:pPr>
              <a:spcBef>
                <a:spcPct val="50000"/>
              </a:spcBef>
            </a:pPr>
            <a:r>
              <a:rPr lang="zh-CN" altLang="en-US" sz="2400" b="1" dirty="0">
                <a:latin typeface="新宋体" panose="02010609030101010101" pitchFamily="49" charset="-122"/>
                <a:ea typeface="新宋体" panose="02010609030101010101" pitchFamily="49" charset="-122"/>
              </a:rPr>
              <a:t>装载机</a:t>
            </a:r>
            <a:r>
              <a:rPr lang="zh-CN" altLang="en-US" sz="2000" dirty="0">
                <a:latin typeface="新宋体" panose="02010609030101010101" pitchFamily="49" charset="-122"/>
                <a:ea typeface="新宋体" panose="02010609030101010101" pitchFamily="49" charset="-122"/>
              </a:rPr>
              <a:t>对付的是机器水平面以上是较为松散的物料，特点是斗容大，装载速度快；缺点是：不能进行硬挖掘，只能进行装载作业；</a:t>
            </a:r>
            <a:br>
              <a:rPr lang="zh-CN" altLang="en-US" sz="2000" dirty="0">
                <a:latin typeface="新宋体" panose="02010609030101010101" pitchFamily="49" charset="-122"/>
                <a:ea typeface="新宋体" panose="02010609030101010101" pitchFamily="49" charset="-122"/>
              </a:rPr>
            </a:br>
            <a:r>
              <a:rPr lang="zh-CN" altLang="en-US" sz="2400" b="1" dirty="0">
                <a:latin typeface="新宋体" panose="02010609030101010101" pitchFamily="49" charset="-122"/>
                <a:ea typeface="新宋体" panose="02010609030101010101" pitchFamily="49" charset="-122"/>
              </a:rPr>
              <a:t>挖掘机</a:t>
            </a:r>
            <a:r>
              <a:rPr lang="zh-CN" altLang="en-US" sz="2000" dirty="0">
                <a:latin typeface="新宋体" panose="02010609030101010101" pitchFamily="49" charset="-122"/>
                <a:ea typeface="新宋体" panose="02010609030101010101" pitchFamily="49" charset="-122"/>
              </a:rPr>
              <a:t>也分正铲和反铲，正铲的作用与装载机差不多，但是能挖掘硬物料；反铲与装载机的作用正相反</a:t>
            </a:r>
            <a:r>
              <a:rPr lang="zh-CN" altLang="en-US" dirty="0">
                <a:latin typeface="新宋体" panose="02010609030101010101" pitchFamily="49" charset="-122"/>
                <a:ea typeface="新宋体" panose="02010609030101010101" pitchFamily="49" charset="-122"/>
              </a:rPr>
              <a:t> </a:t>
            </a:r>
            <a:endParaRPr lang="zh-CN" altLang="en-US" dirty="0">
              <a:latin typeface="新宋体" panose="02010609030101010101" pitchFamily="49" charset="-122"/>
              <a:ea typeface="新宋体" panose="02010609030101010101" pitchFamily="49" charset="-122"/>
            </a:endParaRPr>
          </a:p>
        </p:txBody>
      </p:sp>
      <p:pic>
        <p:nvPicPr>
          <p:cNvPr id="29700" name="图片 1"/>
          <p:cNvPicPr>
            <a:picLocks noChangeAspect="1"/>
          </p:cNvPicPr>
          <p:nvPr/>
        </p:nvPicPr>
        <p:blipFill>
          <a:blip r:embed="rId1"/>
          <a:stretch>
            <a:fillRect/>
          </a:stretch>
        </p:blipFill>
        <p:spPr>
          <a:xfrm>
            <a:off x="0" y="3016250"/>
            <a:ext cx="9144000" cy="3856038"/>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1754"/>
                                        </p:tgtEl>
                                        <p:attrNameLst>
                                          <p:attrName>style.visibility</p:attrName>
                                        </p:attrNameLst>
                                      </p:cBhvr>
                                      <p:to>
                                        <p:strVal val="visible"/>
                                      </p:to>
                                    </p:set>
                                    <p:animEffect transition="in" filter="diamond(in)">
                                      <p:cBhvr>
                                        <p:cTn id="7" dur="2000"/>
                                        <p:tgtEl>
                                          <p:spTgt spid="317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722" name="图片 3"/>
          <p:cNvPicPr>
            <a:picLocks noChangeAspect="1"/>
          </p:cNvPicPr>
          <p:nvPr/>
        </p:nvPicPr>
        <p:blipFill>
          <a:blip r:embed="rId1"/>
          <a:stretch>
            <a:fillRect/>
          </a:stretch>
        </p:blipFill>
        <p:spPr>
          <a:xfrm>
            <a:off x="-23812" y="-11112"/>
            <a:ext cx="9174162" cy="6865937"/>
          </a:xfrm>
          <a:prstGeom prst="rect">
            <a:avLst/>
          </a:prstGeom>
          <a:noFill/>
          <a:ln w="9525">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标题 1"/>
          <p:cNvSpPr>
            <a:spLocks noGrp="1"/>
          </p:cNvSpPr>
          <p:nvPr>
            <p:ph type="title"/>
          </p:nvPr>
        </p:nvSpPr>
        <p:spPr>
          <a:ln/>
        </p:spPr>
        <p:txBody>
          <a:bodyPr vert="horz" wrap="square" lIns="91440" tIns="45720" rIns="91440" bIns="45720" anchor="ctr" anchorCtr="0"/>
          <a:p>
            <a:endParaRPr lang="zh-CN" altLang="en-US" dirty="0">
              <a:latin typeface="新宋体" panose="02010609030101010101" pitchFamily="49" charset="-122"/>
              <a:ea typeface="新宋体" panose="02010609030101010101" pitchFamily="49" charset="-122"/>
            </a:endParaRPr>
          </a:p>
        </p:txBody>
      </p:sp>
      <p:sp>
        <p:nvSpPr>
          <p:cNvPr id="31747" name="内容占位符 2"/>
          <p:cNvSpPr>
            <a:spLocks noGrp="1"/>
          </p:cNvSpPr>
          <p:nvPr>
            <p:ph idx="1"/>
          </p:nvPr>
        </p:nvSpPr>
        <p:spPr>
          <a:ln/>
        </p:spPr>
        <p:txBody>
          <a:bodyPr vert="horz" wrap="square" lIns="91440" tIns="45720" rIns="91440" bIns="45720" anchor="t" anchorCtr="0"/>
          <a:p>
            <a:endParaRPr lang="zh-CN" altLang="en-US" dirty="0">
              <a:latin typeface="新宋体" panose="02010609030101010101" pitchFamily="49" charset="-122"/>
              <a:ea typeface="新宋体" panose="02010609030101010101" pitchFamily="49" charset="-122"/>
            </a:endParaRPr>
          </a:p>
        </p:txBody>
      </p:sp>
      <p:pic>
        <p:nvPicPr>
          <p:cNvPr id="31748" name="图片 3" descr="5"/>
          <p:cNvPicPr>
            <a:picLocks noChangeAspect="1"/>
          </p:cNvPicPr>
          <p:nvPr/>
        </p:nvPicPr>
        <p:blipFill>
          <a:blip r:embed="rId1"/>
          <a:stretch>
            <a:fillRect/>
          </a:stretch>
        </p:blipFill>
        <p:spPr>
          <a:xfrm>
            <a:off x="-17462" y="0"/>
            <a:ext cx="9150350" cy="6896100"/>
          </a:xfrm>
          <a:prstGeom prst="rect">
            <a:avLst/>
          </a:prstGeom>
          <a:noFill/>
          <a:ln w="9525">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灯片编号占位符 9"/>
          <p:cNvSpPr txBox="1">
            <a:spLocks noGrp="1"/>
          </p:cNvSpPr>
          <p:nvPr/>
        </p:nvSpPr>
        <p:spPr>
          <a:xfrm>
            <a:off x="7010400" y="6381750"/>
            <a:ext cx="2133600" cy="476250"/>
          </a:xfrm>
          <a:prstGeom prst="rect">
            <a:avLst/>
          </a:prstGeom>
          <a:noFill/>
          <a:ln w="9525">
            <a:noFill/>
          </a:ln>
        </p:spPr>
        <p:txBody>
          <a:bodyPr/>
          <a:p>
            <a:pPr algn="r"/>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pic>
        <p:nvPicPr>
          <p:cNvPr id="32771" name="Picture 3"/>
          <p:cNvPicPr>
            <a:picLocks noChangeAspect="1"/>
          </p:cNvPicPr>
          <p:nvPr/>
        </p:nvPicPr>
        <p:blipFill>
          <a:blip r:embed="rId1"/>
          <a:stretch>
            <a:fillRect/>
          </a:stretch>
        </p:blipFill>
        <p:spPr>
          <a:xfrm>
            <a:off x="0" y="1371600"/>
            <a:ext cx="9134475" cy="5029200"/>
          </a:xfrm>
          <a:prstGeom prst="rect">
            <a:avLst/>
          </a:prstGeom>
          <a:noFill/>
          <a:ln w="9525">
            <a:noFill/>
          </a:ln>
        </p:spPr>
      </p:pic>
      <p:sp>
        <p:nvSpPr>
          <p:cNvPr id="32772" name="Rectangle 4"/>
          <p:cNvSpPr/>
          <p:nvPr/>
        </p:nvSpPr>
        <p:spPr>
          <a:xfrm>
            <a:off x="0" y="485775"/>
            <a:ext cx="6711950" cy="579438"/>
          </a:xfrm>
          <a:prstGeom prst="rect">
            <a:avLst/>
          </a:prstGeom>
          <a:noFill/>
          <a:ln w="9525">
            <a:noFill/>
          </a:ln>
        </p:spPr>
        <p:txBody>
          <a:bodyPr wrap="none">
            <a:spAutoFit/>
          </a:bodyPr>
          <a:p>
            <a:r>
              <a:rPr lang="zh-CN" altLang="en-US" sz="3200" b="1" dirty="0">
                <a:solidFill>
                  <a:schemeClr val="tx2"/>
                </a:solidFill>
                <a:latin typeface="新宋体" panose="02010609030101010101" pitchFamily="49" charset="-122"/>
                <a:ea typeface="新宋体" panose="02010609030101010101" pitchFamily="49" charset="-122"/>
              </a:rPr>
              <a:t>二，整机从结构上可分为三大部分：</a:t>
            </a:r>
            <a:endParaRPr lang="zh-CN" altLang="en-US" sz="3200" b="1" dirty="0">
              <a:solidFill>
                <a:schemeClr val="tx2"/>
              </a:solidFill>
              <a:latin typeface="新宋体" panose="02010609030101010101" pitchFamily="49" charset="-122"/>
              <a:ea typeface="新宋体" panose="02010609030101010101" pitchFamily="49"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026" name="Object 3"/>
          <p:cNvGraphicFramePr>
            <a:graphicFrameLocks noGrp="1"/>
          </p:cNvGraphicFramePr>
          <p:nvPr>
            <p:ph idx="4294967295"/>
          </p:nvPr>
        </p:nvGraphicFramePr>
        <p:xfrm>
          <a:off x="4054475" y="2438400"/>
          <a:ext cx="4114800" cy="3167063"/>
        </p:xfrm>
        <a:graphic>
          <a:graphicData uri="http://schemas.openxmlformats.org/presentationml/2006/ole">
            <mc:AlternateContent xmlns:mc="http://schemas.openxmlformats.org/markup-compatibility/2006">
              <mc:Choice xmlns:v="urn:schemas-microsoft-com:vml" Requires="v">
                <p:oleObj spid="_x0000_s3079" name="" r:id="rId1" imgW="7038975" imgH="5419725" progId="PBrush">
                  <p:embed/>
                </p:oleObj>
              </mc:Choice>
              <mc:Fallback>
                <p:oleObj name="" r:id="rId1" imgW="7038975" imgH="5419725" progId="PBrush">
                  <p:embed/>
                  <p:pic>
                    <p:nvPicPr>
                      <p:cNvPr id="0" name="图片 3078"/>
                      <p:cNvPicPr/>
                      <p:nvPr/>
                    </p:nvPicPr>
                    <p:blipFill>
                      <a:blip r:embed="rId2"/>
                      <a:stretch>
                        <a:fillRect/>
                      </a:stretch>
                    </p:blipFill>
                    <p:spPr>
                      <a:xfrm>
                        <a:off x="4054475" y="2438400"/>
                        <a:ext cx="4114800" cy="3167063"/>
                      </a:xfrm>
                      <a:prstGeom prst="rect">
                        <a:avLst/>
                      </a:prstGeom>
                      <a:noFill/>
                      <a:ln w="38100">
                        <a:miter/>
                      </a:ln>
                    </p:spPr>
                  </p:pic>
                </p:oleObj>
              </mc:Fallback>
            </mc:AlternateContent>
          </a:graphicData>
        </a:graphic>
      </p:graphicFrame>
      <p:graphicFrame>
        <p:nvGraphicFramePr>
          <p:cNvPr id="1027" name="Object 7"/>
          <p:cNvGraphicFramePr/>
          <p:nvPr/>
        </p:nvGraphicFramePr>
        <p:xfrm>
          <a:off x="3978275" y="2438400"/>
          <a:ext cx="4876800" cy="3352800"/>
        </p:xfrm>
        <a:graphic>
          <a:graphicData uri="http://schemas.openxmlformats.org/presentationml/2006/ole">
            <mc:AlternateContent xmlns:mc="http://schemas.openxmlformats.org/markup-compatibility/2006">
              <mc:Choice xmlns:v="urn:schemas-microsoft-com:vml" Requires="v">
                <p:oleObj spid="_x0000_s3078" name="" r:id="rId3" imgW="5019675" imgH="3686175" progId="PBrush">
                  <p:embed/>
                </p:oleObj>
              </mc:Choice>
              <mc:Fallback>
                <p:oleObj name="" r:id="rId3" imgW="5019675" imgH="3686175" progId="PBrush">
                  <p:embed/>
                  <p:pic>
                    <p:nvPicPr>
                      <p:cNvPr id="0" name="图片 3077"/>
                      <p:cNvPicPr/>
                      <p:nvPr/>
                    </p:nvPicPr>
                    <p:blipFill>
                      <a:blip r:embed="rId4"/>
                      <a:stretch>
                        <a:fillRect/>
                      </a:stretch>
                    </p:blipFill>
                    <p:spPr>
                      <a:xfrm>
                        <a:off x="3978275" y="2438400"/>
                        <a:ext cx="4876800" cy="3352800"/>
                      </a:xfrm>
                      <a:prstGeom prst="rect">
                        <a:avLst/>
                      </a:prstGeom>
                      <a:noFill/>
                      <a:ln w="38100">
                        <a:noFill/>
                        <a:miter/>
                      </a:ln>
                    </p:spPr>
                  </p:pic>
                </p:oleObj>
              </mc:Fallback>
            </mc:AlternateContent>
          </a:graphicData>
        </a:graphic>
      </p:graphicFrame>
      <p:pic>
        <p:nvPicPr>
          <p:cNvPr id="1028" name="Picture 4" descr="IMG_1524"/>
          <p:cNvPicPr>
            <a:picLocks noChangeAspect="1"/>
          </p:cNvPicPr>
          <p:nvPr/>
        </p:nvPicPr>
        <p:blipFill>
          <a:blip r:embed="rId5"/>
          <a:stretch>
            <a:fillRect/>
          </a:stretch>
        </p:blipFill>
        <p:spPr>
          <a:xfrm>
            <a:off x="228600" y="2438400"/>
            <a:ext cx="3657600" cy="3124200"/>
          </a:xfrm>
          <a:prstGeom prst="rect">
            <a:avLst/>
          </a:prstGeom>
          <a:noFill/>
          <a:ln w="9525">
            <a:noFill/>
          </a:ln>
        </p:spPr>
      </p:pic>
      <p:sp>
        <p:nvSpPr>
          <p:cNvPr id="1029" name="Rectangle 2"/>
          <p:cNvSpPr>
            <a:spLocks noGrp="1"/>
          </p:cNvSpPr>
          <p:nvPr>
            <p:ph type="title" idx="4294967295"/>
          </p:nvPr>
        </p:nvSpPr>
        <p:spPr>
          <a:xfrm>
            <a:off x="228600" y="-228600"/>
            <a:ext cx="8229600" cy="1143000"/>
          </a:xfrm>
          <a:ln/>
        </p:spPr>
        <p:txBody>
          <a:bodyPr vert="horz" wrap="square" lIns="91440" tIns="45720" rIns="91440" bIns="45720" anchor="ctr" anchorCtr="0"/>
          <a:p>
            <a:pPr algn="l" eaLnBrk="1" hangingPunct="1"/>
            <a:r>
              <a:rPr lang="zh-CN" altLang="en-US" sz="2800" dirty="0">
                <a:latin typeface="新宋体" panose="02010609030101010101" pitchFamily="49" charset="-122"/>
                <a:ea typeface="新宋体" panose="02010609030101010101" pitchFamily="49" charset="-122"/>
              </a:rPr>
              <a:t>二</a:t>
            </a:r>
            <a:r>
              <a:rPr lang="en-US" altLang="zh-CN" sz="2800" dirty="0">
                <a:latin typeface="新宋体" panose="02010609030101010101" pitchFamily="49" charset="-122"/>
                <a:ea typeface="新宋体" panose="02010609030101010101" pitchFamily="49" charset="-122"/>
              </a:rPr>
              <a:t>.1</a:t>
            </a:r>
            <a:r>
              <a:rPr lang="zh-CN" altLang="en-US" sz="2800" dirty="0">
                <a:latin typeface="新宋体" panose="02010609030101010101" pitchFamily="49" charset="-122"/>
                <a:ea typeface="新宋体" panose="02010609030101010101" pitchFamily="49" charset="-122"/>
              </a:rPr>
              <a:t>、底盘总成组成及功能</a:t>
            </a:r>
            <a:endParaRPr lang="zh-CN" altLang="en-US" sz="2800" dirty="0">
              <a:latin typeface="新宋体" panose="02010609030101010101" pitchFamily="49" charset="-122"/>
              <a:ea typeface="新宋体" panose="02010609030101010101" pitchFamily="49" charset="-122"/>
            </a:endParaRPr>
          </a:p>
        </p:txBody>
      </p:sp>
      <p:sp>
        <p:nvSpPr>
          <p:cNvPr id="1030" name="Text Box 5"/>
          <p:cNvSpPr txBox="1"/>
          <p:nvPr/>
        </p:nvSpPr>
        <p:spPr>
          <a:xfrm>
            <a:off x="3902075" y="609600"/>
            <a:ext cx="1828800" cy="457200"/>
          </a:xfrm>
          <a:prstGeom prst="rect">
            <a:avLst/>
          </a:prstGeom>
          <a:noFill/>
          <a:ln w="9525">
            <a:noFill/>
          </a:ln>
        </p:spPr>
        <p:txBody>
          <a:bodyPr>
            <a:spAutoFit/>
          </a:bodyPr>
          <a:p>
            <a:pPr>
              <a:spcBef>
                <a:spcPct val="50000"/>
              </a:spcBef>
            </a:pPr>
            <a:endParaRPr lang="zh-CN" altLang="zh-CN" sz="2400" dirty="0">
              <a:latin typeface="新宋体" panose="02010609030101010101" pitchFamily="49" charset="-122"/>
              <a:ea typeface="新宋体" panose="02010609030101010101" pitchFamily="49" charset="-122"/>
            </a:endParaRPr>
          </a:p>
        </p:txBody>
      </p:sp>
      <p:sp>
        <p:nvSpPr>
          <p:cNvPr id="1031" name="Text Box 6"/>
          <p:cNvSpPr txBox="1"/>
          <p:nvPr/>
        </p:nvSpPr>
        <p:spPr>
          <a:xfrm>
            <a:off x="4130675" y="2286000"/>
            <a:ext cx="1905000" cy="457200"/>
          </a:xfrm>
          <a:prstGeom prst="rect">
            <a:avLst/>
          </a:prstGeom>
          <a:noFill/>
          <a:ln w="9525">
            <a:noFill/>
          </a:ln>
        </p:spPr>
        <p:txBody>
          <a:bodyPr>
            <a:spAutoFit/>
          </a:bodyPr>
          <a:p>
            <a:pPr>
              <a:spcBef>
                <a:spcPct val="50000"/>
              </a:spcBef>
            </a:pPr>
            <a:endParaRPr lang="zh-CN" altLang="zh-CN" sz="2400" dirty="0">
              <a:latin typeface="新宋体" panose="02010609030101010101" pitchFamily="49" charset="-122"/>
              <a:ea typeface="新宋体" panose="02010609030101010101" pitchFamily="49" charset="-122"/>
            </a:endParaRPr>
          </a:p>
        </p:txBody>
      </p:sp>
      <p:sp>
        <p:nvSpPr>
          <p:cNvPr id="1032" name="Line 8"/>
          <p:cNvSpPr/>
          <p:nvPr/>
        </p:nvSpPr>
        <p:spPr>
          <a:xfrm flipH="1" flipV="1">
            <a:off x="5502275" y="2362200"/>
            <a:ext cx="609600" cy="1219200"/>
          </a:xfrm>
          <a:prstGeom prst="line">
            <a:avLst/>
          </a:prstGeom>
          <a:ln w="9525" cap="flat" cmpd="sng">
            <a:solidFill>
              <a:schemeClr val="tx1"/>
            </a:solidFill>
            <a:prstDash val="solid"/>
            <a:headEnd type="none" w="med" len="med"/>
            <a:tailEnd type="none" w="med" len="med"/>
          </a:ln>
        </p:spPr>
      </p:sp>
      <p:sp>
        <p:nvSpPr>
          <p:cNvPr id="1033" name="Line 9"/>
          <p:cNvSpPr/>
          <p:nvPr/>
        </p:nvSpPr>
        <p:spPr>
          <a:xfrm>
            <a:off x="5502275" y="2362200"/>
            <a:ext cx="304800" cy="0"/>
          </a:xfrm>
          <a:prstGeom prst="line">
            <a:avLst/>
          </a:prstGeom>
          <a:ln w="9525" cap="flat" cmpd="sng">
            <a:solidFill>
              <a:schemeClr val="tx1"/>
            </a:solidFill>
            <a:prstDash val="solid"/>
            <a:headEnd type="none" w="med" len="med"/>
            <a:tailEnd type="none" w="med" len="med"/>
          </a:ln>
        </p:spPr>
      </p:sp>
      <p:sp>
        <p:nvSpPr>
          <p:cNvPr id="1034" name="Line 10"/>
          <p:cNvSpPr/>
          <p:nvPr/>
        </p:nvSpPr>
        <p:spPr>
          <a:xfrm flipH="1" flipV="1">
            <a:off x="4587875" y="2362200"/>
            <a:ext cx="152400" cy="1905000"/>
          </a:xfrm>
          <a:prstGeom prst="line">
            <a:avLst/>
          </a:prstGeom>
          <a:ln w="9525" cap="flat" cmpd="sng">
            <a:solidFill>
              <a:schemeClr val="tx1"/>
            </a:solidFill>
            <a:prstDash val="solid"/>
            <a:headEnd type="none" w="med" len="med"/>
            <a:tailEnd type="none" w="med" len="med"/>
          </a:ln>
        </p:spPr>
      </p:sp>
      <p:sp>
        <p:nvSpPr>
          <p:cNvPr id="1035" name="Line 11"/>
          <p:cNvSpPr/>
          <p:nvPr/>
        </p:nvSpPr>
        <p:spPr>
          <a:xfrm>
            <a:off x="4359275" y="2362200"/>
            <a:ext cx="228600" cy="0"/>
          </a:xfrm>
          <a:prstGeom prst="line">
            <a:avLst/>
          </a:prstGeom>
          <a:ln w="9525" cap="flat" cmpd="sng">
            <a:solidFill>
              <a:schemeClr val="tx1"/>
            </a:solidFill>
            <a:prstDash val="solid"/>
            <a:headEnd type="none" w="med" len="med"/>
            <a:tailEnd type="none" w="med" len="med"/>
          </a:ln>
        </p:spPr>
      </p:sp>
      <p:sp>
        <p:nvSpPr>
          <p:cNvPr id="1036" name="Line 12"/>
          <p:cNvSpPr/>
          <p:nvPr/>
        </p:nvSpPr>
        <p:spPr>
          <a:xfrm flipH="1" flipV="1">
            <a:off x="6340475" y="2362200"/>
            <a:ext cx="76200" cy="533400"/>
          </a:xfrm>
          <a:prstGeom prst="line">
            <a:avLst/>
          </a:prstGeom>
          <a:ln w="9525" cap="flat" cmpd="sng">
            <a:solidFill>
              <a:schemeClr val="tx1"/>
            </a:solidFill>
            <a:prstDash val="solid"/>
            <a:headEnd type="none" w="med" len="med"/>
            <a:tailEnd type="none" w="med" len="med"/>
          </a:ln>
        </p:spPr>
      </p:sp>
      <p:sp>
        <p:nvSpPr>
          <p:cNvPr id="1037" name="Line 13"/>
          <p:cNvSpPr/>
          <p:nvPr/>
        </p:nvSpPr>
        <p:spPr>
          <a:xfrm flipH="1" flipV="1">
            <a:off x="5273675" y="2362200"/>
            <a:ext cx="304800" cy="1219200"/>
          </a:xfrm>
          <a:prstGeom prst="line">
            <a:avLst/>
          </a:prstGeom>
          <a:ln w="9525" cap="flat" cmpd="sng">
            <a:solidFill>
              <a:schemeClr val="tx1"/>
            </a:solidFill>
            <a:prstDash val="solid"/>
            <a:headEnd type="none" w="med" len="med"/>
            <a:tailEnd type="none" w="med" len="med"/>
          </a:ln>
        </p:spPr>
      </p:sp>
      <p:sp>
        <p:nvSpPr>
          <p:cNvPr id="1038" name="Line 14"/>
          <p:cNvSpPr/>
          <p:nvPr/>
        </p:nvSpPr>
        <p:spPr>
          <a:xfrm flipH="1">
            <a:off x="4968875" y="2362200"/>
            <a:ext cx="304800" cy="0"/>
          </a:xfrm>
          <a:prstGeom prst="line">
            <a:avLst/>
          </a:prstGeom>
          <a:ln w="9525" cap="flat" cmpd="sng">
            <a:solidFill>
              <a:schemeClr val="tx1"/>
            </a:solidFill>
            <a:prstDash val="solid"/>
            <a:headEnd type="none" w="med" len="med"/>
            <a:tailEnd type="none" w="med" len="med"/>
          </a:ln>
        </p:spPr>
      </p:sp>
      <p:sp>
        <p:nvSpPr>
          <p:cNvPr id="1039" name="Line 15"/>
          <p:cNvSpPr/>
          <p:nvPr/>
        </p:nvSpPr>
        <p:spPr>
          <a:xfrm>
            <a:off x="6340475" y="2362200"/>
            <a:ext cx="228600" cy="0"/>
          </a:xfrm>
          <a:prstGeom prst="line">
            <a:avLst/>
          </a:prstGeom>
          <a:ln w="9525" cap="flat" cmpd="sng">
            <a:solidFill>
              <a:schemeClr val="tx1"/>
            </a:solidFill>
            <a:prstDash val="solid"/>
            <a:headEnd type="none" w="med" len="med"/>
            <a:tailEnd type="none" w="med" len="med"/>
          </a:ln>
        </p:spPr>
      </p:sp>
      <p:sp>
        <p:nvSpPr>
          <p:cNvPr id="1040" name="Line 16"/>
          <p:cNvSpPr/>
          <p:nvPr/>
        </p:nvSpPr>
        <p:spPr>
          <a:xfrm flipV="1">
            <a:off x="7407275" y="2362200"/>
            <a:ext cx="76200" cy="762000"/>
          </a:xfrm>
          <a:prstGeom prst="line">
            <a:avLst/>
          </a:prstGeom>
          <a:ln w="9525" cap="flat" cmpd="sng">
            <a:solidFill>
              <a:schemeClr val="tx1"/>
            </a:solidFill>
            <a:prstDash val="solid"/>
            <a:headEnd type="none" w="med" len="med"/>
            <a:tailEnd type="none" w="med" len="med"/>
          </a:ln>
        </p:spPr>
      </p:sp>
      <p:sp>
        <p:nvSpPr>
          <p:cNvPr id="1041" name="Line 17"/>
          <p:cNvSpPr/>
          <p:nvPr/>
        </p:nvSpPr>
        <p:spPr>
          <a:xfrm flipH="1">
            <a:off x="7483475" y="2362200"/>
            <a:ext cx="304800" cy="0"/>
          </a:xfrm>
          <a:prstGeom prst="line">
            <a:avLst/>
          </a:prstGeom>
          <a:ln w="9525" cap="flat" cmpd="sng">
            <a:solidFill>
              <a:schemeClr val="tx1"/>
            </a:solidFill>
            <a:prstDash val="solid"/>
            <a:headEnd type="none" w="med" len="med"/>
            <a:tailEnd type="none" w="med" len="med"/>
          </a:ln>
        </p:spPr>
      </p:sp>
      <p:sp>
        <p:nvSpPr>
          <p:cNvPr id="1042" name="Line 18"/>
          <p:cNvSpPr/>
          <p:nvPr/>
        </p:nvSpPr>
        <p:spPr>
          <a:xfrm flipH="1" flipV="1">
            <a:off x="4130675" y="2362200"/>
            <a:ext cx="533400" cy="1905000"/>
          </a:xfrm>
          <a:prstGeom prst="line">
            <a:avLst/>
          </a:prstGeom>
          <a:ln w="9525" cap="flat" cmpd="sng">
            <a:solidFill>
              <a:schemeClr val="tx1"/>
            </a:solidFill>
            <a:prstDash val="solid"/>
            <a:headEnd type="none" w="med" len="med"/>
            <a:tailEnd type="none" w="med" len="med"/>
          </a:ln>
        </p:spPr>
      </p:sp>
      <p:sp>
        <p:nvSpPr>
          <p:cNvPr id="1043" name="Line 19"/>
          <p:cNvSpPr/>
          <p:nvPr/>
        </p:nvSpPr>
        <p:spPr>
          <a:xfrm flipH="1">
            <a:off x="3825875" y="2362200"/>
            <a:ext cx="304800" cy="0"/>
          </a:xfrm>
          <a:prstGeom prst="line">
            <a:avLst/>
          </a:prstGeom>
          <a:ln w="9525" cap="flat" cmpd="sng">
            <a:solidFill>
              <a:schemeClr val="tx1"/>
            </a:solidFill>
            <a:prstDash val="solid"/>
            <a:headEnd type="none" w="med" len="med"/>
            <a:tailEnd type="none" w="med" len="med"/>
          </a:ln>
        </p:spPr>
      </p:sp>
      <p:sp>
        <p:nvSpPr>
          <p:cNvPr id="1044" name="Line 20"/>
          <p:cNvSpPr/>
          <p:nvPr/>
        </p:nvSpPr>
        <p:spPr>
          <a:xfrm flipV="1">
            <a:off x="7864475" y="2362200"/>
            <a:ext cx="457200" cy="1447800"/>
          </a:xfrm>
          <a:prstGeom prst="line">
            <a:avLst/>
          </a:prstGeom>
          <a:ln w="9525" cap="flat" cmpd="sng">
            <a:solidFill>
              <a:schemeClr val="tx1"/>
            </a:solidFill>
            <a:prstDash val="solid"/>
            <a:headEnd type="none" w="med" len="med"/>
            <a:tailEnd type="none" w="med" len="med"/>
          </a:ln>
        </p:spPr>
      </p:sp>
      <p:sp>
        <p:nvSpPr>
          <p:cNvPr id="1045" name="Line 21"/>
          <p:cNvSpPr/>
          <p:nvPr/>
        </p:nvSpPr>
        <p:spPr>
          <a:xfrm>
            <a:off x="8321675" y="2362200"/>
            <a:ext cx="304800" cy="0"/>
          </a:xfrm>
          <a:prstGeom prst="line">
            <a:avLst/>
          </a:prstGeom>
          <a:ln w="9525" cap="flat" cmpd="sng">
            <a:solidFill>
              <a:schemeClr val="tx1"/>
            </a:solidFill>
            <a:prstDash val="solid"/>
            <a:headEnd type="none" w="med" len="med"/>
            <a:tailEnd type="none" w="med" len="med"/>
          </a:ln>
        </p:spPr>
      </p:sp>
      <p:sp>
        <p:nvSpPr>
          <p:cNvPr id="1046" name="Line 22"/>
          <p:cNvSpPr/>
          <p:nvPr/>
        </p:nvSpPr>
        <p:spPr>
          <a:xfrm flipV="1">
            <a:off x="7483475" y="2362200"/>
            <a:ext cx="457200" cy="1828800"/>
          </a:xfrm>
          <a:prstGeom prst="line">
            <a:avLst/>
          </a:prstGeom>
          <a:ln w="9525" cap="flat" cmpd="sng">
            <a:solidFill>
              <a:schemeClr val="tx1"/>
            </a:solidFill>
            <a:prstDash val="solid"/>
            <a:headEnd type="none" w="med" len="med"/>
            <a:tailEnd type="none" w="med" len="med"/>
          </a:ln>
        </p:spPr>
      </p:sp>
      <p:sp>
        <p:nvSpPr>
          <p:cNvPr id="1047" name="Line 23"/>
          <p:cNvSpPr/>
          <p:nvPr/>
        </p:nvSpPr>
        <p:spPr>
          <a:xfrm>
            <a:off x="7940675" y="2362200"/>
            <a:ext cx="304800" cy="0"/>
          </a:xfrm>
          <a:prstGeom prst="line">
            <a:avLst/>
          </a:prstGeom>
          <a:ln w="9525" cap="flat" cmpd="sng">
            <a:solidFill>
              <a:schemeClr val="tx1"/>
            </a:solidFill>
            <a:prstDash val="solid"/>
            <a:headEnd type="none" w="med" len="med"/>
            <a:tailEnd type="none" w="med" len="med"/>
          </a:ln>
        </p:spPr>
      </p:sp>
      <p:sp>
        <p:nvSpPr>
          <p:cNvPr id="1048" name="Line 24"/>
          <p:cNvSpPr/>
          <p:nvPr/>
        </p:nvSpPr>
        <p:spPr>
          <a:xfrm flipH="1" flipV="1">
            <a:off x="7102475" y="2362200"/>
            <a:ext cx="0" cy="1066800"/>
          </a:xfrm>
          <a:prstGeom prst="line">
            <a:avLst/>
          </a:prstGeom>
          <a:ln w="9525" cap="flat" cmpd="sng">
            <a:solidFill>
              <a:schemeClr val="tx1"/>
            </a:solidFill>
            <a:prstDash val="solid"/>
            <a:headEnd type="none" w="med" len="med"/>
            <a:tailEnd type="none" w="med" len="med"/>
          </a:ln>
        </p:spPr>
      </p:sp>
      <p:sp>
        <p:nvSpPr>
          <p:cNvPr id="1049" name="Line 25"/>
          <p:cNvSpPr/>
          <p:nvPr/>
        </p:nvSpPr>
        <p:spPr>
          <a:xfrm>
            <a:off x="6721475" y="2362200"/>
            <a:ext cx="304800" cy="0"/>
          </a:xfrm>
          <a:prstGeom prst="line">
            <a:avLst/>
          </a:prstGeom>
          <a:ln w="9525" cap="flat" cmpd="sng">
            <a:solidFill>
              <a:schemeClr val="tx1"/>
            </a:solidFill>
            <a:prstDash val="solid"/>
            <a:headEnd type="none" w="med" len="med"/>
            <a:tailEnd type="none" w="med" len="med"/>
          </a:ln>
        </p:spPr>
      </p:sp>
      <p:sp>
        <p:nvSpPr>
          <p:cNvPr id="1050" name="Line 26"/>
          <p:cNvSpPr/>
          <p:nvPr/>
        </p:nvSpPr>
        <p:spPr>
          <a:xfrm flipH="1" flipV="1">
            <a:off x="6035675" y="2362200"/>
            <a:ext cx="228600" cy="1143000"/>
          </a:xfrm>
          <a:prstGeom prst="line">
            <a:avLst/>
          </a:prstGeom>
          <a:ln w="9525" cap="flat" cmpd="sng">
            <a:solidFill>
              <a:schemeClr val="tx1"/>
            </a:solidFill>
            <a:prstDash val="solid"/>
            <a:headEnd type="none" w="med" len="med"/>
            <a:tailEnd type="none" w="med" len="med"/>
          </a:ln>
        </p:spPr>
      </p:sp>
      <p:sp>
        <p:nvSpPr>
          <p:cNvPr id="1051" name="Line 27"/>
          <p:cNvSpPr/>
          <p:nvPr/>
        </p:nvSpPr>
        <p:spPr>
          <a:xfrm>
            <a:off x="6035675" y="2362200"/>
            <a:ext cx="228600" cy="0"/>
          </a:xfrm>
          <a:prstGeom prst="line">
            <a:avLst/>
          </a:prstGeom>
          <a:ln w="9525" cap="flat" cmpd="sng">
            <a:solidFill>
              <a:schemeClr val="tx1"/>
            </a:solidFill>
            <a:prstDash val="solid"/>
            <a:headEnd type="none" w="med" len="med"/>
            <a:tailEnd type="none" w="med" len="med"/>
          </a:ln>
        </p:spPr>
      </p:sp>
      <p:sp>
        <p:nvSpPr>
          <p:cNvPr id="1052" name="Line 28"/>
          <p:cNvSpPr/>
          <p:nvPr/>
        </p:nvSpPr>
        <p:spPr>
          <a:xfrm>
            <a:off x="4664075" y="2362200"/>
            <a:ext cx="228600" cy="0"/>
          </a:xfrm>
          <a:prstGeom prst="line">
            <a:avLst/>
          </a:prstGeom>
          <a:ln w="9525" cap="flat" cmpd="sng">
            <a:solidFill>
              <a:schemeClr val="tx1"/>
            </a:solidFill>
            <a:prstDash val="solid"/>
            <a:headEnd type="none" w="med" len="med"/>
            <a:tailEnd type="none" w="med" len="med"/>
          </a:ln>
        </p:spPr>
      </p:sp>
      <p:sp>
        <p:nvSpPr>
          <p:cNvPr id="1053" name="Line 29"/>
          <p:cNvSpPr/>
          <p:nvPr/>
        </p:nvSpPr>
        <p:spPr>
          <a:xfrm>
            <a:off x="4892675" y="2362200"/>
            <a:ext cx="838200" cy="2133600"/>
          </a:xfrm>
          <a:prstGeom prst="line">
            <a:avLst/>
          </a:prstGeom>
          <a:ln w="9525" cap="flat" cmpd="sng">
            <a:solidFill>
              <a:schemeClr val="tx1"/>
            </a:solidFill>
            <a:prstDash val="solid"/>
            <a:headEnd type="none" w="med" len="med"/>
            <a:tailEnd type="none" w="med" len="med"/>
          </a:ln>
        </p:spPr>
      </p:sp>
      <p:sp>
        <p:nvSpPr>
          <p:cNvPr id="1054" name="Line 30"/>
          <p:cNvSpPr/>
          <p:nvPr/>
        </p:nvSpPr>
        <p:spPr>
          <a:xfrm>
            <a:off x="5730875" y="4495800"/>
            <a:ext cx="457200" cy="152400"/>
          </a:xfrm>
          <a:prstGeom prst="line">
            <a:avLst/>
          </a:prstGeom>
          <a:ln w="9525" cap="flat" cmpd="sng">
            <a:solidFill>
              <a:schemeClr val="tx1"/>
            </a:solidFill>
            <a:prstDash val="solid"/>
            <a:headEnd type="none" w="med" len="med"/>
            <a:tailEnd type="none" w="med" len="med"/>
          </a:ln>
        </p:spPr>
      </p:sp>
      <p:sp>
        <p:nvSpPr>
          <p:cNvPr id="1055" name="Line 31"/>
          <p:cNvSpPr/>
          <p:nvPr/>
        </p:nvSpPr>
        <p:spPr>
          <a:xfrm flipV="1">
            <a:off x="6645275" y="2362200"/>
            <a:ext cx="76200" cy="1676400"/>
          </a:xfrm>
          <a:prstGeom prst="line">
            <a:avLst/>
          </a:prstGeom>
          <a:ln w="9525" cap="flat" cmpd="sng">
            <a:solidFill>
              <a:schemeClr val="tx1"/>
            </a:solidFill>
            <a:prstDash val="solid"/>
            <a:headEnd type="none" w="med" len="med"/>
            <a:tailEnd type="none" w="med" len="med"/>
          </a:ln>
        </p:spPr>
      </p:sp>
      <p:sp>
        <p:nvSpPr>
          <p:cNvPr id="1056" name="Line 32"/>
          <p:cNvSpPr/>
          <p:nvPr/>
        </p:nvSpPr>
        <p:spPr>
          <a:xfrm>
            <a:off x="7102475" y="2362200"/>
            <a:ext cx="304800" cy="0"/>
          </a:xfrm>
          <a:prstGeom prst="line">
            <a:avLst/>
          </a:prstGeom>
          <a:ln w="9525" cap="flat" cmpd="sng">
            <a:solidFill>
              <a:schemeClr val="tx1"/>
            </a:solidFill>
            <a:prstDash val="solid"/>
            <a:headEnd type="none" w="med" len="med"/>
            <a:tailEnd type="none" w="med" len="med"/>
          </a:ln>
        </p:spPr>
      </p:sp>
      <p:sp>
        <p:nvSpPr>
          <p:cNvPr id="1057" name="Text Box 33"/>
          <p:cNvSpPr txBox="1"/>
          <p:nvPr/>
        </p:nvSpPr>
        <p:spPr>
          <a:xfrm>
            <a:off x="3733800" y="3227388"/>
            <a:ext cx="4968875" cy="274637"/>
          </a:xfrm>
          <a:prstGeom prst="rect">
            <a:avLst/>
          </a:prstGeom>
          <a:noFill/>
          <a:ln w="9525">
            <a:noFill/>
          </a:ln>
        </p:spPr>
        <p:txBody>
          <a:bodyPr>
            <a:spAutoFit/>
          </a:bodyPr>
          <a:p>
            <a:endParaRPr lang="zh-CN" altLang="zh-CN" sz="1200" b="1" dirty="0">
              <a:latin typeface="新宋体" panose="02010609030101010101" pitchFamily="49" charset="-122"/>
              <a:ea typeface="新宋体" panose="02010609030101010101" pitchFamily="49" charset="-122"/>
            </a:endParaRPr>
          </a:p>
        </p:txBody>
      </p:sp>
      <p:sp>
        <p:nvSpPr>
          <p:cNvPr id="1058" name="Text Box 34"/>
          <p:cNvSpPr txBox="1"/>
          <p:nvPr/>
        </p:nvSpPr>
        <p:spPr>
          <a:xfrm>
            <a:off x="3825875" y="2133600"/>
            <a:ext cx="4800600" cy="461963"/>
          </a:xfrm>
          <a:prstGeom prst="rect">
            <a:avLst/>
          </a:prstGeom>
          <a:noFill/>
          <a:ln w="9525">
            <a:noFill/>
          </a:ln>
        </p:spPr>
        <p:txBody>
          <a:bodyPr>
            <a:spAutoFit/>
          </a:bodyPr>
          <a:p>
            <a:pPr>
              <a:spcBef>
                <a:spcPct val="50000"/>
              </a:spcBef>
            </a:pPr>
            <a:r>
              <a:rPr lang="en-US" altLang="zh-CN" sz="1200" b="1" dirty="0">
                <a:latin typeface="新宋体" panose="02010609030101010101" pitchFamily="49" charset="-122"/>
                <a:ea typeface="新宋体" panose="02010609030101010101" pitchFamily="49" charset="-122"/>
              </a:rPr>
              <a:t>1           2      3       4            5           6      7         8        9        10        11     12</a:t>
            </a:r>
            <a:endParaRPr lang="en-US" altLang="zh-CN" sz="1200" b="1" dirty="0">
              <a:latin typeface="新宋体" panose="02010609030101010101" pitchFamily="49" charset="-122"/>
              <a:ea typeface="新宋体" panose="02010609030101010101" pitchFamily="49" charset="-122"/>
            </a:endParaRPr>
          </a:p>
        </p:txBody>
      </p:sp>
      <p:sp>
        <p:nvSpPr>
          <p:cNvPr id="1059" name="Text Box 35"/>
          <p:cNvSpPr txBox="1"/>
          <p:nvPr/>
        </p:nvSpPr>
        <p:spPr>
          <a:xfrm>
            <a:off x="0" y="5942013"/>
            <a:ext cx="8839200" cy="368300"/>
          </a:xfrm>
          <a:prstGeom prst="rect">
            <a:avLst/>
          </a:prstGeom>
          <a:noFill/>
          <a:ln w="9525">
            <a:noFill/>
          </a:ln>
        </p:spPr>
        <p:txBody>
          <a:bodyPr>
            <a:spAutoFit/>
          </a:bodyPr>
          <a:p>
            <a:r>
              <a:rPr lang="zh-CN" altLang="en-US" b="1" dirty="0">
                <a:latin typeface="新宋体" panose="02010609030101010101" pitchFamily="49" charset="-122"/>
                <a:ea typeface="新宋体" panose="02010609030101010101" pitchFamily="49" charset="-122"/>
              </a:rPr>
              <a:t>  </a:t>
            </a:r>
            <a:r>
              <a:rPr lang="en-US" altLang="zh-CN" b="1" dirty="0">
                <a:latin typeface="新宋体" panose="02010609030101010101" pitchFamily="49" charset="-122"/>
                <a:ea typeface="新宋体" panose="02010609030101010101" pitchFamily="49" charset="-122"/>
              </a:rPr>
              <a:t>2 --</a:t>
            </a:r>
            <a:r>
              <a:rPr lang="zh-CN" altLang="en-US" b="1" dirty="0">
                <a:latin typeface="新宋体" panose="02010609030101010101" pitchFamily="49" charset="-122"/>
                <a:ea typeface="新宋体" panose="02010609030101010101" pitchFamily="49" charset="-122"/>
              </a:rPr>
              <a:t>驱动轮      </a:t>
            </a:r>
            <a:r>
              <a:rPr lang="en-US" altLang="zh-CN" b="1" dirty="0">
                <a:latin typeface="新宋体" panose="02010609030101010101" pitchFamily="49" charset="-122"/>
                <a:ea typeface="新宋体" panose="02010609030101010101" pitchFamily="49" charset="-122"/>
              </a:rPr>
              <a:t>4 </a:t>
            </a:r>
            <a:r>
              <a:rPr lang="zh-CN" altLang="en-US" b="1" dirty="0">
                <a:latin typeface="新宋体" panose="02010609030101010101" pitchFamily="49" charset="-122"/>
                <a:ea typeface="新宋体" panose="02010609030101010101" pitchFamily="49" charset="-122"/>
              </a:rPr>
              <a:t>托链轮    </a:t>
            </a:r>
            <a:r>
              <a:rPr lang="en-US" altLang="zh-CN" b="1" dirty="0">
                <a:latin typeface="新宋体" panose="02010609030101010101" pitchFamily="49" charset="-122"/>
                <a:ea typeface="新宋体" panose="02010609030101010101" pitchFamily="49" charset="-122"/>
              </a:rPr>
              <a:t>7 </a:t>
            </a:r>
            <a:r>
              <a:rPr lang="zh-CN" altLang="en-US" b="1" dirty="0">
                <a:latin typeface="新宋体" panose="02010609030101010101" pitchFamily="49" charset="-122"/>
                <a:ea typeface="新宋体" panose="02010609030101010101" pitchFamily="49" charset="-122"/>
              </a:rPr>
              <a:t>履带       </a:t>
            </a:r>
            <a:r>
              <a:rPr lang="en-US" altLang="zh-CN" b="1" dirty="0">
                <a:latin typeface="新宋体" panose="02010609030101010101" pitchFamily="49" charset="-122"/>
                <a:ea typeface="新宋体" panose="02010609030101010101" pitchFamily="49" charset="-122"/>
              </a:rPr>
              <a:t>11</a:t>
            </a:r>
            <a:r>
              <a:rPr lang="zh-CN" altLang="en-US" b="1" dirty="0">
                <a:latin typeface="新宋体" panose="02010609030101010101" pitchFamily="49" charset="-122"/>
                <a:ea typeface="新宋体" panose="02010609030101010101" pitchFamily="49" charset="-122"/>
              </a:rPr>
              <a:t>支重轮     </a:t>
            </a:r>
            <a:r>
              <a:rPr lang="en-US" altLang="zh-CN" b="1" dirty="0">
                <a:latin typeface="新宋体" panose="02010609030101010101" pitchFamily="49" charset="-122"/>
                <a:ea typeface="新宋体" panose="02010609030101010101" pitchFamily="49" charset="-122"/>
              </a:rPr>
              <a:t>12</a:t>
            </a:r>
            <a:r>
              <a:rPr lang="zh-CN" altLang="en-US" b="1" dirty="0">
                <a:latin typeface="新宋体" panose="02010609030101010101" pitchFamily="49" charset="-122"/>
                <a:ea typeface="新宋体" panose="02010609030101010101" pitchFamily="49" charset="-122"/>
              </a:rPr>
              <a:t>导向轮</a:t>
            </a:r>
            <a:endParaRPr lang="en-US" altLang="zh-CN" b="1" dirty="0">
              <a:latin typeface="新宋体" panose="02010609030101010101" pitchFamily="49" charset="-122"/>
              <a:ea typeface="新宋体" panose="02010609030101010101" pitchFamily="49" charset="-122"/>
            </a:endParaRPr>
          </a:p>
        </p:txBody>
      </p:sp>
      <p:sp>
        <p:nvSpPr>
          <p:cNvPr id="1060" name="Text Box 36"/>
          <p:cNvSpPr txBox="1"/>
          <p:nvPr/>
        </p:nvSpPr>
        <p:spPr>
          <a:xfrm>
            <a:off x="609600" y="533400"/>
            <a:ext cx="8229600" cy="1905000"/>
          </a:xfrm>
          <a:prstGeom prst="rect">
            <a:avLst/>
          </a:prstGeom>
          <a:noFill/>
          <a:ln w="9525">
            <a:noFill/>
          </a:ln>
        </p:spPr>
        <p:txBody>
          <a:bodyPr/>
          <a:p>
            <a:pPr marL="342900" indent="-342900"/>
            <a:r>
              <a:rPr lang="en-US" altLang="zh-CN" sz="2400" dirty="0">
                <a:latin typeface="新宋体" panose="02010609030101010101" pitchFamily="49" charset="-122"/>
                <a:ea typeface="新宋体" panose="02010609030101010101" pitchFamily="49" charset="-122"/>
              </a:rPr>
              <a:t> </a:t>
            </a:r>
            <a:endParaRPr lang="en-US" altLang="zh-CN" sz="2400" dirty="0">
              <a:latin typeface="新宋体" panose="02010609030101010101" pitchFamily="49" charset="-122"/>
              <a:ea typeface="新宋体" panose="02010609030101010101" pitchFamily="49" charset="-122"/>
            </a:endParaRPr>
          </a:p>
          <a:p>
            <a:pPr marL="342900" indent="-342900"/>
            <a:r>
              <a:rPr lang="en-US" altLang="zh-CN" sz="2400" dirty="0">
                <a:latin typeface="新宋体" panose="02010609030101010101" pitchFamily="49" charset="-122"/>
                <a:ea typeface="新宋体" panose="02010609030101010101" pitchFamily="49" charset="-122"/>
              </a:rPr>
              <a:t>1</a:t>
            </a:r>
            <a:r>
              <a:rPr lang="zh-CN" altLang="en-US" sz="2400" dirty="0">
                <a:latin typeface="新宋体" panose="02010609030101010101" pitchFamily="49" charset="-122"/>
                <a:ea typeface="新宋体" panose="02010609030101010101" pitchFamily="49" charset="-122"/>
              </a:rPr>
              <a:t>）支承整个挖掘机上部重量</a:t>
            </a:r>
            <a:endParaRPr lang="zh-CN" altLang="en-US" sz="2400" dirty="0">
              <a:latin typeface="新宋体" panose="02010609030101010101" pitchFamily="49" charset="-122"/>
              <a:ea typeface="新宋体" panose="02010609030101010101" pitchFamily="49" charset="-122"/>
            </a:endParaRPr>
          </a:p>
          <a:p>
            <a:pPr marL="342900" indent="-342900"/>
            <a:r>
              <a:rPr lang="en-US" altLang="zh-CN" sz="2400" b="1" dirty="0">
                <a:latin typeface="新宋体" panose="02010609030101010101" pitchFamily="49" charset="-122"/>
                <a:ea typeface="新宋体" panose="02010609030101010101" pitchFamily="49" charset="-122"/>
              </a:rPr>
              <a:t>2</a:t>
            </a:r>
            <a:r>
              <a:rPr lang="zh-CN" altLang="en-US" sz="2400" b="1" dirty="0">
                <a:latin typeface="新宋体" panose="02010609030101010101" pitchFamily="49" charset="-122"/>
                <a:ea typeface="新宋体" panose="02010609030101010101" pitchFamily="49" charset="-122"/>
              </a:rPr>
              <a:t>）</a:t>
            </a:r>
            <a:r>
              <a:rPr lang="zh-CN" altLang="en-US" sz="2400" dirty="0">
                <a:latin typeface="新宋体" panose="02010609030101010101" pitchFamily="49" charset="-122"/>
                <a:ea typeface="新宋体" panose="02010609030101010101" pitchFamily="49" charset="-122"/>
              </a:rPr>
              <a:t>行走和转向的动力源泉与执行机构</a:t>
            </a:r>
            <a:endParaRPr lang="zh-CN" altLang="en-US" sz="2400" dirty="0">
              <a:latin typeface="新宋体" panose="02010609030101010101" pitchFamily="49" charset="-122"/>
              <a:ea typeface="新宋体" panose="02010609030101010101" pitchFamily="49" charset="-122"/>
            </a:endParaRPr>
          </a:p>
          <a:p>
            <a:pPr marL="342900" indent="-342900"/>
            <a:r>
              <a:rPr lang="en-US" altLang="zh-CN" sz="2400" dirty="0">
                <a:latin typeface="新宋体" panose="02010609030101010101" pitchFamily="49" charset="-122"/>
                <a:ea typeface="新宋体" panose="02010609030101010101" pitchFamily="49" charset="-122"/>
              </a:rPr>
              <a:t>3)</a:t>
            </a:r>
            <a:r>
              <a:rPr lang="zh-CN" altLang="en-US" sz="2400" dirty="0">
                <a:latin typeface="新宋体" panose="02010609030101010101" pitchFamily="49" charset="-122"/>
                <a:ea typeface="新宋体" panose="02010609030101010101" pitchFamily="49" charset="-122"/>
              </a:rPr>
              <a:t>支承工作装置挖掘时的反力</a:t>
            </a:r>
            <a:endParaRPr lang="en-US" altLang="zh-CN" sz="2400" dirty="0">
              <a:latin typeface="新宋体" panose="02010609030101010101" pitchFamily="49" charset="-122"/>
              <a:ea typeface="新宋体" panose="02010609030101010101" pitchFamily="49" charset="-122"/>
            </a:endParaRPr>
          </a:p>
        </p:txBody>
      </p:sp>
      <p:sp>
        <p:nvSpPr>
          <p:cNvPr id="1061" name="Text Box 37"/>
          <p:cNvSpPr txBox="1"/>
          <p:nvPr/>
        </p:nvSpPr>
        <p:spPr>
          <a:xfrm>
            <a:off x="304800" y="1143000"/>
            <a:ext cx="6858000" cy="830263"/>
          </a:xfrm>
          <a:prstGeom prst="rect">
            <a:avLst/>
          </a:prstGeom>
          <a:noFill/>
          <a:ln w="9525">
            <a:noFill/>
          </a:ln>
        </p:spPr>
        <p:txBody>
          <a:bodyPr>
            <a:spAutoFit/>
          </a:bodyPr>
          <a:p>
            <a:endParaRPr lang="en-US" altLang="zh-CN" sz="2400" dirty="0">
              <a:latin typeface="新宋体" panose="02010609030101010101" pitchFamily="49" charset="-122"/>
              <a:ea typeface="新宋体" panose="02010609030101010101" pitchFamily="49" charset="-122"/>
            </a:endParaRPr>
          </a:p>
          <a:p>
            <a:endParaRPr lang="en-US" altLang="zh-CN" sz="2400" dirty="0">
              <a:latin typeface="新宋体" panose="02010609030101010101" pitchFamily="49" charset="-122"/>
              <a:ea typeface="新宋体" panose="02010609030101010101" pitchFamily="49" charset="-122"/>
            </a:endParaRPr>
          </a:p>
        </p:txBody>
      </p:sp>
      <p:sp>
        <p:nvSpPr>
          <p:cNvPr id="1062" name="灯片编号占位符 38"/>
          <p:cNvSpPr txBox="1">
            <a:spLocks noGrp="1"/>
          </p:cNvSpPr>
          <p:nvPr/>
        </p:nvSpPr>
        <p:spPr>
          <a:xfrm>
            <a:off x="6553200" y="6245225"/>
            <a:ext cx="2133600" cy="476250"/>
          </a:xfrm>
          <a:prstGeom prst="rect">
            <a:avLst/>
          </a:prstGeom>
          <a:noFill/>
          <a:ln w="9525">
            <a:noFill/>
          </a:ln>
        </p:spPr>
        <p:txBody>
          <a:bodyPr/>
          <a:p>
            <a:pPr algn="r"/>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Rectangle 4"/>
          <p:cNvSpPr>
            <a:spLocks noGrp="1"/>
          </p:cNvSpPr>
          <p:nvPr>
            <p:ph type="title" idx="4294967295"/>
          </p:nvPr>
        </p:nvSpPr>
        <p:spPr>
          <a:ln/>
        </p:spPr>
        <p:txBody>
          <a:bodyPr vert="horz" wrap="square" lIns="91440" tIns="45720" rIns="91440" bIns="45720" anchor="ctr" anchorCtr="0"/>
          <a:p>
            <a:pPr algn="l" eaLnBrk="1" hangingPunct="1"/>
            <a:r>
              <a:rPr lang="en-US" altLang="zh-CN" dirty="0">
                <a:latin typeface="新宋体" panose="02010609030101010101" pitchFamily="49" charset="-122"/>
                <a:ea typeface="新宋体" panose="02010609030101010101" pitchFamily="49" charset="-122"/>
              </a:rPr>
              <a:t>2.2</a:t>
            </a:r>
            <a:r>
              <a:rPr lang="zh-CN" altLang="en-US" dirty="0">
                <a:latin typeface="新宋体" panose="02010609030101010101" pitchFamily="49" charset="-122"/>
                <a:ea typeface="新宋体" panose="02010609030101010101" pitchFamily="49" charset="-122"/>
              </a:rPr>
              <a:t>， 底盘主要组成</a:t>
            </a:r>
            <a:endParaRPr lang="zh-CN" altLang="en-US" dirty="0">
              <a:latin typeface="新宋体" panose="02010609030101010101" pitchFamily="49" charset="-122"/>
              <a:ea typeface="新宋体" panose="02010609030101010101" pitchFamily="49" charset="-122"/>
            </a:endParaRPr>
          </a:p>
        </p:txBody>
      </p:sp>
      <p:sp>
        <p:nvSpPr>
          <p:cNvPr id="17410" name="Rectangle 5"/>
          <p:cNvSpPr>
            <a:spLocks noGrp="1"/>
          </p:cNvSpPr>
          <p:nvPr>
            <p:ph type="body" idx="4294967295"/>
          </p:nvPr>
        </p:nvSpPr>
        <p:spPr>
          <a:xfrm>
            <a:off x="38100" y="1219200"/>
            <a:ext cx="9063038" cy="4525963"/>
          </a:xfrm>
        </p:spPr>
        <p:txBody>
          <a:bodyPr vert="horz" wrap="square" lIns="91440" tIns="45720" rIns="91440" bIns="45720" numCol="1" anchor="t" anchorCtr="0" compatLnSpc="1"/>
          <a:lstStyle/>
          <a:p>
            <a:pPr marL="0" marR="0" lvl="0" indent="0" algn="l" defTabSz="914400" rtl="0" eaLnBrk="1" fontAlgn="base" latinLnBrk="0" hangingPunct="1">
              <a:lnSpc>
                <a:spcPct val="90000"/>
              </a:lnSpc>
              <a:spcBef>
                <a:spcPct val="20000"/>
              </a:spcBef>
              <a:spcAft>
                <a:spcPct val="0"/>
              </a:spcAft>
              <a:buClrTx/>
              <a:buSzTx/>
              <a:buFontTx/>
              <a:buNone/>
              <a:defRPr/>
            </a:pPr>
            <a:r>
              <a:rPr kumimoji="0" lang="en-US" altLang="zh-CN" sz="3200" b="0" i="0" u="none" strike="noStrike" kern="0" cap="none" spc="0" normalizeH="0" baseline="0" noProof="1">
                <a:ln>
                  <a:noFill/>
                </a:ln>
                <a:solidFill>
                  <a:schemeClr val="tx1"/>
                </a:solidFill>
                <a:effectLst/>
                <a:uLnTx/>
                <a:uFillTx/>
                <a:latin typeface="新宋体" panose="02010609030101010101" pitchFamily="49" charset="-122"/>
                <a:ea typeface="新宋体" panose="02010609030101010101" pitchFamily="49" charset="-122"/>
                <a:cs typeface="+mn-cs"/>
              </a:rPr>
              <a:t>  </a:t>
            </a:r>
            <a:r>
              <a:rPr kumimoji="0" lang="zh-CN" altLang="en-US" sz="3200" b="0" i="0" u="none" strike="noStrike" kern="0" cap="none" spc="0" normalizeH="0" baseline="0" noProof="1">
                <a:ln>
                  <a:noFill/>
                </a:ln>
                <a:solidFill>
                  <a:schemeClr val="tx1"/>
                </a:solidFill>
                <a:effectLst/>
                <a:uLnTx/>
                <a:uFillTx/>
                <a:latin typeface="新宋体" panose="02010609030101010101" pitchFamily="49" charset="-122"/>
                <a:ea typeface="新宋体" panose="02010609030101010101" pitchFamily="49" charset="-122"/>
                <a:cs typeface="+mn-cs"/>
              </a:rPr>
              <a:t>下车架本体（焊接件）。</a:t>
            </a:r>
            <a:endParaRPr kumimoji="0" lang="zh-CN" altLang="en-US" sz="3200" b="0" i="0" u="none" strike="noStrike" kern="0" cap="none" spc="0" normalizeH="0" baseline="0" noProof="1">
              <a:ln>
                <a:noFill/>
              </a:ln>
              <a:solidFill>
                <a:schemeClr val="tx1"/>
              </a:solidFill>
              <a:effectLst/>
              <a:uLnTx/>
              <a:uFillTx/>
              <a:latin typeface="新宋体" panose="02010609030101010101" pitchFamily="49" charset="-122"/>
              <a:ea typeface="新宋体" panose="02010609030101010101" pitchFamily="49" charset="-122"/>
              <a:cs typeface="+mn-cs"/>
            </a:endParaRPr>
          </a:p>
          <a:p>
            <a:pPr marL="342900" marR="0" lvl="0" indent="-342900" algn="l" defTabSz="914400" rtl="0" eaLnBrk="1" fontAlgn="base" latinLnBrk="0" hangingPunct="1">
              <a:lnSpc>
                <a:spcPct val="90000"/>
              </a:lnSpc>
              <a:spcBef>
                <a:spcPct val="20000"/>
              </a:spcBef>
              <a:spcAft>
                <a:spcPct val="0"/>
              </a:spcAft>
              <a:buClrTx/>
              <a:buSzTx/>
              <a:buFontTx/>
              <a:buChar char="•"/>
              <a:defRPr/>
            </a:pPr>
            <a:r>
              <a:rPr kumimoji="0" lang="zh-CN" altLang="en-US" sz="3200" b="0" i="0" u="none" strike="noStrike" kern="0" cap="none" spc="0" normalizeH="0" baseline="0" noProof="1">
                <a:ln>
                  <a:noFill/>
                </a:ln>
                <a:solidFill>
                  <a:schemeClr val="tx1"/>
                </a:solidFill>
                <a:effectLst/>
                <a:uLnTx/>
                <a:uFillTx/>
                <a:latin typeface="新宋体" panose="02010609030101010101" pitchFamily="49" charset="-122"/>
                <a:ea typeface="新宋体" panose="02010609030101010101" pitchFamily="49" charset="-122"/>
                <a:cs typeface="+mn-cs"/>
              </a:rPr>
              <a:t>四轮一带</a:t>
            </a:r>
            <a:r>
              <a:rPr kumimoji="0" lang="en-US" altLang="zh-CN" sz="3200" b="0" i="0" u="none" strike="noStrike" kern="0" cap="none" spc="0" normalizeH="0" baseline="0" noProof="1">
                <a:ln>
                  <a:noFill/>
                </a:ln>
                <a:solidFill>
                  <a:schemeClr val="tx1"/>
                </a:solidFill>
                <a:effectLst/>
                <a:uLnTx/>
                <a:uFillTx/>
                <a:latin typeface="新宋体" panose="02010609030101010101" pitchFamily="49" charset="-122"/>
                <a:ea typeface="新宋体" panose="02010609030101010101" pitchFamily="49" charset="-122"/>
                <a:cs typeface="+mn-cs"/>
              </a:rPr>
              <a:t>(</a:t>
            </a:r>
            <a:r>
              <a:rPr kumimoji="0" lang="zh-CN" altLang="en-US" sz="3200" b="0" i="0" u="none" strike="noStrike" kern="0" cap="none" spc="0" normalizeH="0" baseline="0" noProof="1">
                <a:ln>
                  <a:noFill/>
                </a:ln>
                <a:solidFill>
                  <a:schemeClr val="tx1"/>
                </a:solidFill>
                <a:effectLst/>
                <a:uLnTx/>
                <a:uFillTx/>
                <a:latin typeface="新宋体" panose="02010609030101010101" pitchFamily="49" charset="-122"/>
                <a:ea typeface="新宋体" panose="02010609030101010101" pitchFamily="49" charset="-122"/>
                <a:cs typeface="+mn-cs"/>
              </a:rPr>
              <a:t>导向轮，驱动轮，托链轮，支重轮，履带</a:t>
            </a:r>
            <a:r>
              <a:rPr kumimoji="0" lang="en-US" altLang="zh-CN" sz="3200" b="0" i="0" u="none" strike="noStrike" kern="0" cap="none" spc="0" normalizeH="0" baseline="0" noProof="1">
                <a:ln>
                  <a:noFill/>
                </a:ln>
                <a:solidFill>
                  <a:schemeClr val="tx1"/>
                </a:solidFill>
                <a:effectLst/>
                <a:uLnTx/>
                <a:uFillTx/>
                <a:latin typeface="新宋体" panose="02010609030101010101" pitchFamily="49" charset="-122"/>
                <a:ea typeface="新宋体" panose="02010609030101010101" pitchFamily="49" charset="-122"/>
                <a:cs typeface="+mn-cs"/>
              </a:rPr>
              <a:t>)</a:t>
            </a:r>
            <a:endParaRPr kumimoji="0" lang="en-US" altLang="zh-CN" sz="3200" b="0" i="0" u="none" strike="noStrike" kern="0" cap="none" spc="0" normalizeH="0" baseline="0" noProof="1">
              <a:ln>
                <a:noFill/>
              </a:ln>
              <a:solidFill>
                <a:schemeClr val="tx1"/>
              </a:solidFill>
              <a:effectLst/>
              <a:uLnTx/>
              <a:uFillTx/>
              <a:latin typeface="新宋体" panose="02010609030101010101" pitchFamily="49" charset="-122"/>
              <a:ea typeface="新宋体" panose="02010609030101010101" pitchFamily="49" charset="-122"/>
              <a:cs typeface="+mn-cs"/>
            </a:endParaRPr>
          </a:p>
          <a:p>
            <a:pPr marL="342900" marR="0" lvl="0" indent="-342900" algn="l" defTabSz="914400" rtl="0" eaLnBrk="1" fontAlgn="base" latinLnBrk="0" hangingPunct="1">
              <a:lnSpc>
                <a:spcPct val="90000"/>
              </a:lnSpc>
              <a:spcBef>
                <a:spcPct val="20000"/>
              </a:spcBef>
              <a:spcAft>
                <a:spcPct val="0"/>
              </a:spcAft>
              <a:buClrTx/>
              <a:buSzTx/>
              <a:buFontTx/>
              <a:buChar char="•"/>
              <a:defRPr/>
            </a:pPr>
            <a:endParaRPr kumimoji="0" lang="en-US" altLang="zh-CN" sz="3200" b="0" i="0" u="none" strike="noStrike" kern="0" cap="none" spc="0" normalizeH="0" baseline="0" noProof="1">
              <a:ln>
                <a:noFill/>
              </a:ln>
              <a:solidFill>
                <a:schemeClr val="tx1"/>
              </a:solidFill>
              <a:effectLst/>
              <a:uLnTx/>
              <a:uFillTx/>
              <a:latin typeface="新宋体" panose="02010609030101010101" pitchFamily="49" charset="-122"/>
              <a:ea typeface="新宋体" panose="02010609030101010101" pitchFamily="49" charset="-122"/>
              <a:cs typeface="+mn-cs"/>
            </a:endParaRPr>
          </a:p>
          <a:p>
            <a:pPr marL="342900" marR="0" lvl="0" indent="-342900" algn="l" defTabSz="914400" rtl="0" eaLnBrk="1" fontAlgn="base" latinLnBrk="0" hangingPunct="1">
              <a:lnSpc>
                <a:spcPct val="90000"/>
              </a:lnSpc>
              <a:spcBef>
                <a:spcPct val="20000"/>
              </a:spcBef>
              <a:spcAft>
                <a:spcPct val="0"/>
              </a:spcAft>
              <a:buClrTx/>
              <a:buSzTx/>
              <a:buFontTx/>
              <a:buChar char="•"/>
              <a:defRPr/>
            </a:pPr>
            <a:endParaRPr kumimoji="0" lang="en-US" altLang="zh-CN" sz="3200" b="0" i="0" u="none" strike="noStrike" kern="0" cap="none" spc="0" normalizeH="0" baseline="0" noProof="1">
              <a:ln>
                <a:noFill/>
              </a:ln>
              <a:solidFill>
                <a:schemeClr val="tx1"/>
              </a:solidFill>
              <a:effectLst/>
              <a:uLnTx/>
              <a:uFillTx/>
              <a:latin typeface="新宋体" panose="02010609030101010101" pitchFamily="49" charset="-122"/>
              <a:ea typeface="新宋体" panose="02010609030101010101" pitchFamily="49" charset="-122"/>
              <a:cs typeface="+mn-cs"/>
            </a:endParaRPr>
          </a:p>
          <a:p>
            <a:pPr marL="342900" marR="0" lvl="0" indent="-342900" algn="l" defTabSz="914400" rtl="0" eaLnBrk="1" fontAlgn="base" latinLnBrk="0" hangingPunct="1">
              <a:lnSpc>
                <a:spcPct val="90000"/>
              </a:lnSpc>
              <a:spcBef>
                <a:spcPct val="20000"/>
              </a:spcBef>
              <a:spcAft>
                <a:spcPct val="0"/>
              </a:spcAft>
              <a:buClrTx/>
              <a:buSzTx/>
              <a:buFontTx/>
              <a:buChar char="•"/>
              <a:defRPr/>
            </a:pPr>
            <a:endParaRPr kumimoji="0" lang="en-US" altLang="zh-CN" sz="3200" b="0" i="0" u="none" strike="noStrike" kern="0" cap="none" spc="0" normalizeH="0" baseline="0" noProof="1">
              <a:ln>
                <a:noFill/>
              </a:ln>
              <a:solidFill>
                <a:schemeClr val="tx1"/>
              </a:solidFill>
              <a:effectLst/>
              <a:uLnTx/>
              <a:uFillTx/>
              <a:latin typeface="新宋体" panose="02010609030101010101" pitchFamily="49" charset="-122"/>
              <a:ea typeface="新宋体" panose="02010609030101010101" pitchFamily="49" charset="-122"/>
              <a:cs typeface="+mn-cs"/>
            </a:endParaRPr>
          </a:p>
          <a:p>
            <a:pPr marL="342900" marR="0" lvl="0" indent="-342900" algn="l" defTabSz="914400" rtl="0" eaLnBrk="1" fontAlgn="base" latinLnBrk="0" hangingPunct="1">
              <a:lnSpc>
                <a:spcPct val="90000"/>
              </a:lnSpc>
              <a:spcBef>
                <a:spcPct val="20000"/>
              </a:spcBef>
              <a:spcAft>
                <a:spcPct val="0"/>
              </a:spcAft>
              <a:buClrTx/>
              <a:buSzTx/>
              <a:buFontTx/>
              <a:buChar char="•"/>
              <a:defRPr/>
            </a:pPr>
            <a:r>
              <a:rPr kumimoji="0" lang="zh-CN" altLang="en-US" sz="3200" b="0" i="0" u="none" strike="noStrike" kern="0" cap="none" spc="0" normalizeH="0" baseline="0" noProof="1">
                <a:ln>
                  <a:noFill/>
                </a:ln>
                <a:solidFill>
                  <a:schemeClr val="tx1"/>
                </a:solidFill>
                <a:effectLst/>
                <a:uLnTx/>
                <a:uFillTx/>
                <a:latin typeface="新宋体" panose="02010609030101010101" pitchFamily="49" charset="-122"/>
                <a:ea typeface="新宋体" panose="02010609030101010101" pitchFamily="49" charset="-122"/>
                <a:cs typeface="+mn-cs"/>
              </a:rPr>
              <a:t>推土铲及油缸。</a:t>
            </a:r>
            <a:endParaRPr kumimoji="0" lang="zh-CN" altLang="en-US" sz="3200" b="0" i="0" u="none" strike="noStrike" kern="0" cap="none" spc="0" normalizeH="0" baseline="0" noProof="1">
              <a:ln>
                <a:noFill/>
              </a:ln>
              <a:solidFill>
                <a:schemeClr val="tx1"/>
              </a:solidFill>
              <a:effectLst/>
              <a:uLnTx/>
              <a:uFillTx/>
              <a:latin typeface="新宋体" panose="02010609030101010101" pitchFamily="49" charset="-122"/>
              <a:ea typeface="新宋体" panose="02010609030101010101" pitchFamily="49" charset="-122"/>
              <a:cs typeface="+mn-cs"/>
            </a:endParaRPr>
          </a:p>
          <a:p>
            <a:pPr marL="342900" marR="0" lvl="0" indent="-342900" algn="l" defTabSz="914400" rtl="0" eaLnBrk="1" fontAlgn="base" latinLnBrk="0" hangingPunct="1">
              <a:lnSpc>
                <a:spcPct val="90000"/>
              </a:lnSpc>
              <a:spcBef>
                <a:spcPct val="20000"/>
              </a:spcBef>
              <a:spcAft>
                <a:spcPct val="0"/>
              </a:spcAft>
              <a:buClrTx/>
              <a:buSzTx/>
              <a:buFontTx/>
              <a:buChar char="•"/>
              <a:defRPr/>
            </a:pPr>
            <a:r>
              <a:rPr kumimoji="0" lang="zh-CN" altLang="en-US" sz="3200" b="0" i="0" u="none" strike="noStrike" kern="0" cap="none" spc="0" normalizeH="0" baseline="0" noProof="1">
                <a:ln>
                  <a:noFill/>
                </a:ln>
                <a:solidFill>
                  <a:schemeClr val="tx1"/>
                </a:solidFill>
                <a:effectLst/>
                <a:uLnTx/>
                <a:uFillTx/>
                <a:latin typeface="新宋体" panose="02010609030101010101" pitchFamily="49" charset="-122"/>
                <a:ea typeface="新宋体" panose="02010609030101010101" pitchFamily="49" charset="-122"/>
                <a:cs typeface="+mn-cs"/>
              </a:rPr>
              <a:t>中央回转接头。</a:t>
            </a:r>
            <a:endParaRPr kumimoji="0" lang="zh-CN" altLang="en-US" sz="3200" b="0" i="0" u="none" strike="noStrike" kern="0" cap="none" spc="0" normalizeH="0" baseline="0" noProof="1">
              <a:ln>
                <a:noFill/>
              </a:ln>
              <a:solidFill>
                <a:schemeClr val="tx1"/>
              </a:solidFill>
              <a:effectLst/>
              <a:uLnTx/>
              <a:uFillTx/>
              <a:latin typeface="新宋体" panose="02010609030101010101" pitchFamily="49" charset="-122"/>
              <a:ea typeface="新宋体" panose="02010609030101010101" pitchFamily="49" charset="-122"/>
              <a:cs typeface="+mn-cs"/>
            </a:endParaRPr>
          </a:p>
          <a:p>
            <a:pPr marL="342900" marR="0" lvl="0" indent="-342900" algn="l" defTabSz="914400" rtl="0" eaLnBrk="1" fontAlgn="base" latinLnBrk="0" hangingPunct="1">
              <a:lnSpc>
                <a:spcPct val="90000"/>
              </a:lnSpc>
              <a:spcBef>
                <a:spcPct val="20000"/>
              </a:spcBef>
              <a:spcAft>
                <a:spcPct val="0"/>
              </a:spcAft>
              <a:buClrTx/>
              <a:buSzTx/>
              <a:buFontTx/>
              <a:buChar char="•"/>
              <a:defRPr/>
            </a:pPr>
            <a:r>
              <a:rPr kumimoji="0" lang="zh-CN" altLang="en-US" sz="3200" b="0" i="0" u="none" strike="noStrike" kern="0" cap="none" spc="0" normalizeH="0" baseline="0" noProof="1">
                <a:ln>
                  <a:noFill/>
                </a:ln>
                <a:solidFill>
                  <a:schemeClr val="tx1"/>
                </a:solidFill>
                <a:effectLst/>
                <a:uLnTx/>
                <a:uFillTx/>
                <a:latin typeface="新宋体" panose="02010609030101010101" pitchFamily="49" charset="-122"/>
                <a:ea typeface="新宋体" panose="02010609030101010101" pitchFamily="49" charset="-122"/>
                <a:cs typeface="+mn-cs"/>
              </a:rPr>
              <a:t>回转滚道圈（回转支承）。</a:t>
            </a:r>
            <a:endParaRPr kumimoji="0" lang="zh-CN" altLang="en-US" sz="3200" b="0" i="0" u="none" strike="noStrike" kern="0" cap="none" spc="0" normalizeH="0" baseline="0" noProof="1">
              <a:ln>
                <a:noFill/>
              </a:ln>
              <a:solidFill>
                <a:schemeClr val="tx1"/>
              </a:solidFill>
              <a:effectLst/>
              <a:uLnTx/>
              <a:uFillTx/>
              <a:latin typeface="新宋体" panose="02010609030101010101" pitchFamily="49" charset="-122"/>
              <a:ea typeface="新宋体" panose="02010609030101010101" pitchFamily="49" charset="-122"/>
              <a:cs typeface="+mn-cs"/>
            </a:endParaRPr>
          </a:p>
          <a:p>
            <a:pPr marL="342900" marR="0" lvl="0" indent="-342900" algn="l" defTabSz="914400" rtl="0" eaLnBrk="1" fontAlgn="base" latinLnBrk="0" hangingPunct="1">
              <a:lnSpc>
                <a:spcPct val="90000"/>
              </a:lnSpc>
              <a:spcBef>
                <a:spcPct val="20000"/>
              </a:spcBef>
              <a:spcAft>
                <a:spcPct val="0"/>
              </a:spcAft>
              <a:buClrTx/>
              <a:buSzTx/>
              <a:buFontTx/>
              <a:buChar char="•"/>
              <a:defRPr/>
            </a:pPr>
            <a:r>
              <a:rPr kumimoji="0" lang="zh-CN" altLang="en-US" sz="3200" b="0" i="0" u="none" strike="noStrike" kern="0" cap="none" spc="0" normalizeH="0" baseline="0" noProof="1">
                <a:ln>
                  <a:noFill/>
                </a:ln>
                <a:solidFill>
                  <a:schemeClr val="tx1"/>
                </a:solidFill>
                <a:effectLst/>
                <a:uLnTx/>
                <a:uFillTx/>
                <a:latin typeface="新宋体" panose="02010609030101010101" pitchFamily="49" charset="-122"/>
                <a:ea typeface="新宋体" panose="02010609030101010101" pitchFamily="49" charset="-122"/>
                <a:cs typeface="+mn-cs"/>
              </a:rPr>
              <a:t>行走减速机及马达。</a:t>
            </a:r>
            <a:endParaRPr kumimoji="0" lang="zh-CN" altLang="en-US" sz="3200" b="0" i="0" u="none" strike="noStrike" kern="0" cap="none" spc="0" normalizeH="0" baseline="0" noProof="1">
              <a:ln>
                <a:noFill/>
              </a:ln>
              <a:solidFill>
                <a:schemeClr val="tx1"/>
              </a:solidFill>
              <a:effectLst/>
              <a:uLnTx/>
              <a:uFillTx/>
              <a:latin typeface="新宋体" panose="02010609030101010101" pitchFamily="49" charset="-122"/>
              <a:ea typeface="新宋体" panose="02010609030101010101" pitchFamily="49" charset="-122"/>
              <a:cs typeface="+mn-cs"/>
            </a:endParaRPr>
          </a:p>
        </p:txBody>
      </p:sp>
      <p:sp>
        <p:nvSpPr>
          <p:cNvPr id="33796" name="灯片编号占位符 4"/>
          <p:cNvSpPr txBox="1">
            <a:spLocks noGrp="1"/>
          </p:cNvSpPr>
          <p:nvPr/>
        </p:nvSpPr>
        <p:spPr>
          <a:xfrm>
            <a:off x="6553200" y="6245225"/>
            <a:ext cx="2133600" cy="476250"/>
          </a:xfrm>
          <a:prstGeom prst="rect">
            <a:avLst/>
          </a:prstGeom>
          <a:noFill/>
          <a:ln w="9525">
            <a:noFill/>
          </a:ln>
        </p:spPr>
        <p:txBody>
          <a:bodyPr/>
          <a:p>
            <a:pPr algn="r"/>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pic>
        <p:nvPicPr>
          <p:cNvPr id="33797" name="图片 1"/>
          <p:cNvPicPr>
            <a:picLocks noChangeAspect="1"/>
          </p:cNvPicPr>
          <p:nvPr/>
        </p:nvPicPr>
        <p:blipFill>
          <a:blip r:embed="rId1"/>
          <a:stretch>
            <a:fillRect/>
          </a:stretch>
        </p:blipFill>
        <p:spPr>
          <a:xfrm>
            <a:off x="38100" y="2698750"/>
            <a:ext cx="6600825" cy="2266950"/>
          </a:xfrm>
          <a:prstGeom prst="rect">
            <a:avLst/>
          </a:prstGeom>
          <a:noFill/>
          <a:ln w="9525">
            <a:noFill/>
          </a:ln>
        </p:spPr>
      </p:pic>
      <p:pic>
        <p:nvPicPr>
          <p:cNvPr id="33798" name="图片 2"/>
          <p:cNvPicPr>
            <a:picLocks noChangeAspect="1"/>
          </p:cNvPicPr>
          <p:nvPr/>
        </p:nvPicPr>
        <p:blipFill>
          <a:blip r:embed="rId2"/>
          <a:stretch>
            <a:fillRect/>
          </a:stretch>
        </p:blipFill>
        <p:spPr>
          <a:xfrm>
            <a:off x="6638925" y="2698750"/>
            <a:ext cx="2462213" cy="3787775"/>
          </a:xfrm>
          <a:prstGeom prst="rect">
            <a:avLst/>
          </a:prstGeom>
          <a:noFill/>
          <a:ln w="9525">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Rectangle 2"/>
          <p:cNvSpPr>
            <a:spLocks noGrp="1"/>
          </p:cNvSpPr>
          <p:nvPr>
            <p:ph type="title" idx="4294967295"/>
          </p:nvPr>
        </p:nvSpPr>
        <p:spPr>
          <a:xfrm>
            <a:off x="0" y="0"/>
            <a:ext cx="7772400" cy="1143000"/>
          </a:xfrm>
          <a:ln/>
        </p:spPr>
        <p:txBody>
          <a:bodyPr vert="horz" wrap="square" lIns="91440" tIns="45720" rIns="91440" bIns="45720" anchor="ctr" anchorCtr="0"/>
          <a:p>
            <a:pPr algn="l" eaLnBrk="1" hangingPunct="1"/>
            <a:r>
              <a:rPr lang="zh-CN" altLang="en-US" dirty="0">
                <a:latin typeface="新宋体" panose="02010609030101010101" pitchFamily="49" charset="-122"/>
                <a:ea typeface="新宋体" panose="02010609030101010101" pitchFamily="49" charset="-122"/>
              </a:rPr>
              <a:t>二 ，</a:t>
            </a:r>
            <a:r>
              <a:rPr lang="en-US" altLang="zh-CN" dirty="0">
                <a:latin typeface="新宋体" panose="02010609030101010101" pitchFamily="49" charset="-122"/>
                <a:ea typeface="新宋体" panose="02010609030101010101" pitchFamily="49" charset="-122"/>
              </a:rPr>
              <a:t>2     </a:t>
            </a:r>
            <a:r>
              <a:rPr lang="zh-CN" altLang="en-US" dirty="0">
                <a:latin typeface="新宋体" panose="02010609030101010101" pitchFamily="49" charset="-122"/>
                <a:ea typeface="新宋体" panose="02010609030101010101" pitchFamily="49" charset="-122"/>
              </a:rPr>
              <a:t>工作装置及结构</a:t>
            </a:r>
            <a:endParaRPr lang="zh-CN" altLang="en-US" dirty="0">
              <a:latin typeface="新宋体" panose="02010609030101010101" pitchFamily="49" charset="-122"/>
              <a:ea typeface="新宋体" panose="02010609030101010101" pitchFamily="49" charset="-122"/>
            </a:endParaRPr>
          </a:p>
        </p:txBody>
      </p:sp>
      <p:sp>
        <p:nvSpPr>
          <p:cNvPr id="34819" name="Text Box 3"/>
          <p:cNvSpPr txBox="1"/>
          <p:nvPr/>
        </p:nvSpPr>
        <p:spPr>
          <a:xfrm>
            <a:off x="838200" y="990600"/>
            <a:ext cx="1606550" cy="579438"/>
          </a:xfrm>
          <a:prstGeom prst="rect">
            <a:avLst/>
          </a:prstGeom>
          <a:noFill/>
          <a:ln w="9525">
            <a:noFill/>
          </a:ln>
        </p:spPr>
        <p:txBody>
          <a:bodyPr wrap="none">
            <a:spAutoFit/>
          </a:bodyPr>
          <a:p>
            <a:r>
              <a:rPr lang="en-US" altLang="zh-CN" sz="3200" dirty="0">
                <a:solidFill>
                  <a:srgbClr val="FF0000"/>
                </a:solidFill>
                <a:latin typeface="新宋体" panose="02010609030101010101" pitchFamily="49" charset="-122"/>
                <a:ea typeface="新宋体" panose="02010609030101010101" pitchFamily="49" charset="-122"/>
              </a:rPr>
              <a:t>1</a:t>
            </a:r>
            <a:r>
              <a:rPr lang="zh-CN" altLang="en-US" sz="3200" dirty="0">
                <a:solidFill>
                  <a:srgbClr val="FF0000"/>
                </a:solidFill>
                <a:latin typeface="新宋体" panose="02010609030101010101" pitchFamily="49" charset="-122"/>
                <a:ea typeface="新宋体" panose="02010609030101010101" pitchFamily="49" charset="-122"/>
              </a:rPr>
              <a:t>：简介</a:t>
            </a:r>
            <a:endParaRPr lang="zh-CN" altLang="en-US" sz="3200" dirty="0">
              <a:solidFill>
                <a:srgbClr val="FF0000"/>
              </a:solidFill>
              <a:latin typeface="新宋体" panose="02010609030101010101" pitchFamily="49" charset="-122"/>
              <a:ea typeface="新宋体" panose="02010609030101010101" pitchFamily="49" charset="-122"/>
            </a:endParaRPr>
          </a:p>
        </p:txBody>
      </p:sp>
      <p:sp>
        <p:nvSpPr>
          <p:cNvPr id="34820" name="Rectangle 4"/>
          <p:cNvSpPr>
            <a:spLocks noGrp="1"/>
          </p:cNvSpPr>
          <p:nvPr>
            <p:ph type="body" idx="4294967295"/>
          </p:nvPr>
        </p:nvSpPr>
        <p:spPr>
          <a:xfrm>
            <a:off x="152400" y="1600200"/>
            <a:ext cx="8763000" cy="4114800"/>
          </a:xfrm>
          <a:ln/>
        </p:spPr>
        <p:txBody>
          <a:bodyPr vert="horz" wrap="square" lIns="91440" tIns="45720" rIns="91440" bIns="45720" anchor="t" anchorCtr="0"/>
          <a:p>
            <a:pPr eaLnBrk="1" hangingPunct="1"/>
            <a:r>
              <a:rPr lang="zh-CN" altLang="en-US" dirty="0">
                <a:latin typeface="新宋体" panose="02010609030101010101" pitchFamily="49" charset="-122"/>
                <a:ea typeface="新宋体" panose="02010609030101010101" pitchFamily="49" charset="-122"/>
              </a:rPr>
              <a:t>工作装置</a:t>
            </a:r>
            <a:r>
              <a:rPr lang="en-US" altLang="zh-CN" dirty="0">
                <a:latin typeface="新宋体" panose="02010609030101010101" pitchFamily="49" charset="-122"/>
                <a:ea typeface="新宋体" panose="02010609030101010101" pitchFamily="49" charset="-122"/>
              </a:rPr>
              <a:t>---</a:t>
            </a:r>
            <a:r>
              <a:rPr lang="zh-CN" altLang="en-US" dirty="0">
                <a:latin typeface="新宋体" panose="02010609030101010101" pitchFamily="49" charset="-122"/>
                <a:ea typeface="新宋体" panose="02010609030101010101" pitchFamily="49" charset="-122"/>
              </a:rPr>
              <a:t>是液压挖掘机的主要部件之一，因用途不同，工作装置的种类繁多，其中最主要的有反铲装置，正铲装置，起重装置，抓斗装置，破碎装置等。这里主要以反铲装置给大家作一介绍。</a:t>
            </a:r>
            <a:endParaRPr lang="zh-CN" altLang="en-US" dirty="0">
              <a:latin typeface="新宋体" panose="02010609030101010101" pitchFamily="49" charset="-122"/>
              <a:ea typeface="新宋体" panose="02010609030101010101" pitchFamily="49" charset="-122"/>
            </a:endParaRPr>
          </a:p>
          <a:p>
            <a:pPr eaLnBrk="1" hangingPunct="1"/>
            <a:r>
              <a:rPr lang="zh-CN" altLang="en-US" dirty="0">
                <a:latin typeface="新宋体" panose="02010609030101010101" pitchFamily="49" charset="-122"/>
                <a:ea typeface="新宋体" panose="02010609030101010101" pitchFamily="49" charset="-122"/>
              </a:rPr>
              <a:t>功能</a:t>
            </a:r>
            <a:r>
              <a:rPr lang="en-US" altLang="zh-CN" dirty="0">
                <a:latin typeface="新宋体" panose="02010609030101010101" pitchFamily="49" charset="-122"/>
                <a:ea typeface="新宋体" panose="02010609030101010101" pitchFamily="49" charset="-122"/>
              </a:rPr>
              <a:t>----</a:t>
            </a:r>
            <a:r>
              <a:rPr lang="zh-CN" altLang="en-US" dirty="0">
                <a:latin typeface="新宋体" panose="02010609030101010101" pitchFamily="49" charset="-122"/>
                <a:ea typeface="新宋体" panose="02010609030101010101" pitchFamily="49" charset="-122"/>
              </a:rPr>
              <a:t>挖掘机反铲工作装置主要的挖掘对象是掌子面（停机地面）下的物料。通过一系列的复合动作，完成对土石方的转运工作。</a:t>
            </a:r>
            <a:endParaRPr lang="zh-CN" altLang="en-US" dirty="0">
              <a:latin typeface="新宋体" panose="02010609030101010101" pitchFamily="49" charset="-122"/>
              <a:ea typeface="新宋体" panose="02010609030101010101" pitchFamily="49" charset="-122"/>
            </a:endParaRPr>
          </a:p>
        </p:txBody>
      </p:sp>
      <p:sp>
        <p:nvSpPr>
          <p:cNvPr id="34821" name="灯片编号占位符 5"/>
          <p:cNvSpPr txBox="1">
            <a:spLocks noGrp="1"/>
          </p:cNvSpPr>
          <p:nvPr/>
        </p:nvSpPr>
        <p:spPr>
          <a:xfrm>
            <a:off x="6553200" y="6245225"/>
            <a:ext cx="2133600" cy="476250"/>
          </a:xfrm>
          <a:prstGeom prst="rect">
            <a:avLst/>
          </a:prstGeom>
          <a:noFill/>
          <a:ln w="9525">
            <a:noFill/>
          </a:ln>
        </p:spPr>
        <p:txBody>
          <a:bodyPr/>
          <a:p>
            <a:pPr algn="r"/>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1" name="Text Box 2"/>
          <p:cNvSpPr txBox="1"/>
          <p:nvPr/>
        </p:nvSpPr>
        <p:spPr>
          <a:xfrm>
            <a:off x="228600" y="152400"/>
            <a:ext cx="4572000" cy="457200"/>
          </a:xfrm>
          <a:prstGeom prst="rect">
            <a:avLst/>
          </a:prstGeom>
          <a:noFill/>
          <a:ln w="9525">
            <a:noFill/>
          </a:ln>
        </p:spPr>
        <p:txBody>
          <a:bodyPr>
            <a:spAutoFit/>
          </a:bodyPr>
          <a:p>
            <a:r>
              <a:rPr lang="en-US" altLang="zh-CN" sz="2400" dirty="0">
                <a:solidFill>
                  <a:srgbClr val="6600FF"/>
                </a:solidFill>
                <a:latin typeface="新宋体" panose="02010609030101010101" pitchFamily="49" charset="-122"/>
                <a:ea typeface="新宋体" panose="02010609030101010101" pitchFamily="49" charset="-122"/>
              </a:rPr>
              <a:t>2</a:t>
            </a:r>
            <a:r>
              <a:rPr lang="zh-CN" altLang="en-US" sz="2400" dirty="0">
                <a:solidFill>
                  <a:srgbClr val="6600FF"/>
                </a:solidFill>
                <a:latin typeface="新宋体" panose="02010609030101010101" pitchFamily="49" charset="-122"/>
                <a:ea typeface="新宋体" panose="02010609030101010101" pitchFamily="49" charset="-122"/>
              </a:rPr>
              <a:t>：反铲工作装置组成示意图</a:t>
            </a:r>
            <a:endParaRPr lang="zh-CN" altLang="en-US" sz="2400" dirty="0">
              <a:solidFill>
                <a:srgbClr val="6600FF"/>
              </a:solidFill>
              <a:latin typeface="新宋体" panose="02010609030101010101" pitchFamily="49" charset="-122"/>
              <a:ea typeface="新宋体" panose="02010609030101010101" pitchFamily="49" charset="-122"/>
            </a:endParaRPr>
          </a:p>
        </p:txBody>
      </p:sp>
      <p:sp>
        <p:nvSpPr>
          <p:cNvPr id="2052" name="Text Box 3"/>
          <p:cNvSpPr txBox="1"/>
          <p:nvPr/>
        </p:nvSpPr>
        <p:spPr>
          <a:xfrm>
            <a:off x="457200" y="1600200"/>
            <a:ext cx="1828800" cy="457200"/>
          </a:xfrm>
          <a:prstGeom prst="rect">
            <a:avLst/>
          </a:prstGeom>
          <a:noFill/>
          <a:ln w="9525">
            <a:noFill/>
          </a:ln>
        </p:spPr>
        <p:txBody>
          <a:bodyPr>
            <a:spAutoFit/>
          </a:bodyPr>
          <a:p>
            <a:pPr>
              <a:spcBef>
                <a:spcPct val="50000"/>
              </a:spcBef>
            </a:pPr>
            <a:endParaRPr lang="zh-CN" altLang="zh-CN" sz="2400" dirty="0">
              <a:latin typeface="新宋体" panose="02010609030101010101" pitchFamily="49" charset="-122"/>
              <a:ea typeface="新宋体" panose="02010609030101010101" pitchFamily="49" charset="-122"/>
            </a:endParaRPr>
          </a:p>
        </p:txBody>
      </p:sp>
      <p:sp>
        <p:nvSpPr>
          <p:cNvPr id="2053" name="Text Box 4"/>
          <p:cNvSpPr txBox="1"/>
          <p:nvPr/>
        </p:nvSpPr>
        <p:spPr>
          <a:xfrm>
            <a:off x="609600" y="1676400"/>
            <a:ext cx="1219200" cy="366713"/>
          </a:xfrm>
          <a:prstGeom prst="rect">
            <a:avLst/>
          </a:prstGeom>
          <a:noFill/>
          <a:ln w="9525">
            <a:noFill/>
          </a:ln>
        </p:spPr>
        <p:txBody>
          <a:bodyPr>
            <a:spAutoFit/>
          </a:bodyPr>
          <a:p>
            <a:r>
              <a:rPr lang="zh-CN" altLang="en-US" dirty="0">
                <a:solidFill>
                  <a:srgbClr val="FF0000"/>
                </a:solidFill>
                <a:latin typeface="新宋体" panose="02010609030101010101" pitchFamily="49" charset="-122"/>
                <a:ea typeface="新宋体" panose="02010609030101010101" pitchFamily="49" charset="-122"/>
              </a:rPr>
              <a:t>铲斗总成</a:t>
            </a:r>
            <a:endParaRPr lang="zh-CN" altLang="en-US" dirty="0">
              <a:solidFill>
                <a:srgbClr val="FF0000"/>
              </a:solidFill>
              <a:latin typeface="新宋体" panose="02010609030101010101" pitchFamily="49" charset="-122"/>
              <a:ea typeface="新宋体" panose="02010609030101010101" pitchFamily="49" charset="-122"/>
            </a:endParaRPr>
          </a:p>
        </p:txBody>
      </p:sp>
      <p:sp>
        <p:nvSpPr>
          <p:cNvPr id="2054" name="Text Box 5"/>
          <p:cNvSpPr txBox="1"/>
          <p:nvPr/>
        </p:nvSpPr>
        <p:spPr>
          <a:xfrm>
            <a:off x="1219200" y="2590800"/>
            <a:ext cx="1295400" cy="274638"/>
          </a:xfrm>
          <a:prstGeom prst="rect">
            <a:avLst/>
          </a:prstGeom>
          <a:noFill/>
          <a:ln w="9525">
            <a:noFill/>
          </a:ln>
        </p:spPr>
        <p:txBody>
          <a:bodyPr>
            <a:spAutoFit/>
          </a:bodyPr>
          <a:p>
            <a:r>
              <a:rPr lang="zh-CN" altLang="en-US" sz="1200" dirty="0">
                <a:latin typeface="新宋体" panose="02010609030101010101" pitchFamily="49" charset="-122"/>
                <a:ea typeface="新宋体" panose="02010609030101010101" pitchFamily="49" charset="-122"/>
              </a:rPr>
              <a:t>销轴</a:t>
            </a:r>
            <a:endParaRPr lang="zh-CN" altLang="en-US" sz="1200" dirty="0">
              <a:latin typeface="新宋体" panose="02010609030101010101" pitchFamily="49" charset="-122"/>
              <a:ea typeface="新宋体" panose="02010609030101010101" pitchFamily="49" charset="-122"/>
            </a:endParaRPr>
          </a:p>
        </p:txBody>
      </p:sp>
      <p:sp>
        <p:nvSpPr>
          <p:cNvPr id="2055" name="Text Box 6"/>
          <p:cNvSpPr txBox="1"/>
          <p:nvPr/>
        </p:nvSpPr>
        <p:spPr>
          <a:xfrm>
            <a:off x="762000" y="3200400"/>
            <a:ext cx="1676400" cy="366713"/>
          </a:xfrm>
          <a:prstGeom prst="rect">
            <a:avLst/>
          </a:prstGeom>
          <a:noFill/>
          <a:ln w="9525">
            <a:noFill/>
          </a:ln>
        </p:spPr>
        <p:txBody>
          <a:bodyPr>
            <a:spAutoFit/>
          </a:bodyPr>
          <a:p>
            <a:r>
              <a:rPr lang="zh-CN" altLang="en-US" dirty="0">
                <a:solidFill>
                  <a:srgbClr val="FF0000"/>
                </a:solidFill>
                <a:latin typeface="新宋体" panose="02010609030101010101" pitchFamily="49" charset="-122"/>
                <a:ea typeface="新宋体" panose="02010609030101010101" pitchFamily="49" charset="-122"/>
              </a:rPr>
              <a:t>斗杆总成</a:t>
            </a:r>
            <a:endParaRPr lang="zh-CN" altLang="en-US" dirty="0">
              <a:solidFill>
                <a:srgbClr val="FF0000"/>
              </a:solidFill>
              <a:latin typeface="新宋体" panose="02010609030101010101" pitchFamily="49" charset="-122"/>
              <a:ea typeface="新宋体" panose="02010609030101010101" pitchFamily="49" charset="-122"/>
            </a:endParaRPr>
          </a:p>
        </p:txBody>
      </p:sp>
      <p:sp>
        <p:nvSpPr>
          <p:cNvPr id="2056" name="Text Box 7"/>
          <p:cNvSpPr txBox="1"/>
          <p:nvPr/>
        </p:nvSpPr>
        <p:spPr>
          <a:xfrm>
            <a:off x="1295400" y="4267200"/>
            <a:ext cx="1219200" cy="274638"/>
          </a:xfrm>
          <a:prstGeom prst="rect">
            <a:avLst/>
          </a:prstGeom>
          <a:noFill/>
          <a:ln w="9525">
            <a:noFill/>
          </a:ln>
        </p:spPr>
        <p:txBody>
          <a:bodyPr>
            <a:spAutoFit/>
          </a:bodyPr>
          <a:p>
            <a:r>
              <a:rPr lang="zh-CN" altLang="en-US" sz="1200" dirty="0">
                <a:latin typeface="新宋体" panose="02010609030101010101" pitchFamily="49" charset="-122"/>
                <a:ea typeface="新宋体" panose="02010609030101010101" pitchFamily="49" charset="-122"/>
              </a:rPr>
              <a:t>销轴</a:t>
            </a:r>
            <a:endParaRPr lang="zh-CN" altLang="en-US" sz="1200" dirty="0">
              <a:latin typeface="新宋体" panose="02010609030101010101" pitchFamily="49" charset="-122"/>
              <a:ea typeface="新宋体" panose="02010609030101010101" pitchFamily="49" charset="-122"/>
            </a:endParaRPr>
          </a:p>
        </p:txBody>
      </p:sp>
      <p:sp>
        <p:nvSpPr>
          <p:cNvPr id="2057" name="Text Box 8"/>
          <p:cNvSpPr txBox="1"/>
          <p:nvPr/>
        </p:nvSpPr>
        <p:spPr>
          <a:xfrm>
            <a:off x="762000" y="4953000"/>
            <a:ext cx="1600200" cy="366713"/>
          </a:xfrm>
          <a:prstGeom prst="rect">
            <a:avLst/>
          </a:prstGeom>
          <a:noFill/>
          <a:ln w="9525">
            <a:noFill/>
          </a:ln>
        </p:spPr>
        <p:txBody>
          <a:bodyPr>
            <a:spAutoFit/>
          </a:bodyPr>
          <a:p>
            <a:r>
              <a:rPr lang="zh-CN" altLang="en-US" dirty="0">
                <a:solidFill>
                  <a:srgbClr val="FF0000"/>
                </a:solidFill>
                <a:latin typeface="新宋体" panose="02010609030101010101" pitchFamily="49" charset="-122"/>
                <a:ea typeface="新宋体" panose="02010609030101010101" pitchFamily="49" charset="-122"/>
              </a:rPr>
              <a:t>动臂总成</a:t>
            </a:r>
            <a:endParaRPr lang="zh-CN" altLang="en-US" dirty="0">
              <a:solidFill>
                <a:srgbClr val="FF0000"/>
              </a:solidFill>
              <a:latin typeface="新宋体" panose="02010609030101010101" pitchFamily="49" charset="-122"/>
              <a:ea typeface="新宋体" panose="02010609030101010101" pitchFamily="49" charset="-122"/>
            </a:endParaRPr>
          </a:p>
        </p:txBody>
      </p:sp>
      <p:sp>
        <p:nvSpPr>
          <p:cNvPr id="2058" name="Text Box 9"/>
          <p:cNvSpPr txBox="1"/>
          <p:nvPr/>
        </p:nvSpPr>
        <p:spPr>
          <a:xfrm>
            <a:off x="7315200" y="3276600"/>
            <a:ext cx="1219200" cy="274638"/>
          </a:xfrm>
          <a:prstGeom prst="rect">
            <a:avLst/>
          </a:prstGeom>
          <a:noFill/>
          <a:ln w="9525">
            <a:noFill/>
          </a:ln>
        </p:spPr>
        <p:txBody>
          <a:bodyPr>
            <a:spAutoFit/>
          </a:bodyPr>
          <a:p>
            <a:r>
              <a:rPr lang="zh-CN" altLang="en-US" sz="1200" dirty="0">
                <a:latin typeface="新宋体" panose="02010609030101010101" pitchFamily="49" charset="-122"/>
                <a:ea typeface="新宋体" panose="02010609030101010101" pitchFamily="49" charset="-122"/>
              </a:rPr>
              <a:t>销轴</a:t>
            </a:r>
            <a:endParaRPr lang="zh-CN" altLang="en-US" sz="1200" dirty="0">
              <a:latin typeface="新宋体" panose="02010609030101010101" pitchFamily="49" charset="-122"/>
              <a:ea typeface="新宋体" panose="02010609030101010101" pitchFamily="49" charset="-122"/>
            </a:endParaRPr>
          </a:p>
        </p:txBody>
      </p:sp>
      <p:sp>
        <p:nvSpPr>
          <p:cNvPr id="2059" name="Text Box 10"/>
          <p:cNvSpPr txBox="1"/>
          <p:nvPr/>
        </p:nvSpPr>
        <p:spPr>
          <a:xfrm>
            <a:off x="7391400" y="4953000"/>
            <a:ext cx="1555750" cy="549275"/>
          </a:xfrm>
          <a:prstGeom prst="rect">
            <a:avLst/>
          </a:prstGeom>
          <a:noFill/>
          <a:ln w="9525">
            <a:noFill/>
          </a:ln>
        </p:spPr>
        <p:txBody>
          <a:bodyPr wrap="none">
            <a:spAutoFit/>
          </a:bodyPr>
          <a:p>
            <a:endParaRPr lang="en-US" altLang="zh-CN" sz="1200" dirty="0">
              <a:latin typeface="新宋体" panose="02010609030101010101" pitchFamily="49" charset="-122"/>
              <a:ea typeface="新宋体" panose="02010609030101010101" pitchFamily="49" charset="-122"/>
            </a:endParaRPr>
          </a:p>
          <a:p>
            <a:r>
              <a:rPr lang="zh-CN" altLang="en-US" dirty="0">
                <a:solidFill>
                  <a:srgbClr val="FF0000"/>
                </a:solidFill>
                <a:latin typeface="新宋体" panose="02010609030101010101" pitchFamily="49" charset="-122"/>
                <a:ea typeface="新宋体" panose="02010609030101010101" pitchFamily="49" charset="-122"/>
              </a:rPr>
              <a:t>动臂油缸总成</a:t>
            </a:r>
            <a:endParaRPr lang="zh-CN" altLang="en-US" dirty="0">
              <a:solidFill>
                <a:srgbClr val="FF0000"/>
              </a:solidFill>
              <a:latin typeface="新宋体" panose="02010609030101010101" pitchFamily="49" charset="-122"/>
              <a:ea typeface="新宋体" panose="02010609030101010101" pitchFamily="49" charset="-122"/>
            </a:endParaRPr>
          </a:p>
        </p:txBody>
      </p:sp>
      <p:graphicFrame>
        <p:nvGraphicFramePr>
          <p:cNvPr id="2050" name="Object 11"/>
          <p:cNvGraphicFramePr/>
          <p:nvPr/>
        </p:nvGraphicFramePr>
        <p:xfrm>
          <a:off x="1981200" y="1143000"/>
          <a:ext cx="5143500" cy="4667250"/>
        </p:xfrm>
        <a:graphic>
          <a:graphicData uri="http://schemas.openxmlformats.org/presentationml/2006/ole">
            <mc:AlternateContent xmlns:mc="http://schemas.openxmlformats.org/markup-compatibility/2006">
              <mc:Choice xmlns:v="urn:schemas-microsoft-com:vml" Requires="v">
                <p:oleObj spid="_x0000_s3077" name="" r:id="rId1" imgW="5143500" imgH="4667250" progId="PBrush">
                  <p:embed/>
                </p:oleObj>
              </mc:Choice>
              <mc:Fallback>
                <p:oleObj name="" r:id="rId1" imgW="5143500" imgH="4667250" progId="PBrush">
                  <p:embed/>
                  <p:pic>
                    <p:nvPicPr>
                      <p:cNvPr id="0" name="图片 3076"/>
                      <p:cNvPicPr/>
                      <p:nvPr/>
                    </p:nvPicPr>
                    <p:blipFill>
                      <a:blip r:embed="rId2"/>
                      <a:stretch>
                        <a:fillRect/>
                      </a:stretch>
                    </p:blipFill>
                    <p:spPr>
                      <a:xfrm>
                        <a:off x="1981200" y="1143000"/>
                        <a:ext cx="5143500" cy="4667250"/>
                      </a:xfrm>
                      <a:prstGeom prst="rect">
                        <a:avLst/>
                      </a:prstGeom>
                      <a:noFill/>
                      <a:ln w="38100">
                        <a:noFill/>
                        <a:miter/>
                      </a:ln>
                    </p:spPr>
                  </p:pic>
                </p:oleObj>
              </mc:Fallback>
            </mc:AlternateContent>
          </a:graphicData>
        </a:graphic>
      </p:graphicFrame>
      <p:sp>
        <p:nvSpPr>
          <p:cNvPr id="2060" name="Line 12"/>
          <p:cNvSpPr/>
          <p:nvPr/>
        </p:nvSpPr>
        <p:spPr>
          <a:xfrm flipH="1">
            <a:off x="1676400" y="1828800"/>
            <a:ext cx="914400" cy="76200"/>
          </a:xfrm>
          <a:prstGeom prst="line">
            <a:avLst/>
          </a:prstGeom>
          <a:ln w="9525" cap="flat" cmpd="sng">
            <a:solidFill>
              <a:schemeClr val="tx1"/>
            </a:solidFill>
            <a:prstDash val="solid"/>
            <a:headEnd type="none" w="med" len="med"/>
            <a:tailEnd type="none" w="med" len="med"/>
          </a:ln>
        </p:spPr>
      </p:sp>
      <p:sp>
        <p:nvSpPr>
          <p:cNvPr id="2061" name="Line 13"/>
          <p:cNvSpPr/>
          <p:nvPr/>
        </p:nvSpPr>
        <p:spPr>
          <a:xfrm flipH="1">
            <a:off x="1676400" y="2286000"/>
            <a:ext cx="762000" cy="457200"/>
          </a:xfrm>
          <a:prstGeom prst="line">
            <a:avLst/>
          </a:prstGeom>
          <a:ln w="9525" cap="flat" cmpd="sng">
            <a:solidFill>
              <a:schemeClr val="tx1"/>
            </a:solidFill>
            <a:prstDash val="solid"/>
            <a:headEnd type="none" w="med" len="med"/>
            <a:tailEnd type="none" w="med" len="med"/>
          </a:ln>
        </p:spPr>
      </p:sp>
      <p:sp>
        <p:nvSpPr>
          <p:cNvPr id="2062" name="Line 14"/>
          <p:cNvSpPr/>
          <p:nvPr/>
        </p:nvSpPr>
        <p:spPr>
          <a:xfrm flipH="1">
            <a:off x="1828800" y="2286000"/>
            <a:ext cx="1828800" cy="1066800"/>
          </a:xfrm>
          <a:prstGeom prst="line">
            <a:avLst/>
          </a:prstGeom>
          <a:ln w="9525" cap="flat" cmpd="sng">
            <a:solidFill>
              <a:schemeClr val="tx1"/>
            </a:solidFill>
            <a:prstDash val="solid"/>
            <a:headEnd type="none" w="med" len="med"/>
            <a:tailEnd type="none" w="med" len="med"/>
          </a:ln>
        </p:spPr>
      </p:sp>
      <p:sp>
        <p:nvSpPr>
          <p:cNvPr id="2063" name="Line 15"/>
          <p:cNvSpPr/>
          <p:nvPr/>
        </p:nvSpPr>
        <p:spPr>
          <a:xfrm flipH="1">
            <a:off x="1752600" y="2667000"/>
            <a:ext cx="2286000" cy="1676400"/>
          </a:xfrm>
          <a:prstGeom prst="line">
            <a:avLst/>
          </a:prstGeom>
          <a:ln w="9525" cap="flat" cmpd="sng">
            <a:solidFill>
              <a:schemeClr val="tx1"/>
            </a:solidFill>
            <a:prstDash val="solid"/>
            <a:headEnd type="none" w="med" len="med"/>
            <a:tailEnd type="none" w="med" len="med"/>
          </a:ln>
        </p:spPr>
      </p:sp>
      <p:sp>
        <p:nvSpPr>
          <p:cNvPr id="2064" name="Line 16"/>
          <p:cNvSpPr/>
          <p:nvPr/>
        </p:nvSpPr>
        <p:spPr>
          <a:xfrm flipH="1">
            <a:off x="1828800" y="2819400"/>
            <a:ext cx="3352800" cy="2286000"/>
          </a:xfrm>
          <a:prstGeom prst="line">
            <a:avLst/>
          </a:prstGeom>
          <a:ln w="9525" cap="flat" cmpd="sng">
            <a:solidFill>
              <a:schemeClr val="tx1"/>
            </a:solidFill>
            <a:prstDash val="solid"/>
            <a:headEnd type="none" w="med" len="med"/>
            <a:tailEnd type="none" w="med" len="med"/>
          </a:ln>
        </p:spPr>
      </p:sp>
      <p:sp>
        <p:nvSpPr>
          <p:cNvPr id="2065" name="Line 17"/>
          <p:cNvSpPr/>
          <p:nvPr/>
        </p:nvSpPr>
        <p:spPr>
          <a:xfrm>
            <a:off x="6477000" y="5257800"/>
            <a:ext cx="914400" cy="76200"/>
          </a:xfrm>
          <a:prstGeom prst="line">
            <a:avLst/>
          </a:prstGeom>
          <a:ln w="9525" cap="flat" cmpd="sng">
            <a:solidFill>
              <a:schemeClr val="tx1"/>
            </a:solidFill>
            <a:prstDash val="solid"/>
            <a:headEnd type="none" w="med" len="med"/>
            <a:tailEnd type="none" w="med" len="med"/>
          </a:ln>
        </p:spPr>
      </p:sp>
      <p:sp>
        <p:nvSpPr>
          <p:cNvPr id="2066" name="Line 18"/>
          <p:cNvSpPr/>
          <p:nvPr/>
        </p:nvSpPr>
        <p:spPr>
          <a:xfrm flipV="1">
            <a:off x="5791200" y="3505200"/>
            <a:ext cx="1524000" cy="76200"/>
          </a:xfrm>
          <a:prstGeom prst="line">
            <a:avLst/>
          </a:prstGeom>
          <a:ln w="9525" cap="flat" cmpd="sng">
            <a:solidFill>
              <a:schemeClr val="tx1"/>
            </a:solidFill>
            <a:prstDash val="solid"/>
            <a:headEnd type="none" w="med" len="med"/>
            <a:tailEnd type="none" w="med" len="med"/>
          </a:ln>
        </p:spPr>
      </p:sp>
      <p:sp>
        <p:nvSpPr>
          <p:cNvPr id="2067" name="Line 19"/>
          <p:cNvSpPr/>
          <p:nvPr/>
        </p:nvSpPr>
        <p:spPr>
          <a:xfrm flipV="1">
            <a:off x="4572000" y="1524000"/>
            <a:ext cx="2667000" cy="914400"/>
          </a:xfrm>
          <a:prstGeom prst="line">
            <a:avLst/>
          </a:prstGeom>
          <a:ln w="9525" cap="flat" cmpd="sng">
            <a:solidFill>
              <a:schemeClr val="tx1"/>
            </a:solidFill>
            <a:prstDash val="solid"/>
            <a:headEnd type="none" w="med" len="med"/>
            <a:tailEnd type="none" w="med" len="med"/>
          </a:ln>
        </p:spPr>
      </p:sp>
      <p:sp>
        <p:nvSpPr>
          <p:cNvPr id="2068" name="Text Box 20"/>
          <p:cNvSpPr txBox="1"/>
          <p:nvPr/>
        </p:nvSpPr>
        <p:spPr>
          <a:xfrm>
            <a:off x="7239000" y="1371600"/>
            <a:ext cx="1219200" cy="274638"/>
          </a:xfrm>
          <a:prstGeom prst="rect">
            <a:avLst/>
          </a:prstGeom>
          <a:noFill/>
          <a:ln w="9525">
            <a:noFill/>
          </a:ln>
        </p:spPr>
        <p:txBody>
          <a:bodyPr>
            <a:spAutoFit/>
          </a:bodyPr>
          <a:p>
            <a:r>
              <a:rPr lang="zh-CN" altLang="en-US" sz="1200" dirty="0">
                <a:latin typeface="新宋体" panose="02010609030101010101" pitchFamily="49" charset="-122"/>
                <a:ea typeface="新宋体" panose="02010609030101010101" pitchFamily="49" charset="-122"/>
              </a:rPr>
              <a:t>销轴</a:t>
            </a:r>
            <a:endParaRPr lang="zh-CN" altLang="en-US" sz="1200" dirty="0">
              <a:latin typeface="新宋体" panose="02010609030101010101" pitchFamily="49" charset="-122"/>
              <a:ea typeface="新宋体" panose="02010609030101010101" pitchFamily="49" charset="-122"/>
            </a:endParaRPr>
          </a:p>
        </p:txBody>
      </p:sp>
      <p:sp>
        <p:nvSpPr>
          <p:cNvPr id="2069" name="Line 21"/>
          <p:cNvSpPr/>
          <p:nvPr/>
        </p:nvSpPr>
        <p:spPr>
          <a:xfrm flipV="1">
            <a:off x="5486400" y="2057400"/>
            <a:ext cx="1828800" cy="381000"/>
          </a:xfrm>
          <a:prstGeom prst="line">
            <a:avLst/>
          </a:prstGeom>
          <a:ln w="9525" cap="flat" cmpd="sng">
            <a:solidFill>
              <a:schemeClr val="tx1"/>
            </a:solidFill>
            <a:prstDash val="solid"/>
            <a:headEnd type="none" w="med" len="med"/>
            <a:tailEnd type="none" w="med" len="med"/>
          </a:ln>
        </p:spPr>
      </p:sp>
      <p:sp>
        <p:nvSpPr>
          <p:cNvPr id="2070" name="Text Box 22"/>
          <p:cNvSpPr txBox="1"/>
          <p:nvPr/>
        </p:nvSpPr>
        <p:spPr>
          <a:xfrm>
            <a:off x="7239000" y="1752600"/>
            <a:ext cx="1555750" cy="549275"/>
          </a:xfrm>
          <a:prstGeom prst="rect">
            <a:avLst/>
          </a:prstGeom>
          <a:noFill/>
          <a:ln w="9525">
            <a:noFill/>
          </a:ln>
        </p:spPr>
        <p:txBody>
          <a:bodyPr wrap="none">
            <a:spAutoFit/>
          </a:bodyPr>
          <a:p>
            <a:endParaRPr lang="en-US" altLang="zh-CN" sz="1200" dirty="0">
              <a:latin typeface="新宋体" panose="02010609030101010101" pitchFamily="49" charset="-122"/>
              <a:ea typeface="新宋体" panose="02010609030101010101" pitchFamily="49" charset="-122"/>
            </a:endParaRPr>
          </a:p>
          <a:p>
            <a:r>
              <a:rPr lang="zh-CN" altLang="en-US" dirty="0">
                <a:solidFill>
                  <a:srgbClr val="FF0000"/>
                </a:solidFill>
                <a:latin typeface="新宋体" panose="02010609030101010101" pitchFamily="49" charset="-122"/>
                <a:ea typeface="新宋体" panose="02010609030101010101" pitchFamily="49" charset="-122"/>
              </a:rPr>
              <a:t>斗杆油缸总成</a:t>
            </a:r>
            <a:endParaRPr lang="zh-CN" altLang="en-US" dirty="0">
              <a:solidFill>
                <a:srgbClr val="FF0000"/>
              </a:solidFill>
              <a:latin typeface="新宋体" panose="02010609030101010101" pitchFamily="49" charset="-122"/>
              <a:ea typeface="新宋体" panose="02010609030101010101" pitchFamily="49" charset="-122"/>
            </a:endParaRPr>
          </a:p>
        </p:txBody>
      </p:sp>
      <p:sp>
        <p:nvSpPr>
          <p:cNvPr id="2071" name="Text Box 23"/>
          <p:cNvSpPr txBox="1"/>
          <p:nvPr/>
        </p:nvSpPr>
        <p:spPr>
          <a:xfrm>
            <a:off x="4953000" y="533400"/>
            <a:ext cx="1555750" cy="549275"/>
          </a:xfrm>
          <a:prstGeom prst="rect">
            <a:avLst/>
          </a:prstGeom>
          <a:noFill/>
          <a:ln w="9525">
            <a:noFill/>
          </a:ln>
        </p:spPr>
        <p:txBody>
          <a:bodyPr wrap="none">
            <a:spAutoFit/>
          </a:bodyPr>
          <a:p>
            <a:endParaRPr lang="en-US" altLang="zh-CN" sz="1200" dirty="0">
              <a:latin typeface="新宋体" panose="02010609030101010101" pitchFamily="49" charset="-122"/>
              <a:ea typeface="新宋体" panose="02010609030101010101" pitchFamily="49" charset="-122"/>
            </a:endParaRPr>
          </a:p>
          <a:p>
            <a:r>
              <a:rPr lang="zh-CN" altLang="en-US" dirty="0">
                <a:solidFill>
                  <a:srgbClr val="FF0000"/>
                </a:solidFill>
                <a:latin typeface="新宋体" panose="02010609030101010101" pitchFamily="49" charset="-122"/>
                <a:ea typeface="新宋体" panose="02010609030101010101" pitchFamily="49" charset="-122"/>
              </a:rPr>
              <a:t>铲斗油缸总成</a:t>
            </a:r>
            <a:endParaRPr lang="zh-CN" altLang="en-US" dirty="0">
              <a:solidFill>
                <a:srgbClr val="FF0000"/>
              </a:solidFill>
              <a:latin typeface="新宋体" panose="02010609030101010101" pitchFamily="49" charset="-122"/>
              <a:ea typeface="新宋体" panose="02010609030101010101" pitchFamily="49" charset="-122"/>
            </a:endParaRPr>
          </a:p>
        </p:txBody>
      </p:sp>
      <p:sp>
        <p:nvSpPr>
          <p:cNvPr id="2072" name="Line 24"/>
          <p:cNvSpPr/>
          <p:nvPr/>
        </p:nvSpPr>
        <p:spPr>
          <a:xfrm flipV="1">
            <a:off x="3733800" y="990600"/>
            <a:ext cx="1295400" cy="990600"/>
          </a:xfrm>
          <a:prstGeom prst="line">
            <a:avLst/>
          </a:prstGeom>
          <a:ln w="9525" cap="flat" cmpd="sng">
            <a:solidFill>
              <a:schemeClr val="tx1"/>
            </a:solidFill>
            <a:prstDash val="solid"/>
            <a:headEnd type="none" w="med" len="med"/>
            <a:tailEnd type="none" w="med" len="med"/>
          </a:ln>
        </p:spPr>
      </p:sp>
      <p:sp>
        <p:nvSpPr>
          <p:cNvPr id="2073" name="灯片编号占位符 25"/>
          <p:cNvSpPr txBox="1">
            <a:spLocks noGrp="1"/>
          </p:cNvSpPr>
          <p:nvPr/>
        </p:nvSpPr>
        <p:spPr>
          <a:xfrm>
            <a:off x="6553200" y="6245225"/>
            <a:ext cx="2133600" cy="476250"/>
          </a:xfrm>
          <a:prstGeom prst="rect">
            <a:avLst/>
          </a:prstGeom>
          <a:noFill/>
          <a:ln w="9525">
            <a:noFill/>
          </a:ln>
        </p:spPr>
        <p:txBody>
          <a:bodyPr/>
          <a:p>
            <a:pPr algn="r"/>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5" name="AutoShape 2"/>
          <p:cNvSpPr/>
          <p:nvPr/>
        </p:nvSpPr>
        <p:spPr>
          <a:xfrm>
            <a:off x="3429000" y="457200"/>
            <a:ext cx="304800" cy="381000"/>
          </a:xfrm>
          <a:prstGeom prst="star4">
            <a:avLst>
              <a:gd name="adj" fmla="val 12500"/>
            </a:avLst>
          </a:prstGeom>
          <a:solidFill>
            <a:srgbClr val="FF0000"/>
          </a:solidFill>
          <a:ln w="9525" cap="flat" cmpd="sng">
            <a:solidFill>
              <a:srgbClr val="FF0000"/>
            </a:solidFill>
            <a:prstDash val="solid"/>
            <a:miter/>
            <a:headEnd type="none" w="med" len="med"/>
            <a:tailEnd type="none" w="med" len="med"/>
          </a:ln>
        </p:spPr>
        <p:txBody>
          <a:bodyPr wrap="none" anchor="ctr" anchorCtr="0"/>
          <a:p>
            <a:endParaRPr lang="zh-CN" altLang="en-US" dirty="0">
              <a:latin typeface="新宋体" panose="02010609030101010101" pitchFamily="49" charset="-122"/>
              <a:ea typeface="新宋体" panose="02010609030101010101" pitchFamily="49" charset="-122"/>
            </a:endParaRPr>
          </a:p>
        </p:txBody>
      </p:sp>
      <p:sp>
        <p:nvSpPr>
          <p:cNvPr id="3076" name="Text Box 3"/>
          <p:cNvSpPr txBox="1"/>
          <p:nvPr/>
        </p:nvSpPr>
        <p:spPr>
          <a:xfrm>
            <a:off x="3733800" y="381000"/>
            <a:ext cx="1606550" cy="519113"/>
          </a:xfrm>
          <a:prstGeom prst="rect">
            <a:avLst/>
          </a:prstGeom>
          <a:noFill/>
          <a:ln w="9525">
            <a:noFill/>
          </a:ln>
        </p:spPr>
        <p:txBody>
          <a:bodyPr wrap="none">
            <a:spAutoFit/>
          </a:bodyPr>
          <a:p>
            <a:r>
              <a:rPr lang="zh-CN" altLang="en-US" sz="2800" dirty="0">
                <a:solidFill>
                  <a:srgbClr val="FF0000"/>
                </a:solidFill>
                <a:latin typeface="新宋体" panose="02010609030101010101" pitchFamily="49" charset="-122"/>
                <a:ea typeface="新宋体" panose="02010609030101010101" pitchFamily="49" charset="-122"/>
              </a:rPr>
              <a:t>铲斗总成</a:t>
            </a:r>
            <a:endParaRPr lang="zh-CN" altLang="en-US" sz="2800" dirty="0">
              <a:solidFill>
                <a:srgbClr val="FF0000"/>
              </a:solidFill>
              <a:latin typeface="新宋体" panose="02010609030101010101" pitchFamily="49" charset="-122"/>
              <a:ea typeface="新宋体" panose="02010609030101010101" pitchFamily="49" charset="-122"/>
            </a:endParaRPr>
          </a:p>
        </p:txBody>
      </p:sp>
      <p:graphicFrame>
        <p:nvGraphicFramePr>
          <p:cNvPr id="3074" name="Object 4"/>
          <p:cNvGraphicFramePr/>
          <p:nvPr/>
        </p:nvGraphicFramePr>
        <p:xfrm>
          <a:off x="2286000" y="2362200"/>
          <a:ext cx="4876800" cy="3562350"/>
        </p:xfrm>
        <a:graphic>
          <a:graphicData uri="http://schemas.openxmlformats.org/presentationml/2006/ole">
            <mc:AlternateContent xmlns:mc="http://schemas.openxmlformats.org/markup-compatibility/2006">
              <mc:Choice xmlns:v="urn:schemas-microsoft-com:vml" Requires="v">
                <p:oleObj spid="_x0000_s2" name="" r:id="rId1" imgW="5086350" imgH="3714750" progId="PBrush">
                  <p:embed/>
                </p:oleObj>
              </mc:Choice>
              <mc:Fallback>
                <p:oleObj name="" r:id="rId1" imgW="5086350" imgH="3714750" progId="PBrush">
                  <p:embed/>
                  <p:pic>
                    <p:nvPicPr>
                      <p:cNvPr id="0" name="图片 1"/>
                      <p:cNvPicPr/>
                      <p:nvPr/>
                    </p:nvPicPr>
                    <p:blipFill>
                      <a:blip r:embed="rId2"/>
                      <a:stretch>
                        <a:fillRect/>
                      </a:stretch>
                    </p:blipFill>
                    <p:spPr>
                      <a:xfrm>
                        <a:off x="2286000" y="2362200"/>
                        <a:ext cx="4876800" cy="3562350"/>
                      </a:xfrm>
                      <a:prstGeom prst="rect">
                        <a:avLst/>
                      </a:prstGeom>
                      <a:noFill/>
                      <a:ln w="38100">
                        <a:noFill/>
                        <a:miter/>
                      </a:ln>
                    </p:spPr>
                  </p:pic>
                </p:oleObj>
              </mc:Fallback>
            </mc:AlternateContent>
          </a:graphicData>
        </a:graphic>
      </p:graphicFrame>
      <p:sp>
        <p:nvSpPr>
          <p:cNvPr id="3077" name="Line 5"/>
          <p:cNvSpPr/>
          <p:nvPr/>
        </p:nvSpPr>
        <p:spPr>
          <a:xfrm flipV="1">
            <a:off x="1524000" y="4572000"/>
            <a:ext cx="1066800" cy="152400"/>
          </a:xfrm>
          <a:prstGeom prst="line">
            <a:avLst/>
          </a:prstGeom>
          <a:ln w="9525" cap="flat" cmpd="sng">
            <a:solidFill>
              <a:schemeClr val="tx1"/>
            </a:solidFill>
            <a:prstDash val="solid"/>
            <a:headEnd type="none" w="med" len="med"/>
            <a:tailEnd type="triangle" w="med" len="med"/>
          </a:ln>
        </p:spPr>
      </p:sp>
      <p:sp>
        <p:nvSpPr>
          <p:cNvPr id="3078" name="Line 6"/>
          <p:cNvSpPr/>
          <p:nvPr/>
        </p:nvSpPr>
        <p:spPr>
          <a:xfrm>
            <a:off x="1905000" y="4038600"/>
            <a:ext cx="1066800" cy="457200"/>
          </a:xfrm>
          <a:prstGeom prst="line">
            <a:avLst/>
          </a:prstGeom>
          <a:ln w="9525" cap="flat" cmpd="sng">
            <a:solidFill>
              <a:schemeClr val="tx1"/>
            </a:solidFill>
            <a:prstDash val="solid"/>
            <a:headEnd type="none" w="med" len="med"/>
            <a:tailEnd type="triangle" w="med" len="med"/>
          </a:ln>
        </p:spPr>
      </p:sp>
      <p:sp>
        <p:nvSpPr>
          <p:cNvPr id="3079" name="Line 7"/>
          <p:cNvSpPr/>
          <p:nvPr/>
        </p:nvSpPr>
        <p:spPr>
          <a:xfrm flipV="1">
            <a:off x="1981200" y="4876800"/>
            <a:ext cx="762000" cy="685800"/>
          </a:xfrm>
          <a:prstGeom prst="line">
            <a:avLst/>
          </a:prstGeom>
          <a:ln w="9525" cap="flat" cmpd="sng">
            <a:solidFill>
              <a:schemeClr val="tx1"/>
            </a:solidFill>
            <a:prstDash val="solid"/>
            <a:headEnd type="none" w="med" len="med"/>
            <a:tailEnd type="triangle" w="med" len="med"/>
          </a:ln>
        </p:spPr>
      </p:sp>
      <p:sp>
        <p:nvSpPr>
          <p:cNvPr id="3080" name="Line 8"/>
          <p:cNvSpPr/>
          <p:nvPr/>
        </p:nvSpPr>
        <p:spPr>
          <a:xfrm>
            <a:off x="1828800" y="2895600"/>
            <a:ext cx="1524000" cy="1981200"/>
          </a:xfrm>
          <a:prstGeom prst="line">
            <a:avLst/>
          </a:prstGeom>
          <a:ln w="9525" cap="flat" cmpd="sng">
            <a:solidFill>
              <a:schemeClr val="tx1"/>
            </a:solidFill>
            <a:prstDash val="solid"/>
            <a:headEnd type="none" w="med" len="med"/>
            <a:tailEnd type="triangle" w="med" len="med"/>
          </a:ln>
        </p:spPr>
      </p:sp>
      <p:sp>
        <p:nvSpPr>
          <p:cNvPr id="3081" name="Line 9"/>
          <p:cNvSpPr/>
          <p:nvPr/>
        </p:nvSpPr>
        <p:spPr>
          <a:xfrm flipH="1">
            <a:off x="4038600" y="1905000"/>
            <a:ext cx="914400" cy="838200"/>
          </a:xfrm>
          <a:prstGeom prst="line">
            <a:avLst/>
          </a:prstGeom>
          <a:ln w="9525" cap="flat" cmpd="sng">
            <a:solidFill>
              <a:schemeClr val="tx1"/>
            </a:solidFill>
            <a:prstDash val="solid"/>
            <a:headEnd type="none" w="med" len="med"/>
            <a:tailEnd type="triangle" w="med" len="med"/>
          </a:ln>
        </p:spPr>
      </p:sp>
      <p:sp>
        <p:nvSpPr>
          <p:cNvPr id="3082" name="Line 10"/>
          <p:cNvSpPr/>
          <p:nvPr/>
        </p:nvSpPr>
        <p:spPr>
          <a:xfrm flipH="1">
            <a:off x="5181600" y="1828800"/>
            <a:ext cx="1524000" cy="1981200"/>
          </a:xfrm>
          <a:prstGeom prst="line">
            <a:avLst/>
          </a:prstGeom>
          <a:ln w="9525" cap="flat" cmpd="sng">
            <a:solidFill>
              <a:schemeClr val="tx1"/>
            </a:solidFill>
            <a:prstDash val="solid"/>
            <a:headEnd type="none" w="med" len="med"/>
            <a:tailEnd type="triangle" w="med" len="med"/>
          </a:ln>
        </p:spPr>
      </p:sp>
      <p:sp>
        <p:nvSpPr>
          <p:cNvPr id="3083" name="Text Box 11"/>
          <p:cNvSpPr txBox="1"/>
          <p:nvPr/>
        </p:nvSpPr>
        <p:spPr>
          <a:xfrm>
            <a:off x="1143000" y="2514600"/>
            <a:ext cx="2317750" cy="457200"/>
          </a:xfrm>
          <a:prstGeom prst="rect">
            <a:avLst/>
          </a:prstGeom>
          <a:noFill/>
          <a:ln w="9525">
            <a:noFill/>
          </a:ln>
        </p:spPr>
        <p:txBody>
          <a:bodyPr wrap="none">
            <a:spAutoFit/>
          </a:bodyPr>
          <a:p>
            <a:r>
              <a:rPr lang="zh-CN" altLang="en-US" sz="2400" dirty="0">
                <a:solidFill>
                  <a:srgbClr val="FF0000"/>
                </a:solidFill>
                <a:latin typeface="新宋体" panose="02010609030101010101" pitchFamily="49" charset="-122"/>
                <a:ea typeface="新宋体" panose="02010609030101010101" pitchFamily="49" charset="-122"/>
              </a:rPr>
              <a:t>斗齿座（齿根）</a:t>
            </a:r>
            <a:endParaRPr lang="zh-CN" altLang="en-US" sz="2400" dirty="0">
              <a:solidFill>
                <a:srgbClr val="FF0000"/>
              </a:solidFill>
              <a:latin typeface="新宋体" panose="02010609030101010101" pitchFamily="49" charset="-122"/>
              <a:ea typeface="新宋体" panose="02010609030101010101" pitchFamily="49" charset="-122"/>
            </a:endParaRPr>
          </a:p>
        </p:txBody>
      </p:sp>
      <p:sp>
        <p:nvSpPr>
          <p:cNvPr id="3084" name="Text Box 12"/>
          <p:cNvSpPr txBox="1"/>
          <p:nvPr/>
        </p:nvSpPr>
        <p:spPr>
          <a:xfrm>
            <a:off x="1219200" y="3733800"/>
            <a:ext cx="793750" cy="457200"/>
          </a:xfrm>
          <a:prstGeom prst="rect">
            <a:avLst/>
          </a:prstGeom>
          <a:noFill/>
          <a:ln w="9525">
            <a:noFill/>
          </a:ln>
        </p:spPr>
        <p:txBody>
          <a:bodyPr wrap="none">
            <a:spAutoFit/>
          </a:bodyPr>
          <a:p>
            <a:r>
              <a:rPr lang="zh-CN" altLang="en-US" sz="2400" dirty="0">
                <a:solidFill>
                  <a:srgbClr val="FF0000"/>
                </a:solidFill>
                <a:latin typeface="新宋体" panose="02010609030101010101" pitchFamily="49" charset="-122"/>
                <a:ea typeface="新宋体" panose="02010609030101010101" pitchFamily="49" charset="-122"/>
              </a:rPr>
              <a:t>卡销</a:t>
            </a:r>
            <a:endParaRPr lang="zh-CN" altLang="en-US" sz="2400" dirty="0">
              <a:solidFill>
                <a:srgbClr val="FF0000"/>
              </a:solidFill>
              <a:latin typeface="新宋体" panose="02010609030101010101" pitchFamily="49" charset="-122"/>
              <a:ea typeface="新宋体" panose="02010609030101010101" pitchFamily="49" charset="-122"/>
            </a:endParaRPr>
          </a:p>
        </p:txBody>
      </p:sp>
      <p:sp>
        <p:nvSpPr>
          <p:cNvPr id="3085" name="Text Box 13"/>
          <p:cNvSpPr txBox="1"/>
          <p:nvPr/>
        </p:nvSpPr>
        <p:spPr>
          <a:xfrm>
            <a:off x="838200" y="4495800"/>
            <a:ext cx="793750" cy="457200"/>
          </a:xfrm>
          <a:prstGeom prst="rect">
            <a:avLst/>
          </a:prstGeom>
          <a:noFill/>
          <a:ln w="9525">
            <a:noFill/>
          </a:ln>
        </p:spPr>
        <p:txBody>
          <a:bodyPr wrap="none">
            <a:spAutoFit/>
          </a:bodyPr>
          <a:p>
            <a:r>
              <a:rPr lang="zh-CN" altLang="en-US" sz="2400" dirty="0">
                <a:solidFill>
                  <a:srgbClr val="FF0000"/>
                </a:solidFill>
                <a:latin typeface="新宋体" panose="02010609030101010101" pitchFamily="49" charset="-122"/>
                <a:ea typeface="新宋体" panose="02010609030101010101" pitchFamily="49" charset="-122"/>
              </a:rPr>
              <a:t>斗齿</a:t>
            </a:r>
            <a:endParaRPr lang="zh-CN" altLang="en-US" sz="2400" dirty="0">
              <a:solidFill>
                <a:srgbClr val="FF0000"/>
              </a:solidFill>
              <a:latin typeface="新宋体" panose="02010609030101010101" pitchFamily="49" charset="-122"/>
              <a:ea typeface="新宋体" panose="02010609030101010101" pitchFamily="49" charset="-122"/>
            </a:endParaRPr>
          </a:p>
        </p:txBody>
      </p:sp>
      <p:sp>
        <p:nvSpPr>
          <p:cNvPr id="3086" name="Text Box 14"/>
          <p:cNvSpPr txBox="1"/>
          <p:nvPr/>
        </p:nvSpPr>
        <p:spPr>
          <a:xfrm>
            <a:off x="5013325" y="1544638"/>
            <a:ext cx="793750" cy="457200"/>
          </a:xfrm>
          <a:prstGeom prst="rect">
            <a:avLst/>
          </a:prstGeom>
          <a:noFill/>
          <a:ln w="9525">
            <a:noFill/>
          </a:ln>
        </p:spPr>
        <p:txBody>
          <a:bodyPr wrap="none">
            <a:spAutoFit/>
          </a:bodyPr>
          <a:p>
            <a:r>
              <a:rPr lang="zh-CN" altLang="en-US" sz="2400" dirty="0">
                <a:solidFill>
                  <a:srgbClr val="FF0000"/>
                </a:solidFill>
                <a:latin typeface="新宋体" panose="02010609030101010101" pitchFamily="49" charset="-122"/>
                <a:ea typeface="新宋体" panose="02010609030101010101" pitchFamily="49" charset="-122"/>
              </a:rPr>
              <a:t>侧齿</a:t>
            </a:r>
            <a:endParaRPr lang="zh-CN" altLang="en-US" sz="2400" dirty="0">
              <a:solidFill>
                <a:srgbClr val="FF0000"/>
              </a:solidFill>
              <a:latin typeface="新宋体" panose="02010609030101010101" pitchFamily="49" charset="-122"/>
              <a:ea typeface="新宋体" panose="02010609030101010101" pitchFamily="49" charset="-122"/>
            </a:endParaRPr>
          </a:p>
        </p:txBody>
      </p:sp>
      <p:sp>
        <p:nvSpPr>
          <p:cNvPr id="3087" name="Text Box 15"/>
          <p:cNvSpPr txBox="1"/>
          <p:nvPr/>
        </p:nvSpPr>
        <p:spPr>
          <a:xfrm>
            <a:off x="5940425" y="1484313"/>
            <a:ext cx="2622550" cy="457200"/>
          </a:xfrm>
          <a:prstGeom prst="rect">
            <a:avLst/>
          </a:prstGeom>
          <a:noFill/>
          <a:ln w="9525">
            <a:noFill/>
          </a:ln>
        </p:spPr>
        <p:txBody>
          <a:bodyPr wrap="none">
            <a:spAutoFit/>
          </a:bodyPr>
          <a:p>
            <a:r>
              <a:rPr lang="zh-CN" altLang="en-US" sz="2400" dirty="0">
                <a:solidFill>
                  <a:srgbClr val="FF0000"/>
                </a:solidFill>
                <a:latin typeface="新宋体" panose="02010609030101010101" pitchFamily="49" charset="-122"/>
                <a:ea typeface="新宋体" panose="02010609030101010101" pitchFamily="49" charset="-122"/>
              </a:rPr>
              <a:t>铲斗体（</a:t>
            </a:r>
            <a:r>
              <a:rPr lang="zh-CN" altLang="en-US" sz="2400" dirty="0">
                <a:solidFill>
                  <a:srgbClr val="6600FF"/>
                </a:solidFill>
                <a:latin typeface="新宋体" panose="02010609030101010101" pitchFamily="49" charset="-122"/>
                <a:ea typeface="新宋体" panose="02010609030101010101" pitchFamily="49" charset="-122"/>
              </a:rPr>
              <a:t>焊接件</a:t>
            </a:r>
            <a:r>
              <a:rPr lang="zh-CN" altLang="en-US" sz="2400" dirty="0">
                <a:solidFill>
                  <a:srgbClr val="FF0000"/>
                </a:solidFill>
                <a:latin typeface="新宋体" panose="02010609030101010101" pitchFamily="49" charset="-122"/>
                <a:ea typeface="新宋体" panose="02010609030101010101" pitchFamily="49" charset="-122"/>
              </a:rPr>
              <a:t>）</a:t>
            </a:r>
            <a:endParaRPr lang="zh-CN" altLang="en-US" sz="2400" dirty="0">
              <a:solidFill>
                <a:srgbClr val="FF0000"/>
              </a:solidFill>
              <a:latin typeface="新宋体" panose="02010609030101010101" pitchFamily="49" charset="-122"/>
              <a:ea typeface="新宋体" panose="02010609030101010101" pitchFamily="49" charset="-122"/>
            </a:endParaRPr>
          </a:p>
        </p:txBody>
      </p:sp>
      <p:sp>
        <p:nvSpPr>
          <p:cNvPr id="3088" name="Text Box 16"/>
          <p:cNvSpPr txBox="1"/>
          <p:nvPr/>
        </p:nvSpPr>
        <p:spPr>
          <a:xfrm>
            <a:off x="381000" y="5486400"/>
            <a:ext cx="2317750" cy="457200"/>
          </a:xfrm>
          <a:prstGeom prst="rect">
            <a:avLst/>
          </a:prstGeom>
          <a:noFill/>
          <a:ln w="9525">
            <a:noFill/>
          </a:ln>
        </p:spPr>
        <p:txBody>
          <a:bodyPr wrap="none">
            <a:spAutoFit/>
          </a:bodyPr>
          <a:p>
            <a:r>
              <a:rPr lang="zh-CN" altLang="en-US" sz="2400" dirty="0">
                <a:solidFill>
                  <a:srgbClr val="FF0000"/>
                </a:solidFill>
                <a:latin typeface="新宋体" panose="02010609030101010101" pitchFamily="49" charset="-122"/>
                <a:ea typeface="新宋体" panose="02010609030101010101" pitchFamily="49" charset="-122"/>
              </a:rPr>
              <a:t>卡套（橡胶件）</a:t>
            </a:r>
            <a:endParaRPr lang="zh-CN" altLang="en-US" sz="2400" dirty="0">
              <a:solidFill>
                <a:srgbClr val="FF0000"/>
              </a:solidFill>
              <a:latin typeface="新宋体" panose="02010609030101010101" pitchFamily="49" charset="-122"/>
              <a:ea typeface="新宋体" panose="02010609030101010101" pitchFamily="49" charset="-122"/>
            </a:endParaRPr>
          </a:p>
        </p:txBody>
      </p:sp>
      <p:sp>
        <p:nvSpPr>
          <p:cNvPr id="3089" name="灯片编号占位符 17"/>
          <p:cNvSpPr txBox="1">
            <a:spLocks noGrp="1"/>
          </p:cNvSpPr>
          <p:nvPr/>
        </p:nvSpPr>
        <p:spPr>
          <a:xfrm>
            <a:off x="6553200" y="6245225"/>
            <a:ext cx="2133600" cy="476250"/>
          </a:xfrm>
          <a:prstGeom prst="rect">
            <a:avLst/>
          </a:prstGeom>
          <a:noFill/>
          <a:ln w="9525">
            <a:noFill/>
          </a:ln>
        </p:spPr>
        <p:txBody>
          <a:bodyPr/>
          <a:p>
            <a:pPr algn="r"/>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5842" name="Picture 2" descr="未标题-1"/>
          <p:cNvPicPr>
            <a:picLocks noGrp="1" noChangeAspect="1"/>
          </p:cNvPicPr>
          <p:nvPr>
            <p:ph type="body" idx="4294967295"/>
          </p:nvPr>
        </p:nvPicPr>
        <p:blipFill>
          <a:blip r:embed="rId1"/>
          <a:srcRect/>
          <a:stretch>
            <a:fillRect/>
          </a:stretch>
        </p:blipFill>
        <p:spPr>
          <a:xfrm>
            <a:off x="838200" y="966788"/>
            <a:ext cx="5938838" cy="5891212"/>
          </a:xfrm>
          <a:ln/>
        </p:spPr>
      </p:pic>
      <p:sp>
        <p:nvSpPr>
          <p:cNvPr id="35843" name="Line 3"/>
          <p:cNvSpPr/>
          <p:nvPr/>
        </p:nvSpPr>
        <p:spPr>
          <a:xfrm flipH="1">
            <a:off x="2971800" y="1804988"/>
            <a:ext cx="3581400" cy="914400"/>
          </a:xfrm>
          <a:prstGeom prst="line">
            <a:avLst/>
          </a:prstGeom>
          <a:ln w="9525" cap="flat" cmpd="sng">
            <a:solidFill>
              <a:schemeClr val="tx1"/>
            </a:solidFill>
            <a:prstDash val="solid"/>
            <a:headEnd type="none" w="med" len="med"/>
            <a:tailEnd type="oval" w="med" len="med"/>
          </a:ln>
        </p:spPr>
      </p:sp>
      <p:sp>
        <p:nvSpPr>
          <p:cNvPr id="35844" name="Text Box 4"/>
          <p:cNvSpPr txBox="1"/>
          <p:nvPr/>
        </p:nvSpPr>
        <p:spPr>
          <a:xfrm>
            <a:off x="6705600" y="1524000"/>
            <a:ext cx="2438400" cy="457200"/>
          </a:xfrm>
          <a:prstGeom prst="rect">
            <a:avLst/>
          </a:prstGeom>
          <a:noFill/>
          <a:ln w="9525">
            <a:noFill/>
          </a:ln>
        </p:spPr>
        <p:txBody>
          <a:bodyPr>
            <a:spAutoFit/>
          </a:bodyPr>
          <a:p>
            <a:pPr>
              <a:spcBef>
                <a:spcPct val="50000"/>
              </a:spcBef>
            </a:pPr>
            <a:r>
              <a:rPr lang="zh-CN" altLang="en-US" sz="2400" dirty="0">
                <a:latin typeface="新宋体" panose="02010609030101010101" pitchFamily="49" charset="-122"/>
                <a:ea typeface="新宋体" panose="02010609030101010101" pitchFamily="49" charset="-122"/>
              </a:rPr>
              <a:t>工作装置部分</a:t>
            </a:r>
            <a:endParaRPr lang="zh-CN" altLang="en-US" sz="2400" dirty="0">
              <a:latin typeface="新宋体" panose="02010609030101010101" pitchFamily="49" charset="-122"/>
              <a:ea typeface="新宋体" panose="02010609030101010101" pitchFamily="49" charset="-122"/>
            </a:endParaRPr>
          </a:p>
        </p:txBody>
      </p:sp>
      <p:sp>
        <p:nvSpPr>
          <p:cNvPr id="35845" name="Rectangle 8"/>
          <p:cNvSpPr>
            <a:spLocks noGrp="1"/>
          </p:cNvSpPr>
          <p:nvPr>
            <p:ph type="title" idx="4294967295"/>
          </p:nvPr>
        </p:nvSpPr>
        <p:spPr>
          <a:xfrm>
            <a:off x="457200" y="0"/>
            <a:ext cx="8229600" cy="1143000"/>
          </a:xfrm>
          <a:ln/>
        </p:spPr>
        <p:txBody>
          <a:bodyPr vert="horz" wrap="square" lIns="91440" tIns="45720" rIns="91440" bIns="45720" anchor="ctr" anchorCtr="0"/>
          <a:p>
            <a:pPr algn="l" eaLnBrk="1" hangingPunct="1"/>
            <a:r>
              <a:rPr lang="zh-CN" altLang="en-US" dirty="0">
                <a:latin typeface="新宋体" panose="02010609030101010101" pitchFamily="49" charset="-122"/>
                <a:ea typeface="新宋体" panose="02010609030101010101" pitchFamily="49" charset="-122"/>
              </a:rPr>
              <a:t>二：   工作装置部分</a:t>
            </a:r>
            <a:endParaRPr lang="zh-CN" altLang="en-US" dirty="0">
              <a:latin typeface="新宋体" panose="02010609030101010101" pitchFamily="49" charset="-122"/>
              <a:ea typeface="新宋体" panose="02010609030101010101" pitchFamily="49" charset="-122"/>
            </a:endParaRPr>
          </a:p>
        </p:txBody>
      </p:sp>
      <p:sp>
        <p:nvSpPr>
          <p:cNvPr id="35846" name="灯片编号占位符 6"/>
          <p:cNvSpPr txBox="1">
            <a:spLocks noGrp="1"/>
          </p:cNvSpPr>
          <p:nvPr/>
        </p:nvSpPr>
        <p:spPr>
          <a:xfrm>
            <a:off x="6553200" y="6245225"/>
            <a:ext cx="2133600" cy="476250"/>
          </a:xfrm>
          <a:prstGeom prst="rect">
            <a:avLst/>
          </a:prstGeom>
          <a:noFill/>
          <a:ln w="9525">
            <a:noFill/>
          </a:ln>
        </p:spPr>
        <p:txBody>
          <a:bodyPr/>
          <a:p>
            <a:pPr algn="r"/>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098" name="Object 2"/>
          <p:cNvGraphicFramePr/>
          <p:nvPr/>
        </p:nvGraphicFramePr>
        <p:xfrm>
          <a:off x="533400" y="2133600"/>
          <a:ext cx="7472363" cy="3460750"/>
        </p:xfrm>
        <a:graphic>
          <a:graphicData uri="http://schemas.openxmlformats.org/presentationml/2006/ole">
            <mc:AlternateContent xmlns:mc="http://schemas.openxmlformats.org/markup-compatibility/2006">
              <mc:Choice xmlns:v="urn:schemas-microsoft-com:vml" Requires="v">
                <p:oleObj spid="_x0000_s3082" name="" r:id="rId1" imgW="5800725" imgH="2686050" progId="PBrush">
                  <p:embed/>
                </p:oleObj>
              </mc:Choice>
              <mc:Fallback>
                <p:oleObj name="" r:id="rId1" imgW="5800725" imgH="2686050" progId="PBrush">
                  <p:embed/>
                  <p:pic>
                    <p:nvPicPr>
                      <p:cNvPr id="0" name="图片 3081"/>
                      <p:cNvPicPr/>
                      <p:nvPr/>
                    </p:nvPicPr>
                    <p:blipFill>
                      <a:blip r:embed="rId2"/>
                      <a:stretch>
                        <a:fillRect/>
                      </a:stretch>
                    </p:blipFill>
                    <p:spPr>
                      <a:xfrm>
                        <a:off x="533400" y="2133600"/>
                        <a:ext cx="7472363" cy="3460750"/>
                      </a:xfrm>
                      <a:prstGeom prst="rect">
                        <a:avLst/>
                      </a:prstGeom>
                      <a:noFill/>
                      <a:ln w="38100">
                        <a:noFill/>
                        <a:miter/>
                      </a:ln>
                    </p:spPr>
                  </p:pic>
                </p:oleObj>
              </mc:Fallback>
            </mc:AlternateContent>
          </a:graphicData>
        </a:graphic>
      </p:graphicFrame>
      <p:sp>
        <p:nvSpPr>
          <p:cNvPr id="4099" name="AutoShape 3"/>
          <p:cNvSpPr/>
          <p:nvPr/>
        </p:nvSpPr>
        <p:spPr>
          <a:xfrm>
            <a:off x="2971800" y="304800"/>
            <a:ext cx="304800" cy="381000"/>
          </a:xfrm>
          <a:prstGeom prst="star4">
            <a:avLst>
              <a:gd name="adj" fmla="val 12500"/>
            </a:avLst>
          </a:prstGeom>
          <a:solidFill>
            <a:srgbClr val="FF0000"/>
          </a:solidFill>
          <a:ln w="9525" cap="flat" cmpd="sng">
            <a:solidFill>
              <a:srgbClr val="FF0000"/>
            </a:solidFill>
            <a:prstDash val="solid"/>
            <a:miter/>
            <a:headEnd type="none" w="med" len="med"/>
            <a:tailEnd type="none" w="med" len="med"/>
          </a:ln>
        </p:spPr>
        <p:txBody>
          <a:bodyPr wrap="none" anchor="ctr" anchorCtr="0"/>
          <a:p>
            <a:endParaRPr lang="zh-CN" altLang="en-US" dirty="0">
              <a:latin typeface="新宋体" panose="02010609030101010101" pitchFamily="49" charset="-122"/>
              <a:ea typeface="新宋体" panose="02010609030101010101" pitchFamily="49" charset="-122"/>
            </a:endParaRPr>
          </a:p>
        </p:txBody>
      </p:sp>
      <p:sp>
        <p:nvSpPr>
          <p:cNvPr id="4100" name="Text Box 4"/>
          <p:cNvSpPr txBox="1"/>
          <p:nvPr/>
        </p:nvSpPr>
        <p:spPr>
          <a:xfrm>
            <a:off x="1371600" y="1728788"/>
            <a:ext cx="2216150" cy="396875"/>
          </a:xfrm>
          <a:prstGeom prst="rect">
            <a:avLst/>
          </a:prstGeom>
          <a:noFill/>
          <a:ln w="9525">
            <a:noFill/>
          </a:ln>
        </p:spPr>
        <p:txBody>
          <a:bodyPr wrap="none">
            <a:spAutoFit/>
          </a:bodyPr>
          <a:p>
            <a:r>
              <a:rPr lang="zh-CN" altLang="en-US" sz="2000" dirty="0">
                <a:solidFill>
                  <a:srgbClr val="FF0000"/>
                </a:solidFill>
                <a:latin typeface="新宋体" panose="02010609030101010101" pitchFamily="49" charset="-122"/>
                <a:ea typeface="新宋体" panose="02010609030101010101" pitchFamily="49" charset="-122"/>
              </a:rPr>
              <a:t>滑动轴承（轴套）</a:t>
            </a:r>
            <a:endParaRPr lang="zh-CN" altLang="en-US" sz="2000" dirty="0">
              <a:solidFill>
                <a:srgbClr val="FF0000"/>
              </a:solidFill>
              <a:latin typeface="新宋体" panose="02010609030101010101" pitchFamily="49" charset="-122"/>
              <a:ea typeface="新宋体" panose="02010609030101010101" pitchFamily="49" charset="-122"/>
            </a:endParaRPr>
          </a:p>
        </p:txBody>
      </p:sp>
      <p:sp>
        <p:nvSpPr>
          <p:cNvPr id="4101" name="Text Box 5"/>
          <p:cNvSpPr txBox="1"/>
          <p:nvPr/>
        </p:nvSpPr>
        <p:spPr>
          <a:xfrm>
            <a:off x="517525" y="1698625"/>
            <a:ext cx="869950" cy="366713"/>
          </a:xfrm>
          <a:prstGeom prst="rect">
            <a:avLst/>
          </a:prstGeom>
          <a:noFill/>
          <a:ln w="9525">
            <a:noFill/>
          </a:ln>
        </p:spPr>
        <p:txBody>
          <a:bodyPr wrap="none">
            <a:spAutoFit/>
          </a:bodyPr>
          <a:p>
            <a:r>
              <a:rPr lang="zh-CN" altLang="en-US" dirty="0">
                <a:solidFill>
                  <a:srgbClr val="FF0000"/>
                </a:solidFill>
                <a:latin typeface="新宋体" panose="02010609030101010101" pitchFamily="49" charset="-122"/>
                <a:ea typeface="新宋体" panose="02010609030101010101" pitchFamily="49" charset="-122"/>
              </a:rPr>
              <a:t>防尘圈</a:t>
            </a:r>
            <a:endParaRPr lang="zh-CN" altLang="en-US" dirty="0">
              <a:solidFill>
                <a:srgbClr val="FF0000"/>
              </a:solidFill>
              <a:latin typeface="新宋体" panose="02010609030101010101" pitchFamily="49" charset="-122"/>
              <a:ea typeface="新宋体" panose="02010609030101010101" pitchFamily="49" charset="-122"/>
            </a:endParaRPr>
          </a:p>
        </p:txBody>
      </p:sp>
      <p:sp>
        <p:nvSpPr>
          <p:cNvPr id="4102" name="Line 6"/>
          <p:cNvSpPr/>
          <p:nvPr/>
        </p:nvSpPr>
        <p:spPr>
          <a:xfrm>
            <a:off x="1905000" y="2057400"/>
            <a:ext cx="76200" cy="457200"/>
          </a:xfrm>
          <a:prstGeom prst="line">
            <a:avLst/>
          </a:prstGeom>
          <a:ln w="9525" cap="flat" cmpd="sng">
            <a:solidFill>
              <a:srgbClr val="FF00FF"/>
            </a:solidFill>
            <a:prstDash val="solid"/>
            <a:headEnd type="none" w="med" len="med"/>
            <a:tailEnd type="triangle" w="med" len="med"/>
          </a:ln>
        </p:spPr>
      </p:sp>
      <p:sp>
        <p:nvSpPr>
          <p:cNvPr id="4103" name="Line 7"/>
          <p:cNvSpPr/>
          <p:nvPr/>
        </p:nvSpPr>
        <p:spPr>
          <a:xfrm>
            <a:off x="914400" y="1981200"/>
            <a:ext cx="762000" cy="685800"/>
          </a:xfrm>
          <a:prstGeom prst="line">
            <a:avLst/>
          </a:prstGeom>
          <a:ln w="9525" cap="flat" cmpd="sng">
            <a:solidFill>
              <a:srgbClr val="FF00FF"/>
            </a:solidFill>
            <a:prstDash val="solid"/>
            <a:headEnd type="none" w="med" len="med"/>
            <a:tailEnd type="triangle" w="med" len="med"/>
          </a:ln>
        </p:spPr>
      </p:sp>
      <p:sp>
        <p:nvSpPr>
          <p:cNvPr id="4104" name="Text Box 8"/>
          <p:cNvSpPr txBox="1"/>
          <p:nvPr/>
        </p:nvSpPr>
        <p:spPr>
          <a:xfrm>
            <a:off x="4937125" y="1597025"/>
            <a:ext cx="1962150" cy="396875"/>
          </a:xfrm>
          <a:prstGeom prst="rect">
            <a:avLst/>
          </a:prstGeom>
          <a:noFill/>
          <a:ln w="9525">
            <a:noFill/>
          </a:ln>
        </p:spPr>
        <p:txBody>
          <a:bodyPr wrap="none">
            <a:spAutoFit/>
          </a:bodyPr>
          <a:p>
            <a:r>
              <a:rPr lang="zh-CN" altLang="en-US" sz="2000" dirty="0">
                <a:solidFill>
                  <a:srgbClr val="FF0000"/>
                </a:solidFill>
                <a:latin typeface="新宋体" panose="02010609030101010101" pitchFamily="49" charset="-122"/>
                <a:ea typeface="新宋体" panose="02010609030101010101" pitchFamily="49" charset="-122"/>
              </a:rPr>
              <a:t>液压锤预留管路</a:t>
            </a:r>
            <a:endParaRPr lang="zh-CN" altLang="en-US" sz="2000" dirty="0">
              <a:solidFill>
                <a:srgbClr val="FF0000"/>
              </a:solidFill>
              <a:latin typeface="新宋体" panose="02010609030101010101" pitchFamily="49" charset="-122"/>
              <a:ea typeface="新宋体" panose="02010609030101010101" pitchFamily="49" charset="-122"/>
            </a:endParaRPr>
          </a:p>
        </p:txBody>
      </p:sp>
      <p:sp>
        <p:nvSpPr>
          <p:cNvPr id="4105" name="Line 9"/>
          <p:cNvSpPr/>
          <p:nvPr/>
        </p:nvSpPr>
        <p:spPr>
          <a:xfrm flipH="1">
            <a:off x="4724400" y="1905000"/>
            <a:ext cx="762000" cy="1524000"/>
          </a:xfrm>
          <a:prstGeom prst="line">
            <a:avLst/>
          </a:prstGeom>
          <a:ln w="9525" cap="flat" cmpd="sng">
            <a:solidFill>
              <a:srgbClr val="FF00FF"/>
            </a:solidFill>
            <a:prstDash val="solid"/>
            <a:headEnd type="none" w="med" len="med"/>
            <a:tailEnd type="triangle" w="med" len="med"/>
          </a:ln>
        </p:spPr>
      </p:sp>
      <p:sp>
        <p:nvSpPr>
          <p:cNvPr id="4106" name="Line 10"/>
          <p:cNvSpPr/>
          <p:nvPr/>
        </p:nvSpPr>
        <p:spPr>
          <a:xfrm flipH="1" flipV="1">
            <a:off x="6705600" y="4343400"/>
            <a:ext cx="1524000" cy="457200"/>
          </a:xfrm>
          <a:prstGeom prst="line">
            <a:avLst/>
          </a:prstGeom>
          <a:ln w="9525" cap="flat" cmpd="sng">
            <a:solidFill>
              <a:srgbClr val="FF00FF"/>
            </a:solidFill>
            <a:prstDash val="solid"/>
            <a:headEnd type="none" w="med" len="med"/>
            <a:tailEnd type="triangle" w="med" len="med"/>
          </a:ln>
        </p:spPr>
      </p:sp>
      <p:sp>
        <p:nvSpPr>
          <p:cNvPr id="4107" name="Line 11"/>
          <p:cNvSpPr/>
          <p:nvPr/>
        </p:nvSpPr>
        <p:spPr>
          <a:xfrm flipH="1" flipV="1">
            <a:off x="6781800" y="4953000"/>
            <a:ext cx="762000" cy="838200"/>
          </a:xfrm>
          <a:prstGeom prst="line">
            <a:avLst/>
          </a:prstGeom>
          <a:ln w="9525" cap="flat" cmpd="sng">
            <a:solidFill>
              <a:srgbClr val="FF00FF"/>
            </a:solidFill>
            <a:prstDash val="solid"/>
            <a:headEnd type="none" w="med" len="med"/>
            <a:tailEnd type="triangle" w="med" len="med"/>
          </a:ln>
        </p:spPr>
      </p:sp>
      <p:sp>
        <p:nvSpPr>
          <p:cNvPr id="4108" name="Text Box 12"/>
          <p:cNvSpPr txBox="1"/>
          <p:nvPr/>
        </p:nvSpPr>
        <p:spPr>
          <a:xfrm>
            <a:off x="8213725" y="4516438"/>
            <a:ext cx="793750" cy="457200"/>
          </a:xfrm>
          <a:prstGeom prst="rect">
            <a:avLst/>
          </a:prstGeom>
          <a:noFill/>
          <a:ln w="9525">
            <a:noFill/>
          </a:ln>
        </p:spPr>
        <p:txBody>
          <a:bodyPr wrap="none">
            <a:spAutoFit/>
          </a:bodyPr>
          <a:p>
            <a:r>
              <a:rPr lang="zh-CN" altLang="en-US" sz="2400" dirty="0">
                <a:solidFill>
                  <a:srgbClr val="FF0000"/>
                </a:solidFill>
                <a:latin typeface="新宋体" panose="02010609030101010101" pitchFamily="49" charset="-122"/>
                <a:ea typeface="新宋体" panose="02010609030101010101" pitchFamily="49" charset="-122"/>
              </a:rPr>
              <a:t>摇杆</a:t>
            </a:r>
            <a:endParaRPr lang="zh-CN" altLang="en-US" sz="2400" dirty="0">
              <a:solidFill>
                <a:srgbClr val="FF0000"/>
              </a:solidFill>
              <a:latin typeface="新宋体" panose="02010609030101010101" pitchFamily="49" charset="-122"/>
              <a:ea typeface="新宋体" panose="02010609030101010101" pitchFamily="49" charset="-122"/>
            </a:endParaRPr>
          </a:p>
        </p:txBody>
      </p:sp>
      <p:sp>
        <p:nvSpPr>
          <p:cNvPr id="4109" name="Text Box 13"/>
          <p:cNvSpPr txBox="1"/>
          <p:nvPr/>
        </p:nvSpPr>
        <p:spPr>
          <a:xfrm>
            <a:off x="7680325" y="5507038"/>
            <a:ext cx="184150" cy="457200"/>
          </a:xfrm>
          <a:prstGeom prst="rect">
            <a:avLst/>
          </a:prstGeom>
          <a:noFill/>
          <a:ln w="9525">
            <a:noFill/>
          </a:ln>
        </p:spPr>
        <p:txBody>
          <a:bodyPr wrap="none">
            <a:spAutoFit/>
          </a:bodyPr>
          <a:p>
            <a:endParaRPr lang="zh-CN" altLang="zh-CN" sz="2400" dirty="0">
              <a:latin typeface="新宋体" panose="02010609030101010101" pitchFamily="49" charset="-122"/>
              <a:ea typeface="新宋体" panose="02010609030101010101" pitchFamily="49" charset="-122"/>
            </a:endParaRPr>
          </a:p>
        </p:txBody>
      </p:sp>
      <p:sp>
        <p:nvSpPr>
          <p:cNvPr id="4110" name="Text Box 14"/>
          <p:cNvSpPr txBox="1"/>
          <p:nvPr/>
        </p:nvSpPr>
        <p:spPr>
          <a:xfrm>
            <a:off x="7604125" y="5507038"/>
            <a:ext cx="793750" cy="457200"/>
          </a:xfrm>
          <a:prstGeom prst="rect">
            <a:avLst/>
          </a:prstGeom>
          <a:noFill/>
          <a:ln w="9525">
            <a:noFill/>
          </a:ln>
        </p:spPr>
        <p:txBody>
          <a:bodyPr wrap="none">
            <a:spAutoFit/>
          </a:bodyPr>
          <a:p>
            <a:r>
              <a:rPr lang="zh-CN" altLang="en-US" sz="2400" dirty="0">
                <a:solidFill>
                  <a:srgbClr val="FF0000"/>
                </a:solidFill>
                <a:latin typeface="新宋体" panose="02010609030101010101" pitchFamily="49" charset="-122"/>
                <a:ea typeface="新宋体" panose="02010609030101010101" pitchFamily="49" charset="-122"/>
              </a:rPr>
              <a:t>连杆</a:t>
            </a:r>
            <a:endParaRPr lang="zh-CN" altLang="en-US" sz="2400" dirty="0">
              <a:solidFill>
                <a:srgbClr val="FF0000"/>
              </a:solidFill>
              <a:latin typeface="新宋体" panose="02010609030101010101" pitchFamily="49" charset="-122"/>
              <a:ea typeface="新宋体" panose="02010609030101010101" pitchFamily="49" charset="-122"/>
            </a:endParaRPr>
          </a:p>
        </p:txBody>
      </p:sp>
      <p:sp>
        <p:nvSpPr>
          <p:cNvPr id="4111" name="Text Box 15"/>
          <p:cNvSpPr txBox="1"/>
          <p:nvPr/>
        </p:nvSpPr>
        <p:spPr>
          <a:xfrm>
            <a:off x="381000" y="4800600"/>
            <a:ext cx="2622550" cy="457200"/>
          </a:xfrm>
          <a:prstGeom prst="rect">
            <a:avLst/>
          </a:prstGeom>
          <a:noFill/>
          <a:ln w="9525">
            <a:noFill/>
          </a:ln>
        </p:spPr>
        <p:txBody>
          <a:bodyPr wrap="none">
            <a:spAutoFit/>
          </a:bodyPr>
          <a:p>
            <a:r>
              <a:rPr lang="zh-CN" altLang="en-US" sz="2400" dirty="0">
                <a:solidFill>
                  <a:srgbClr val="FF0000"/>
                </a:solidFill>
                <a:latin typeface="新宋体" panose="02010609030101010101" pitchFamily="49" charset="-122"/>
                <a:ea typeface="新宋体" panose="02010609030101010101" pitchFamily="49" charset="-122"/>
              </a:rPr>
              <a:t>斗杆体（焊接件）</a:t>
            </a:r>
            <a:endParaRPr lang="zh-CN" altLang="en-US" sz="2400" dirty="0">
              <a:solidFill>
                <a:srgbClr val="FF0000"/>
              </a:solidFill>
              <a:latin typeface="新宋体" panose="02010609030101010101" pitchFamily="49" charset="-122"/>
              <a:ea typeface="新宋体" panose="02010609030101010101" pitchFamily="49" charset="-122"/>
            </a:endParaRPr>
          </a:p>
        </p:txBody>
      </p:sp>
      <p:sp>
        <p:nvSpPr>
          <p:cNvPr id="4112" name="Line 16"/>
          <p:cNvSpPr/>
          <p:nvPr/>
        </p:nvSpPr>
        <p:spPr>
          <a:xfrm flipV="1">
            <a:off x="1219200" y="3581400"/>
            <a:ext cx="457200" cy="1295400"/>
          </a:xfrm>
          <a:prstGeom prst="line">
            <a:avLst/>
          </a:prstGeom>
          <a:ln w="9525" cap="flat" cmpd="sng">
            <a:solidFill>
              <a:srgbClr val="FF00FF"/>
            </a:solidFill>
            <a:prstDash val="solid"/>
            <a:headEnd type="none" w="med" len="med"/>
            <a:tailEnd type="triangle" w="med" len="med"/>
          </a:ln>
        </p:spPr>
      </p:sp>
      <p:sp>
        <p:nvSpPr>
          <p:cNvPr id="4113" name="Line 17"/>
          <p:cNvSpPr/>
          <p:nvPr/>
        </p:nvSpPr>
        <p:spPr>
          <a:xfrm flipH="1" flipV="1">
            <a:off x="4038600" y="4267200"/>
            <a:ext cx="304800" cy="1143000"/>
          </a:xfrm>
          <a:prstGeom prst="line">
            <a:avLst/>
          </a:prstGeom>
          <a:ln w="9525" cap="flat" cmpd="sng">
            <a:solidFill>
              <a:srgbClr val="FF00FF"/>
            </a:solidFill>
            <a:prstDash val="solid"/>
            <a:headEnd type="none" w="med" len="med"/>
            <a:tailEnd type="triangle" w="med" len="med"/>
          </a:ln>
        </p:spPr>
      </p:sp>
      <p:sp>
        <p:nvSpPr>
          <p:cNvPr id="4114" name="Text Box 18"/>
          <p:cNvSpPr txBox="1"/>
          <p:nvPr/>
        </p:nvSpPr>
        <p:spPr>
          <a:xfrm>
            <a:off x="3870325" y="5356225"/>
            <a:ext cx="1098550" cy="366713"/>
          </a:xfrm>
          <a:prstGeom prst="rect">
            <a:avLst/>
          </a:prstGeom>
          <a:noFill/>
          <a:ln w="9525">
            <a:noFill/>
          </a:ln>
        </p:spPr>
        <p:txBody>
          <a:bodyPr wrap="none">
            <a:spAutoFit/>
          </a:bodyPr>
          <a:p>
            <a:r>
              <a:rPr lang="zh-CN" altLang="en-US" dirty="0">
                <a:solidFill>
                  <a:srgbClr val="FF0000"/>
                </a:solidFill>
                <a:latin typeface="新宋体" panose="02010609030101010101" pitchFamily="49" charset="-122"/>
                <a:ea typeface="新宋体" panose="02010609030101010101" pitchFamily="49" charset="-122"/>
              </a:rPr>
              <a:t>铲斗油缸</a:t>
            </a:r>
            <a:endParaRPr lang="zh-CN" altLang="en-US" dirty="0">
              <a:solidFill>
                <a:srgbClr val="FF0000"/>
              </a:solidFill>
              <a:latin typeface="新宋体" panose="02010609030101010101" pitchFamily="49" charset="-122"/>
              <a:ea typeface="新宋体" panose="02010609030101010101" pitchFamily="49" charset="-122"/>
            </a:endParaRPr>
          </a:p>
        </p:txBody>
      </p:sp>
      <p:sp>
        <p:nvSpPr>
          <p:cNvPr id="4115" name="Text Box 19"/>
          <p:cNvSpPr txBox="1"/>
          <p:nvPr/>
        </p:nvSpPr>
        <p:spPr>
          <a:xfrm>
            <a:off x="3352800" y="304800"/>
            <a:ext cx="1403350" cy="457200"/>
          </a:xfrm>
          <a:prstGeom prst="rect">
            <a:avLst/>
          </a:prstGeom>
          <a:noFill/>
          <a:ln w="9525">
            <a:noFill/>
          </a:ln>
        </p:spPr>
        <p:txBody>
          <a:bodyPr wrap="none">
            <a:spAutoFit/>
          </a:bodyPr>
          <a:p>
            <a:r>
              <a:rPr lang="zh-CN" altLang="en-US" sz="2400" dirty="0">
                <a:solidFill>
                  <a:srgbClr val="FF0000"/>
                </a:solidFill>
                <a:latin typeface="新宋体" panose="02010609030101010101" pitchFamily="49" charset="-122"/>
                <a:ea typeface="新宋体" panose="02010609030101010101" pitchFamily="49" charset="-122"/>
              </a:rPr>
              <a:t>斗杆总成</a:t>
            </a:r>
            <a:endParaRPr lang="zh-CN" altLang="en-US" sz="2400" dirty="0">
              <a:solidFill>
                <a:srgbClr val="FF0000"/>
              </a:solidFill>
              <a:latin typeface="新宋体" panose="02010609030101010101" pitchFamily="49" charset="-122"/>
              <a:ea typeface="新宋体" panose="02010609030101010101" pitchFamily="49" charset="-122"/>
            </a:endParaRPr>
          </a:p>
        </p:txBody>
      </p:sp>
      <p:sp>
        <p:nvSpPr>
          <p:cNvPr id="4116" name="Line 20"/>
          <p:cNvSpPr/>
          <p:nvPr/>
        </p:nvSpPr>
        <p:spPr>
          <a:xfrm flipH="1">
            <a:off x="5486400" y="1905000"/>
            <a:ext cx="1676400" cy="1524000"/>
          </a:xfrm>
          <a:prstGeom prst="line">
            <a:avLst/>
          </a:prstGeom>
          <a:ln w="9525" cap="flat" cmpd="sng">
            <a:solidFill>
              <a:srgbClr val="FF00FF"/>
            </a:solidFill>
            <a:prstDash val="solid"/>
            <a:headEnd type="none" w="med" len="med"/>
            <a:tailEnd type="triangle" w="med" len="med"/>
          </a:ln>
        </p:spPr>
      </p:sp>
      <p:sp>
        <p:nvSpPr>
          <p:cNvPr id="4117" name="Text Box 21"/>
          <p:cNvSpPr txBox="1"/>
          <p:nvPr/>
        </p:nvSpPr>
        <p:spPr>
          <a:xfrm>
            <a:off x="6934200" y="1600200"/>
            <a:ext cx="946150" cy="396875"/>
          </a:xfrm>
          <a:prstGeom prst="rect">
            <a:avLst/>
          </a:prstGeom>
          <a:noFill/>
          <a:ln w="9525">
            <a:noFill/>
          </a:ln>
        </p:spPr>
        <p:txBody>
          <a:bodyPr wrap="none">
            <a:spAutoFit/>
          </a:bodyPr>
          <a:p>
            <a:r>
              <a:rPr lang="zh-CN" altLang="en-US" sz="2000" dirty="0">
                <a:solidFill>
                  <a:srgbClr val="FF0000"/>
                </a:solidFill>
                <a:latin typeface="新宋体" panose="02010609030101010101" pitchFamily="49" charset="-122"/>
                <a:ea typeface="新宋体" panose="02010609030101010101" pitchFamily="49" charset="-122"/>
              </a:rPr>
              <a:t>黄油嘴</a:t>
            </a:r>
            <a:endParaRPr lang="zh-CN" altLang="en-US" sz="2000" dirty="0">
              <a:solidFill>
                <a:srgbClr val="FF0000"/>
              </a:solidFill>
              <a:latin typeface="新宋体" panose="02010609030101010101" pitchFamily="49" charset="-122"/>
              <a:ea typeface="新宋体" panose="02010609030101010101" pitchFamily="49" charset="-122"/>
            </a:endParaRPr>
          </a:p>
        </p:txBody>
      </p:sp>
      <p:sp>
        <p:nvSpPr>
          <p:cNvPr id="4118" name="灯片编号占位符 22"/>
          <p:cNvSpPr txBox="1">
            <a:spLocks noGrp="1"/>
          </p:cNvSpPr>
          <p:nvPr/>
        </p:nvSpPr>
        <p:spPr>
          <a:xfrm>
            <a:off x="6553200" y="6245225"/>
            <a:ext cx="2133600" cy="476250"/>
          </a:xfrm>
          <a:prstGeom prst="rect">
            <a:avLst/>
          </a:prstGeom>
          <a:noFill/>
          <a:ln w="9525">
            <a:noFill/>
          </a:ln>
        </p:spPr>
        <p:txBody>
          <a:bodyPr/>
          <a:p>
            <a:pPr algn="r"/>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123" name="Picture 16"/>
          <p:cNvPicPr>
            <a:picLocks noChangeAspect="1"/>
          </p:cNvPicPr>
          <p:nvPr/>
        </p:nvPicPr>
        <p:blipFill>
          <a:blip r:embed="rId1"/>
          <a:stretch>
            <a:fillRect/>
          </a:stretch>
        </p:blipFill>
        <p:spPr>
          <a:xfrm>
            <a:off x="0" y="4572000"/>
            <a:ext cx="1957388" cy="1676400"/>
          </a:xfrm>
          <a:prstGeom prst="rect">
            <a:avLst/>
          </a:prstGeom>
          <a:noFill/>
          <a:ln w="9525">
            <a:noFill/>
          </a:ln>
        </p:spPr>
      </p:pic>
      <p:graphicFrame>
        <p:nvGraphicFramePr>
          <p:cNvPr id="5122" name="Object 2"/>
          <p:cNvGraphicFramePr/>
          <p:nvPr/>
        </p:nvGraphicFramePr>
        <p:xfrm>
          <a:off x="1905000" y="1755775"/>
          <a:ext cx="5978525" cy="3749675"/>
        </p:xfrm>
        <a:graphic>
          <a:graphicData uri="http://schemas.openxmlformats.org/presentationml/2006/ole">
            <mc:AlternateContent xmlns:mc="http://schemas.openxmlformats.org/markup-compatibility/2006">
              <mc:Choice xmlns:v="urn:schemas-microsoft-com:vml" Requires="v">
                <p:oleObj spid="_x0000_s3076" name="" r:id="rId2" imgW="6619875" imgH="4152900" progId="PBrush">
                  <p:embed/>
                </p:oleObj>
              </mc:Choice>
              <mc:Fallback>
                <p:oleObj name="" r:id="rId2" imgW="6619875" imgH="4152900" progId="PBrush">
                  <p:embed/>
                  <p:pic>
                    <p:nvPicPr>
                      <p:cNvPr id="0" name="图片 3075"/>
                      <p:cNvPicPr/>
                      <p:nvPr/>
                    </p:nvPicPr>
                    <p:blipFill>
                      <a:blip r:embed="rId3"/>
                      <a:stretch>
                        <a:fillRect/>
                      </a:stretch>
                    </p:blipFill>
                    <p:spPr>
                      <a:xfrm>
                        <a:off x="1905000" y="1755775"/>
                        <a:ext cx="5978525" cy="3749675"/>
                      </a:xfrm>
                      <a:prstGeom prst="rect">
                        <a:avLst/>
                      </a:prstGeom>
                      <a:noFill/>
                      <a:ln w="38100">
                        <a:noFill/>
                        <a:miter/>
                      </a:ln>
                    </p:spPr>
                  </p:pic>
                </p:oleObj>
              </mc:Fallback>
            </mc:AlternateContent>
          </a:graphicData>
        </a:graphic>
      </p:graphicFrame>
      <p:sp>
        <p:nvSpPr>
          <p:cNvPr id="5124" name="Text Box 4"/>
          <p:cNvSpPr txBox="1"/>
          <p:nvPr/>
        </p:nvSpPr>
        <p:spPr>
          <a:xfrm>
            <a:off x="0" y="4343400"/>
            <a:ext cx="1327150" cy="366713"/>
          </a:xfrm>
          <a:prstGeom prst="rect">
            <a:avLst/>
          </a:prstGeom>
          <a:noFill/>
          <a:ln w="9525">
            <a:noFill/>
          </a:ln>
        </p:spPr>
        <p:txBody>
          <a:bodyPr wrap="none">
            <a:spAutoFit/>
          </a:bodyPr>
          <a:p>
            <a:r>
              <a:rPr lang="zh-CN" altLang="en-US" dirty="0">
                <a:solidFill>
                  <a:srgbClr val="FF0000"/>
                </a:solidFill>
                <a:latin typeface="新宋体" panose="02010609030101010101" pitchFamily="49" charset="-122"/>
                <a:ea typeface="新宋体" panose="02010609030101010101" pitchFamily="49" charset="-122"/>
              </a:rPr>
              <a:t>润滑油沟槽</a:t>
            </a:r>
            <a:endParaRPr lang="zh-CN" altLang="en-US" dirty="0">
              <a:solidFill>
                <a:srgbClr val="FF0000"/>
              </a:solidFill>
              <a:latin typeface="新宋体" panose="02010609030101010101" pitchFamily="49" charset="-122"/>
              <a:ea typeface="新宋体" panose="02010609030101010101" pitchFamily="49" charset="-122"/>
            </a:endParaRPr>
          </a:p>
        </p:txBody>
      </p:sp>
      <p:sp>
        <p:nvSpPr>
          <p:cNvPr id="5125" name="Line 5"/>
          <p:cNvSpPr/>
          <p:nvPr/>
        </p:nvSpPr>
        <p:spPr>
          <a:xfrm>
            <a:off x="304800" y="4648200"/>
            <a:ext cx="304800" cy="762000"/>
          </a:xfrm>
          <a:prstGeom prst="line">
            <a:avLst/>
          </a:prstGeom>
          <a:ln w="9525" cap="flat" cmpd="sng">
            <a:solidFill>
              <a:srgbClr val="FF00FF"/>
            </a:solidFill>
            <a:prstDash val="solid"/>
            <a:headEnd type="none" w="med" len="med"/>
            <a:tailEnd type="triangle" w="med" len="med"/>
          </a:ln>
        </p:spPr>
      </p:sp>
      <p:sp>
        <p:nvSpPr>
          <p:cNvPr id="5126" name="Text Box 6"/>
          <p:cNvSpPr txBox="1"/>
          <p:nvPr/>
        </p:nvSpPr>
        <p:spPr>
          <a:xfrm>
            <a:off x="3946525" y="1698625"/>
            <a:ext cx="2012950" cy="366713"/>
          </a:xfrm>
          <a:prstGeom prst="rect">
            <a:avLst/>
          </a:prstGeom>
          <a:noFill/>
          <a:ln w="9525">
            <a:noFill/>
          </a:ln>
        </p:spPr>
        <p:txBody>
          <a:bodyPr wrap="none">
            <a:spAutoFit/>
          </a:bodyPr>
          <a:p>
            <a:r>
              <a:rPr lang="zh-CN" altLang="en-US" dirty="0">
                <a:solidFill>
                  <a:srgbClr val="FF0000"/>
                </a:solidFill>
                <a:latin typeface="新宋体" panose="02010609030101010101" pitchFamily="49" charset="-122"/>
                <a:ea typeface="新宋体" panose="02010609030101010101" pitchFamily="49" charset="-122"/>
              </a:rPr>
              <a:t>动臂体（焊接件）</a:t>
            </a:r>
            <a:endParaRPr lang="zh-CN" altLang="en-US" dirty="0">
              <a:solidFill>
                <a:srgbClr val="FF0000"/>
              </a:solidFill>
              <a:latin typeface="新宋体" panose="02010609030101010101" pitchFamily="49" charset="-122"/>
              <a:ea typeface="新宋体" panose="02010609030101010101" pitchFamily="49" charset="-122"/>
            </a:endParaRPr>
          </a:p>
        </p:txBody>
      </p:sp>
      <p:sp>
        <p:nvSpPr>
          <p:cNvPr id="5127" name="Text Box 7"/>
          <p:cNvSpPr txBox="1"/>
          <p:nvPr/>
        </p:nvSpPr>
        <p:spPr>
          <a:xfrm>
            <a:off x="3505200" y="2895600"/>
            <a:ext cx="869950" cy="366713"/>
          </a:xfrm>
          <a:prstGeom prst="rect">
            <a:avLst/>
          </a:prstGeom>
          <a:noFill/>
          <a:ln w="9525">
            <a:noFill/>
          </a:ln>
        </p:spPr>
        <p:txBody>
          <a:bodyPr wrap="none">
            <a:spAutoFit/>
          </a:bodyPr>
          <a:p>
            <a:r>
              <a:rPr lang="zh-CN" altLang="en-US" dirty="0">
                <a:solidFill>
                  <a:srgbClr val="FF0000"/>
                </a:solidFill>
                <a:latin typeface="新宋体" panose="02010609030101010101" pitchFamily="49" charset="-122"/>
                <a:ea typeface="新宋体" panose="02010609030101010101" pitchFamily="49" charset="-122"/>
              </a:rPr>
              <a:t>斗杆缸</a:t>
            </a:r>
            <a:endParaRPr lang="zh-CN" altLang="en-US" dirty="0">
              <a:solidFill>
                <a:srgbClr val="FF0000"/>
              </a:solidFill>
              <a:latin typeface="新宋体" panose="02010609030101010101" pitchFamily="49" charset="-122"/>
              <a:ea typeface="新宋体" panose="02010609030101010101" pitchFamily="49" charset="-122"/>
            </a:endParaRPr>
          </a:p>
        </p:txBody>
      </p:sp>
      <p:sp>
        <p:nvSpPr>
          <p:cNvPr id="5128" name="Text Box 8"/>
          <p:cNvSpPr txBox="1"/>
          <p:nvPr/>
        </p:nvSpPr>
        <p:spPr>
          <a:xfrm>
            <a:off x="7543800" y="5257800"/>
            <a:ext cx="1098550" cy="366713"/>
          </a:xfrm>
          <a:prstGeom prst="rect">
            <a:avLst/>
          </a:prstGeom>
          <a:noFill/>
          <a:ln w="9525">
            <a:noFill/>
          </a:ln>
        </p:spPr>
        <p:txBody>
          <a:bodyPr wrap="none">
            <a:spAutoFit/>
          </a:bodyPr>
          <a:p>
            <a:r>
              <a:rPr lang="zh-CN" altLang="en-US" dirty="0">
                <a:solidFill>
                  <a:srgbClr val="FF0000"/>
                </a:solidFill>
                <a:latin typeface="新宋体" panose="02010609030101010101" pitchFamily="49" charset="-122"/>
                <a:ea typeface="新宋体" panose="02010609030101010101" pitchFamily="49" charset="-122"/>
              </a:rPr>
              <a:t>滑动轴承</a:t>
            </a:r>
            <a:endParaRPr lang="zh-CN" altLang="en-US" dirty="0">
              <a:solidFill>
                <a:srgbClr val="FF0000"/>
              </a:solidFill>
              <a:latin typeface="新宋体" panose="02010609030101010101" pitchFamily="49" charset="-122"/>
              <a:ea typeface="新宋体" panose="02010609030101010101" pitchFamily="49" charset="-122"/>
            </a:endParaRPr>
          </a:p>
        </p:txBody>
      </p:sp>
      <p:sp>
        <p:nvSpPr>
          <p:cNvPr id="5129" name="Line 9"/>
          <p:cNvSpPr/>
          <p:nvPr/>
        </p:nvSpPr>
        <p:spPr>
          <a:xfrm flipH="1">
            <a:off x="4419600" y="1981200"/>
            <a:ext cx="304800" cy="533400"/>
          </a:xfrm>
          <a:prstGeom prst="line">
            <a:avLst/>
          </a:prstGeom>
          <a:ln w="9525" cap="flat" cmpd="sng">
            <a:solidFill>
              <a:srgbClr val="FF00FF"/>
            </a:solidFill>
            <a:prstDash val="solid"/>
            <a:headEnd type="none" w="med" len="med"/>
            <a:tailEnd type="triangle" w="med" len="med"/>
          </a:ln>
        </p:spPr>
      </p:sp>
      <p:sp>
        <p:nvSpPr>
          <p:cNvPr id="5130" name="Line 10"/>
          <p:cNvSpPr/>
          <p:nvPr/>
        </p:nvSpPr>
        <p:spPr>
          <a:xfrm flipH="1">
            <a:off x="3886200" y="3200400"/>
            <a:ext cx="152400" cy="228600"/>
          </a:xfrm>
          <a:prstGeom prst="line">
            <a:avLst/>
          </a:prstGeom>
          <a:ln w="9525" cap="flat" cmpd="sng">
            <a:solidFill>
              <a:srgbClr val="FF00FF"/>
            </a:solidFill>
            <a:prstDash val="solid"/>
            <a:headEnd type="none" w="med" len="med"/>
            <a:tailEnd type="triangle" w="med" len="med"/>
          </a:ln>
        </p:spPr>
      </p:sp>
      <p:sp>
        <p:nvSpPr>
          <p:cNvPr id="5131" name="Line 11"/>
          <p:cNvSpPr/>
          <p:nvPr/>
        </p:nvSpPr>
        <p:spPr>
          <a:xfrm flipH="1" flipV="1">
            <a:off x="7467600" y="5334000"/>
            <a:ext cx="152400" cy="152400"/>
          </a:xfrm>
          <a:prstGeom prst="line">
            <a:avLst/>
          </a:prstGeom>
          <a:ln w="9525" cap="flat" cmpd="sng">
            <a:solidFill>
              <a:srgbClr val="FF00FF"/>
            </a:solidFill>
            <a:prstDash val="solid"/>
            <a:headEnd type="none" w="med" len="med"/>
            <a:tailEnd type="triangle" w="med" len="med"/>
          </a:ln>
        </p:spPr>
      </p:sp>
      <p:sp>
        <p:nvSpPr>
          <p:cNvPr id="5132" name="Text Box 12"/>
          <p:cNvSpPr txBox="1"/>
          <p:nvPr/>
        </p:nvSpPr>
        <p:spPr>
          <a:xfrm>
            <a:off x="2209800" y="2744788"/>
            <a:ext cx="641350" cy="366712"/>
          </a:xfrm>
          <a:prstGeom prst="rect">
            <a:avLst/>
          </a:prstGeom>
          <a:noFill/>
          <a:ln w="9525">
            <a:noFill/>
          </a:ln>
        </p:spPr>
        <p:txBody>
          <a:bodyPr wrap="none">
            <a:spAutoFit/>
          </a:bodyPr>
          <a:p>
            <a:r>
              <a:rPr lang="zh-CN" altLang="en-US" dirty="0">
                <a:solidFill>
                  <a:srgbClr val="FF0000"/>
                </a:solidFill>
                <a:latin typeface="新宋体" panose="02010609030101010101" pitchFamily="49" charset="-122"/>
                <a:ea typeface="新宋体" panose="02010609030101010101" pitchFamily="49" charset="-122"/>
              </a:rPr>
              <a:t>销轴</a:t>
            </a:r>
            <a:endParaRPr lang="zh-CN" altLang="en-US" dirty="0">
              <a:solidFill>
                <a:srgbClr val="FF0000"/>
              </a:solidFill>
              <a:latin typeface="新宋体" panose="02010609030101010101" pitchFamily="49" charset="-122"/>
              <a:ea typeface="新宋体" panose="02010609030101010101" pitchFamily="49" charset="-122"/>
            </a:endParaRPr>
          </a:p>
        </p:txBody>
      </p:sp>
      <p:sp>
        <p:nvSpPr>
          <p:cNvPr id="5133" name="Line 13"/>
          <p:cNvSpPr/>
          <p:nvPr/>
        </p:nvSpPr>
        <p:spPr>
          <a:xfrm flipV="1">
            <a:off x="2743200" y="2895600"/>
            <a:ext cx="304800" cy="76200"/>
          </a:xfrm>
          <a:prstGeom prst="line">
            <a:avLst/>
          </a:prstGeom>
          <a:ln w="9525" cap="flat" cmpd="sng">
            <a:solidFill>
              <a:srgbClr val="FF00FF"/>
            </a:solidFill>
            <a:prstDash val="solid"/>
            <a:headEnd type="none" w="med" len="med"/>
            <a:tailEnd type="triangle" w="med" len="med"/>
          </a:ln>
        </p:spPr>
      </p:sp>
      <p:sp>
        <p:nvSpPr>
          <p:cNvPr id="5134" name="Text Box 17"/>
          <p:cNvSpPr txBox="1"/>
          <p:nvPr/>
        </p:nvSpPr>
        <p:spPr>
          <a:xfrm>
            <a:off x="3886200" y="304800"/>
            <a:ext cx="1403350" cy="457200"/>
          </a:xfrm>
          <a:prstGeom prst="rect">
            <a:avLst/>
          </a:prstGeom>
          <a:noFill/>
          <a:ln w="9525">
            <a:noFill/>
          </a:ln>
        </p:spPr>
        <p:txBody>
          <a:bodyPr wrap="none">
            <a:spAutoFit/>
          </a:bodyPr>
          <a:p>
            <a:r>
              <a:rPr lang="zh-CN" altLang="en-US" sz="2400" dirty="0">
                <a:solidFill>
                  <a:srgbClr val="FF0000"/>
                </a:solidFill>
                <a:latin typeface="新宋体" panose="02010609030101010101" pitchFamily="49" charset="-122"/>
                <a:ea typeface="新宋体" panose="02010609030101010101" pitchFamily="49" charset="-122"/>
              </a:rPr>
              <a:t>动臂总成</a:t>
            </a:r>
            <a:endParaRPr lang="zh-CN" altLang="en-US" sz="2400" dirty="0">
              <a:solidFill>
                <a:srgbClr val="FF0000"/>
              </a:solidFill>
              <a:latin typeface="新宋体" panose="02010609030101010101" pitchFamily="49" charset="-122"/>
              <a:ea typeface="新宋体" panose="02010609030101010101" pitchFamily="49" charset="-122"/>
            </a:endParaRPr>
          </a:p>
        </p:txBody>
      </p:sp>
      <p:sp>
        <p:nvSpPr>
          <p:cNvPr id="5135" name="Line 18"/>
          <p:cNvSpPr/>
          <p:nvPr/>
        </p:nvSpPr>
        <p:spPr>
          <a:xfrm>
            <a:off x="2133600" y="1828800"/>
            <a:ext cx="304800" cy="381000"/>
          </a:xfrm>
          <a:prstGeom prst="line">
            <a:avLst/>
          </a:prstGeom>
          <a:ln w="9525" cap="flat" cmpd="sng">
            <a:solidFill>
              <a:srgbClr val="FF00FF"/>
            </a:solidFill>
            <a:prstDash val="solid"/>
            <a:headEnd type="none" w="med" len="med"/>
            <a:tailEnd type="triangle" w="med" len="med"/>
          </a:ln>
        </p:spPr>
      </p:sp>
      <p:sp>
        <p:nvSpPr>
          <p:cNvPr id="5136" name="Line 19"/>
          <p:cNvSpPr/>
          <p:nvPr/>
        </p:nvSpPr>
        <p:spPr>
          <a:xfrm flipH="1">
            <a:off x="7239000" y="3429000"/>
            <a:ext cx="457200" cy="381000"/>
          </a:xfrm>
          <a:prstGeom prst="line">
            <a:avLst/>
          </a:prstGeom>
          <a:ln w="9525" cap="flat" cmpd="sng">
            <a:solidFill>
              <a:srgbClr val="FF00FF"/>
            </a:solidFill>
            <a:prstDash val="solid"/>
            <a:headEnd type="none" w="med" len="med"/>
            <a:tailEnd type="triangle" w="med" len="med"/>
          </a:ln>
        </p:spPr>
      </p:sp>
      <p:sp>
        <p:nvSpPr>
          <p:cNvPr id="5137" name="Text Box 20"/>
          <p:cNvSpPr txBox="1"/>
          <p:nvPr/>
        </p:nvSpPr>
        <p:spPr>
          <a:xfrm>
            <a:off x="7696200" y="3124200"/>
            <a:ext cx="641350" cy="366713"/>
          </a:xfrm>
          <a:prstGeom prst="rect">
            <a:avLst/>
          </a:prstGeom>
          <a:noFill/>
          <a:ln w="9525">
            <a:noFill/>
          </a:ln>
        </p:spPr>
        <p:txBody>
          <a:bodyPr wrap="none">
            <a:spAutoFit/>
          </a:bodyPr>
          <a:p>
            <a:r>
              <a:rPr lang="zh-CN" altLang="en-US" dirty="0">
                <a:solidFill>
                  <a:srgbClr val="FF0000"/>
                </a:solidFill>
                <a:latin typeface="新宋体" panose="02010609030101010101" pitchFamily="49" charset="-122"/>
                <a:ea typeface="新宋体" panose="02010609030101010101" pitchFamily="49" charset="-122"/>
              </a:rPr>
              <a:t>钢管</a:t>
            </a:r>
            <a:endParaRPr lang="zh-CN" altLang="en-US" dirty="0">
              <a:solidFill>
                <a:srgbClr val="FF0000"/>
              </a:solidFill>
              <a:latin typeface="新宋体" panose="02010609030101010101" pitchFamily="49" charset="-122"/>
              <a:ea typeface="新宋体" panose="02010609030101010101" pitchFamily="49" charset="-122"/>
            </a:endParaRPr>
          </a:p>
        </p:txBody>
      </p:sp>
      <p:sp>
        <p:nvSpPr>
          <p:cNvPr id="5138" name="Text Box 21"/>
          <p:cNvSpPr txBox="1"/>
          <p:nvPr/>
        </p:nvSpPr>
        <p:spPr>
          <a:xfrm>
            <a:off x="1828800" y="1447800"/>
            <a:ext cx="641350" cy="366713"/>
          </a:xfrm>
          <a:prstGeom prst="rect">
            <a:avLst/>
          </a:prstGeom>
          <a:noFill/>
          <a:ln w="9525">
            <a:noFill/>
          </a:ln>
        </p:spPr>
        <p:txBody>
          <a:bodyPr wrap="none">
            <a:spAutoFit/>
          </a:bodyPr>
          <a:p>
            <a:r>
              <a:rPr lang="zh-CN" altLang="en-US" dirty="0">
                <a:solidFill>
                  <a:srgbClr val="FF0000"/>
                </a:solidFill>
                <a:latin typeface="新宋体" panose="02010609030101010101" pitchFamily="49" charset="-122"/>
                <a:ea typeface="新宋体" panose="02010609030101010101" pitchFamily="49" charset="-122"/>
              </a:rPr>
              <a:t>胶管</a:t>
            </a:r>
            <a:endParaRPr lang="zh-CN" altLang="en-US" dirty="0">
              <a:solidFill>
                <a:srgbClr val="FF0000"/>
              </a:solidFill>
              <a:latin typeface="新宋体" panose="02010609030101010101" pitchFamily="49" charset="-122"/>
              <a:ea typeface="新宋体" panose="02010609030101010101" pitchFamily="49" charset="-122"/>
            </a:endParaRPr>
          </a:p>
        </p:txBody>
      </p:sp>
      <p:sp>
        <p:nvSpPr>
          <p:cNvPr id="5139" name="灯片编号占位符 19"/>
          <p:cNvSpPr txBox="1">
            <a:spLocks noGrp="1"/>
          </p:cNvSpPr>
          <p:nvPr/>
        </p:nvSpPr>
        <p:spPr>
          <a:xfrm>
            <a:off x="6553200" y="6245225"/>
            <a:ext cx="2133600" cy="476250"/>
          </a:xfrm>
          <a:prstGeom prst="rect">
            <a:avLst/>
          </a:prstGeom>
          <a:noFill/>
          <a:ln w="9525">
            <a:noFill/>
          </a:ln>
        </p:spPr>
        <p:txBody>
          <a:bodyPr/>
          <a:p>
            <a:pPr algn="r"/>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6866" name="Picture 13" descr="未标题-1"/>
          <p:cNvPicPr>
            <a:picLocks noGrp="1" noChangeAspect="1"/>
          </p:cNvPicPr>
          <p:nvPr>
            <p:ph type="body" idx="4294967295"/>
          </p:nvPr>
        </p:nvPicPr>
        <p:blipFill>
          <a:blip r:embed="rId1"/>
          <a:srcRect/>
          <a:stretch>
            <a:fillRect/>
          </a:stretch>
        </p:blipFill>
        <p:spPr>
          <a:xfrm>
            <a:off x="838200" y="966788"/>
            <a:ext cx="5938838" cy="5891212"/>
          </a:xfrm>
          <a:ln/>
        </p:spPr>
      </p:pic>
      <p:sp>
        <p:nvSpPr>
          <p:cNvPr id="36867" name="Line 18"/>
          <p:cNvSpPr/>
          <p:nvPr/>
        </p:nvSpPr>
        <p:spPr>
          <a:xfrm flipH="1">
            <a:off x="5943600" y="4243388"/>
            <a:ext cx="1066800" cy="381000"/>
          </a:xfrm>
          <a:prstGeom prst="line">
            <a:avLst/>
          </a:prstGeom>
          <a:ln w="9525" cap="flat" cmpd="sng">
            <a:solidFill>
              <a:schemeClr val="tx1"/>
            </a:solidFill>
            <a:prstDash val="solid"/>
            <a:headEnd type="none" w="med" len="med"/>
            <a:tailEnd type="oval" w="med" len="med"/>
          </a:ln>
        </p:spPr>
      </p:sp>
      <p:sp>
        <p:nvSpPr>
          <p:cNvPr id="36868" name="Rectangle 4"/>
          <p:cNvSpPr>
            <a:spLocks noGrp="1"/>
          </p:cNvSpPr>
          <p:nvPr>
            <p:ph type="title" idx="4294967295"/>
          </p:nvPr>
        </p:nvSpPr>
        <p:spPr>
          <a:xfrm>
            <a:off x="0" y="0"/>
            <a:ext cx="8229600" cy="1143000"/>
          </a:xfrm>
          <a:ln/>
        </p:spPr>
        <p:txBody>
          <a:bodyPr vert="horz" wrap="square" lIns="91440" tIns="45720" rIns="91440" bIns="45720" anchor="ctr" anchorCtr="0"/>
          <a:p>
            <a:pPr algn="l" eaLnBrk="1" hangingPunct="1"/>
            <a:r>
              <a:rPr lang="zh-CN" altLang="en-US" dirty="0">
                <a:latin typeface="新宋体" panose="02010609030101010101" pitchFamily="49" charset="-122"/>
                <a:ea typeface="新宋体" panose="02010609030101010101" pitchFamily="49" charset="-122"/>
              </a:rPr>
              <a:t>三：   上部平台及结构</a:t>
            </a:r>
            <a:endParaRPr lang="zh-CN" altLang="en-US" dirty="0">
              <a:latin typeface="新宋体" panose="02010609030101010101" pitchFamily="49" charset="-122"/>
              <a:ea typeface="新宋体" panose="02010609030101010101" pitchFamily="49" charset="-122"/>
            </a:endParaRPr>
          </a:p>
        </p:txBody>
      </p:sp>
      <p:sp>
        <p:nvSpPr>
          <p:cNvPr id="36869" name="Text Box 19"/>
          <p:cNvSpPr txBox="1"/>
          <p:nvPr/>
        </p:nvSpPr>
        <p:spPr>
          <a:xfrm>
            <a:off x="6934200" y="4038600"/>
            <a:ext cx="2438400" cy="457200"/>
          </a:xfrm>
          <a:prstGeom prst="rect">
            <a:avLst/>
          </a:prstGeom>
          <a:noFill/>
          <a:ln w="9525">
            <a:noFill/>
          </a:ln>
        </p:spPr>
        <p:txBody>
          <a:bodyPr>
            <a:spAutoFit/>
          </a:bodyPr>
          <a:p>
            <a:pPr>
              <a:spcBef>
                <a:spcPct val="50000"/>
              </a:spcBef>
            </a:pPr>
            <a:r>
              <a:rPr lang="zh-CN" altLang="en-US" sz="2400" dirty="0">
                <a:latin typeface="新宋体" panose="02010609030101010101" pitchFamily="49" charset="-122"/>
                <a:ea typeface="新宋体" panose="02010609030101010101" pitchFamily="49" charset="-122"/>
              </a:rPr>
              <a:t>上平台部分</a:t>
            </a:r>
            <a:endParaRPr lang="zh-CN" altLang="en-US" sz="2400" dirty="0">
              <a:latin typeface="新宋体" panose="02010609030101010101" pitchFamily="49" charset="-122"/>
              <a:ea typeface="新宋体" panose="02010609030101010101" pitchFamily="49" charset="-122"/>
            </a:endParaRPr>
          </a:p>
        </p:txBody>
      </p:sp>
      <p:sp>
        <p:nvSpPr>
          <p:cNvPr id="36870" name="灯片编号占位符 6"/>
          <p:cNvSpPr txBox="1">
            <a:spLocks noGrp="1"/>
          </p:cNvSpPr>
          <p:nvPr/>
        </p:nvSpPr>
        <p:spPr>
          <a:xfrm>
            <a:off x="6553200" y="6245225"/>
            <a:ext cx="2133600" cy="476250"/>
          </a:xfrm>
          <a:prstGeom prst="rect">
            <a:avLst/>
          </a:prstGeom>
          <a:noFill/>
          <a:ln w="9525">
            <a:noFill/>
          </a:ln>
        </p:spPr>
        <p:txBody>
          <a:bodyPr/>
          <a:p>
            <a:pPr algn="r"/>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Rectangle 3"/>
          <p:cNvSpPr>
            <a:spLocks noGrp="1"/>
          </p:cNvSpPr>
          <p:nvPr>
            <p:ph type="body" idx="4294967295"/>
          </p:nvPr>
        </p:nvSpPr>
        <p:spPr>
          <a:xfrm>
            <a:off x="684213" y="1844675"/>
            <a:ext cx="7315200" cy="2895600"/>
          </a:xfrm>
          <a:ln/>
        </p:spPr>
        <p:txBody>
          <a:bodyPr vert="horz" wrap="square" lIns="91440" tIns="45720" rIns="91440" bIns="45720" anchor="t" anchorCtr="0"/>
          <a:p>
            <a:pPr eaLnBrk="1" hangingPunct="1"/>
            <a:r>
              <a:rPr lang="zh-CN" altLang="en-US" dirty="0">
                <a:latin typeface="新宋体" panose="02010609030101010101" pitchFamily="49" charset="-122"/>
                <a:ea typeface="新宋体" panose="02010609030101010101" pitchFamily="49" charset="-122"/>
              </a:rPr>
              <a:t>上部平台总成从结构上分为平台、液压系统、动力系统、空调系统、电气系统、配重、覆盖件和驾驶室八部分，此外，还有灯罩板、硅油减震、蓄电池盖等零件</a:t>
            </a:r>
            <a:endParaRPr lang="zh-CN" altLang="en-US" dirty="0">
              <a:latin typeface="新宋体" panose="02010609030101010101" pitchFamily="49" charset="-122"/>
              <a:ea typeface="新宋体" panose="02010609030101010101" pitchFamily="49" charset="-122"/>
            </a:endParaRPr>
          </a:p>
        </p:txBody>
      </p:sp>
      <p:sp>
        <p:nvSpPr>
          <p:cNvPr id="37891" name="灯片编号占位符 3"/>
          <p:cNvSpPr txBox="1">
            <a:spLocks noGrp="1"/>
          </p:cNvSpPr>
          <p:nvPr/>
        </p:nvSpPr>
        <p:spPr>
          <a:xfrm>
            <a:off x="6553200" y="6245225"/>
            <a:ext cx="2133600" cy="476250"/>
          </a:xfrm>
          <a:prstGeom prst="rect">
            <a:avLst/>
          </a:prstGeom>
          <a:noFill/>
          <a:ln w="9525">
            <a:noFill/>
          </a:ln>
        </p:spPr>
        <p:txBody>
          <a:bodyPr/>
          <a:p>
            <a:pPr algn="r"/>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Rectangle 2"/>
          <p:cNvSpPr>
            <a:spLocks noGrp="1"/>
          </p:cNvSpPr>
          <p:nvPr>
            <p:ph type="title" idx="4294967295"/>
          </p:nvPr>
        </p:nvSpPr>
        <p:spPr>
          <a:ln/>
        </p:spPr>
        <p:txBody>
          <a:bodyPr vert="horz" wrap="square" lIns="91440" tIns="45720" rIns="91440" bIns="45720" anchor="ctr" anchorCtr="0"/>
          <a:p>
            <a:pPr algn="l" eaLnBrk="1" hangingPunct="1"/>
            <a:r>
              <a:rPr lang="zh-CN" altLang="en-US" dirty="0">
                <a:latin typeface="新宋体" panose="02010609030101010101" pitchFamily="49" charset="-122"/>
                <a:ea typeface="新宋体" panose="02010609030101010101" pitchFamily="49" charset="-122"/>
              </a:rPr>
              <a:t>上部平台功能</a:t>
            </a:r>
            <a:endParaRPr lang="zh-CN" altLang="en-US" dirty="0">
              <a:latin typeface="新宋体" panose="02010609030101010101" pitchFamily="49" charset="-122"/>
              <a:ea typeface="新宋体" panose="02010609030101010101" pitchFamily="49" charset="-122"/>
            </a:endParaRPr>
          </a:p>
        </p:txBody>
      </p:sp>
      <p:sp>
        <p:nvSpPr>
          <p:cNvPr id="38915" name="Rectangle 3"/>
          <p:cNvSpPr>
            <a:spLocks noGrp="1"/>
          </p:cNvSpPr>
          <p:nvPr>
            <p:ph type="body" idx="4294967295"/>
          </p:nvPr>
        </p:nvSpPr>
        <p:spPr>
          <a:ln/>
        </p:spPr>
        <p:txBody>
          <a:bodyPr vert="horz" wrap="square" lIns="91440" tIns="45720" rIns="91440" bIns="45720" anchor="t" anchorCtr="0"/>
          <a:p>
            <a:pPr eaLnBrk="1" hangingPunct="1"/>
            <a:r>
              <a:rPr lang="zh-CN" altLang="en-US" dirty="0">
                <a:latin typeface="新宋体" panose="02010609030101010101" pitchFamily="49" charset="-122"/>
                <a:ea typeface="新宋体" panose="02010609030101010101" pitchFamily="49" charset="-122"/>
              </a:rPr>
              <a:t>支承整个上部各结构部件</a:t>
            </a:r>
            <a:endParaRPr lang="zh-CN" altLang="en-US" dirty="0">
              <a:latin typeface="新宋体" panose="02010609030101010101" pitchFamily="49" charset="-122"/>
              <a:ea typeface="新宋体" panose="02010609030101010101" pitchFamily="49" charset="-122"/>
            </a:endParaRPr>
          </a:p>
          <a:p>
            <a:pPr eaLnBrk="1" hangingPunct="1"/>
            <a:r>
              <a:rPr lang="zh-CN" altLang="en-US" dirty="0">
                <a:latin typeface="新宋体" panose="02010609030101010101" pitchFamily="49" charset="-122"/>
                <a:ea typeface="新宋体" panose="02010609030101010101" pitchFamily="49" charset="-122"/>
              </a:rPr>
              <a:t>铰接工作装置，工作装置支撑点</a:t>
            </a:r>
            <a:endParaRPr lang="zh-CN" altLang="en-US" dirty="0">
              <a:latin typeface="新宋体" panose="02010609030101010101" pitchFamily="49" charset="-122"/>
              <a:ea typeface="新宋体" panose="02010609030101010101" pitchFamily="49" charset="-122"/>
            </a:endParaRPr>
          </a:p>
          <a:p>
            <a:pPr eaLnBrk="1" hangingPunct="1"/>
            <a:r>
              <a:rPr lang="zh-CN" altLang="en-US" dirty="0">
                <a:latin typeface="新宋体" panose="02010609030101010101" pitchFamily="49" charset="-122"/>
                <a:ea typeface="新宋体" panose="02010609030101010101" pitchFamily="49" charset="-122"/>
              </a:rPr>
              <a:t>整个挖掘机的工作平台</a:t>
            </a:r>
            <a:endParaRPr lang="zh-CN" altLang="en-US" dirty="0">
              <a:latin typeface="新宋体" panose="02010609030101010101" pitchFamily="49" charset="-122"/>
              <a:ea typeface="新宋体" panose="02010609030101010101" pitchFamily="49" charset="-122"/>
            </a:endParaRPr>
          </a:p>
        </p:txBody>
      </p:sp>
      <p:sp>
        <p:nvSpPr>
          <p:cNvPr id="38916" name="灯片编号占位符 4"/>
          <p:cNvSpPr txBox="1">
            <a:spLocks noGrp="1"/>
          </p:cNvSpPr>
          <p:nvPr/>
        </p:nvSpPr>
        <p:spPr>
          <a:xfrm>
            <a:off x="6553200" y="6245225"/>
            <a:ext cx="2133600" cy="476250"/>
          </a:xfrm>
          <a:prstGeom prst="rect">
            <a:avLst/>
          </a:prstGeom>
          <a:noFill/>
          <a:ln w="9525">
            <a:noFill/>
          </a:ln>
        </p:spPr>
        <p:txBody>
          <a:bodyPr/>
          <a:p>
            <a:pPr algn="r"/>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7" name="Rectangle 4"/>
          <p:cNvSpPr>
            <a:spLocks noGrp="1"/>
          </p:cNvSpPr>
          <p:nvPr>
            <p:ph type="title" idx="4294967295"/>
          </p:nvPr>
        </p:nvSpPr>
        <p:spPr>
          <a:ln/>
        </p:spPr>
        <p:txBody>
          <a:bodyPr vert="horz" wrap="square" lIns="91440" tIns="45720" rIns="91440" bIns="45720" anchor="ctr" anchorCtr="0"/>
          <a:p>
            <a:pPr algn="l" eaLnBrk="1" hangingPunct="1"/>
            <a:r>
              <a:rPr lang="en-US" altLang="zh-CN" dirty="0">
                <a:latin typeface="新宋体" panose="02010609030101010101" pitchFamily="49" charset="-122"/>
                <a:ea typeface="新宋体" panose="02010609030101010101" pitchFamily="49" charset="-122"/>
              </a:rPr>
              <a:t>1.</a:t>
            </a:r>
            <a:r>
              <a:rPr lang="zh-CN" altLang="en-US" dirty="0">
                <a:latin typeface="新宋体" panose="02010609030101010101" pitchFamily="49" charset="-122"/>
                <a:ea typeface="新宋体" panose="02010609030101010101" pitchFamily="49" charset="-122"/>
              </a:rPr>
              <a:t>平台布局图</a:t>
            </a:r>
            <a:endParaRPr lang="zh-CN" altLang="en-US" dirty="0">
              <a:latin typeface="新宋体" panose="02010609030101010101" pitchFamily="49" charset="-122"/>
              <a:ea typeface="新宋体" panose="02010609030101010101" pitchFamily="49" charset="-122"/>
            </a:endParaRPr>
          </a:p>
        </p:txBody>
      </p:sp>
      <p:sp>
        <p:nvSpPr>
          <p:cNvPr id="6148" name="Rectangle 6"/>
          <p:cNvSpPr/>
          <p:nvPr/>
        </p:nvSpPr>
        <p:spPr>
          <a:xfrm>
            <a:off x="1371600" y="3886200"/>
            <a:ext cx="6400800" cy="1752600"/>
          </a:xfrm>
          <a:prstGeom prst="rect">
            <a:avLst/>
          </a:prstGeom>
          <a:noFill/>
          <a:ln w="9525">
            <a:noFill/>
          </a:ln>
        </p:spPr>
        <p:txBody>
          <a:bodyPr/>
          <a:p>
            <a:pPr marL="342900" indent="-342900">
              <a:spcBef>
                <a:spcPct val="20000"/>
              </a:spcBef>
              <a:buFont typeface="Arial" panose="020B0604020202020204" pitchFamily="34" charset="0"/>
              <a:buChar char="•"/>
            </a:pPr>
            <a:r>
              <a:rPr lang="en-US" altLang="zh-CN" sz="3200" dirty="0">
                <a:latin typeface="新宋体" panose="02010609030101010101" pitchFamily="49" charset="-122"/>
                <a:ea typeface="新宋体" panose="02010609030101010101" pitchFamily="49" charset="-122"/>
              </a:rPr>
              <a:t> </a:t>
            </a:r>
            <a:endParaRPr lang="en-US" altLang="zh-CN" sz="3200" dirty="0">
              <a:latin typeface="新宋体" panose="02010609030101010101" pitchFamily="49" charset="-122"/>
              <a:ea typeface="新宋体" panose="02010609030101010101" pitchFamily="49" charset="-122"/>
            </a:endParaRPr>
          </a:p>
          <a:p>
            <a:pPr marL="342900" indent="-342900">
              <a:spcBef>
                <a:spcPct val="20000"/>
              </a:spcBef>
              <a:buFont typeface="Arial" panose="020B0604020202020204" pitchFamily="34" charset="0"/>
              <a:buChar char="•"/>
            </a:pPr>
            <a:endParaRPr lang="en-US" altLang="zh-CN" sz="3200" dirty="0">
              <a:latin typeface="新宋体" panose="02010609030101010101" pitchFamily="49" charset="-122"/>
              <a:ea typeface="新宋体" panose="02010609030101010101" pitchFamily="49" charset="-122"/>
            </a:endParaRPr>
          </a:p>
        </p:txBody>
      </p:sp>
      <p:pic>
        <p:nvPicPr>
          <p:cNvPr id="6149" name="Picture 7" descr="上部平台总成"/>
          <p:cNvPicPr>
            <a:picLocks noChangeAspect="1"/>
          </p:cNvPicPr>
          <p:nvPr/>
        </p:nvPicPr>
        <p:blipFill>
          <a:blip r:embed="rId1"/>
          <a:stretch>
            <a:fillRect/>
          </a:stretch>
        </p:blipFill>
        <p:spPr>
          <a:xfrm>
            <a:off x="1905000" y="2362200"/>
            <a:ext cx="5410200" cy="3822700"/>
          </a:xfrm>
          <a:prstGeom prst="rect">
            <a:avLst/>
          </a:prstGeom>
          <a:noFill/>
          <a:ln w="9525">
            <a:noFill/>
          </a:ln>
        </p:spPr>
      </p:pic>
      <p:sp>
        <p:nvSpPr>
          <p:cNvPr id="6150" name="Line 8"/>
          <p:cNvSpPr/>
          <p:nvPr/>
        </p:nvSpPr>
        <p:spPr>
          <a:xfrm flipV="1">
            <a:off x="1752600" y="4572000"/>
            <a:ext cx="1219200" cy="609600"/>
          </a:xfrm>
          <a:prstGeom prst="line">
            <a:avLst/>
          </a:prstGeom>
          <a:ln w="9525" cap="flat" cmpd="sng">
            <a:solidFill>
              <a:srgbClr val="FF00FF"/>
            </a:solidFill>
            <a:prstDash val="solid"/>
            <a:headEnd type="none" w="med" len="med"/>
            <a:tailEnd type="oval" w="med" len="med"/>
          </a:ln>
        </p:spPr>
      </p:sp>
      <p:sp>
        <p:nvSpPr>
          <p:cNvPr id="6151" name="Line 9"/>
          <p:cNvSpPr/>
          <p:nvPr/>
        </p:nvSpPr>
        <p:spPr>
          <a:xfrm flipV="1">
            <a:off x="4648200" y="2209800"/>
            <a:ext cx="533400" cy="990600"/>
          </a:xfrm>
          <a:prstGeom prst="line">
            <a:avLst/>
          </a:prstGeom>
          <a:ln w="9525" cap="flat" cmpd="sng">
            <a:solidFill>
              <a:srgbClr val="FF00FF"/>
            </a:solidFill>
            <a:prstDash val="solid"/>
            <a:headEnd type="oval" w="med" len="med"/>
            <a:tailEnd type="none" w="med" len="med"/>
          </a:ln>
        </p:spPr>
      </p:sp>
      <p:sp>
        <p:nvSpPr>
          <p:cNvPr id="6152" name="Line 10"/>
          <p:cNvSpPr/>
          <p:nvPr/>
        </p:nvSpPr>
        <p:spPr>
          <a:xfrm flipH="1" flipV="1">
            <a:off x="5105400" y="5029200"/>
            <a:ext cx="838200" cy="152400"/>
          </a:xfrm>
          <a:prstGeom prst="line">
            <a:avLst/>
          </a:prstGeom>
          <a:ln w="9525" cap="flat" cmpd="sng">
            <a:solidFill>
              <a:srgbClr val="FF00FF"/>
            </a:solidFill>
            <a:prstDash val="solid"/>
            <a:headEnd type="none" w="med" len="med"/>
            <a:tailEnd type="oval" w="med" len="med"/>
          </a:ln>
        </p:spPr>
      </p:sp>
      <p:sp>
        <p:nvSpPr>
          <p:cNvPr id="6153" name="Text Box 11"/>
          <p:cNvSpPr txBox="1"/>
          <p:nvPr/>
        </p:nvSpPr>
        <p:spPr>
          <a:xfrm>
            <a:off x="5867400" y="4953000"/>
            <a:ext cx="1143000" cy="457200"/>
          </a:xfrm>
          <a:prstGeom prst="rect">
            <a:avLst/>
          </a:prstGeom>
          <a:noFill/>
          <a:ln w="9525">
            <a:noFill/>
          </a:ln>
        </p:spPr>
        <p:txBody>
          <a:bodyPr>
            <a:spAutoFit/>
          </a:bodyPr>
          <a:p>
            <a:pPr>
              <a:spcBef>
                <a:spcPct val="50000"/>
              </a:spcBef>
            </a:pPr>
            <a:r>
              <a:rPr lang="zh-CN" altLang="en-US" sz="2400" dirty="0">
                <a:solidFill>
                  <a:srgbClr val="FF0000"/>
                </a:solidFill>
                <a:latin typeface="新宋体" panose="02010609030101010101" pitchFamily="49" charset="-122"/>
                <a:ea typeface="新宋体" panose="02010609030101010101" pitchFamily="49" charset="-122"/>
              </a:rPr>
              <a:t>平台</a:t>
            </a:r>
            <a:endParaRPr lang="zh-CN" altLang="en-US" sz="2400" dirty="0">
              <a:solidFill>
                <a:srgbClr val="FF0000"/>
              </a:solidFill>
              <a:latin typeface="新宋体" panose="02010609030101010101" pitchFamily="49" charset="-122"/>
              <a:ea typeface="新宋体" panose="02010609030101010101" pitchFamily="49" charset="-122"/>
            </a:endParaRPr>
          </a:p>
        </p:txBody>
      </p:sp>
      <p:sp>
        <p:nvSpPr>
          <p:cNvPr id="6154" name="Line 12"/>
          <p:cNvSpPr/>
          <p:nvPr/>
        </p:nvSpPr>
        <p:spPr>
          <a:xfrm flipH="1">
            <a:off x="7086600" y="3886200"/>
            <a:ext cx="381000" cy="381000"/>
          </a:xfrm>
          <a:prstGeom prst="line">
            <a:avLst/>
          </a:prstGeom>
          <a:ln w="9525" cap="flat" cmpd="sng">
            <a:solidFill>
              <a:srgbClr val="FF00FF"/>
            </a:solidFill>
            <a:prstDash val="solid"/>
            <a:headEnd type="none" w="med" len="med"/>
            <a:tailEnd type="oval" w="med" len="med"/>
          </a:ln>
        </p:spPr>
      </p:sp>
      <p:sp>
        <p:nvSpPr>
          <p:cNvPr id="6155" name="Text Box 13"/>
          <p:cNvSpPr txBox="1"/>
          <p:nvPr/>
        </p:nvSpPr>
        <p:spPr>
          <a:xfrm>
            <a:off x="7239000" y="3505200"/>
            <a:ext cx="1371600" cy="457200"/>
          </a:xfrm>
          <a:prstGeom prst="rect">
            <a:avLst/>
          </a:prstGeom>
          <a:noFill/>
          <a:ln w="9525">
            <a:noFill/>
          </a:ln>
        </p:spPr>
        <p:txBody>
          <a:bodyPr>
            <a:spAutoFit/>
          </a:bodyPr>
          <a:p>
            <a:pPr>
              <a:spcBef>
                <a:spcPct val="50000"/>
              </a:spcBef>
            </a:pPr>
            <a:r>
              <a:rPr lang="zh-CN" altLang="en-US" sz="2400" dirty="0">
                <a:solidFill>
                  <a:srgbClr val="FF0000"/>
                </a:solidFill>
                <a:latin typeface="新宋体" panose="02010609030101010101" pitchFamily="49" charset="-122"/>
                <a:ea typeface="新宋体" panose="02010609030101010101" pitchFamily="49" charset="-122"/>
              </a:rPr>
              <a:t>驾驶室</a:t>
            </a:r>
            <a:endParaRPr lang="zh-CN" altLang="en-US" sz="2400" dirty="0">
              <a:solidFill>
                <a:srgbClr val="FF0000"/>
              </a:solidFill>
              <a:latin typeface="新宋体" panose="02010609030101010101" pitchFamily="49" charset="-122"/>
              <a:ea typeface="新宋体" panose="02010609030101010101" pitchFamily="49" charset="-122"/>
            </a:endParaRPr>
          </a:p>
        </p:txBody>
      </p:sp>
      <p:sp>
        <p:nvSpPr>
          <p:cNvPr id="6156" name="Text Box 14"/>
          <p:cNvSpPr txBox="1"/>
          <p:nvPr/>
        </p:nvSpPr>
        <p:spPr>
          <a:xfrm>
            <a:off x="685800" y="4953000"/>
            <a:ext cx="1447800" cy="457200"/>
          </a:xfrm>
          <a:prstGeom prst="rect">
            <a:avLst/>
          </a:prstGeom>
          <a:noFill/>
          <a:ln w="9525">
            <a:noFill/>
          </a:ln>
        </p:spPr>
        <p:txBody>
          <a:bodyPr>
            <a:spAutoFit/>
          </a:bodyPr>
          <a:p>
            <a:pPr>
              <a:spcBef>
                <a:spcPct val="50000"/>
              </a:spcBef>
            </a:pPr>
            <a:r>
              <a:rPr lang="zh-CN" altLang="en-US" sz="2400" dirty="0">
                <a:solidFill>
                  <a:srgbClr val="FF0000"/>
                </a:solidFill>
                <a:latin typeface="新宋体" panose="02010609030101010101" pitchFamily="49" charset="-122"/>
                <a:ea typeface="新宋体" panose="02010609030101010101" pitchFamily="49" charset="-122"/>
              </a:rPr>
              <a:t>燃油箱</a:t>
            </a:r>
            <a:endParaRPr lang="zh-CN" altLang="en-US" sz="2400" dirty="0">
              <a:solidFill>
                <a:srgbClr val="FF0000"/>
              </a:solidFill>
              <a:latin typeface="新宋体" panose="02010609030101010101" pitchFamily="49" charset="-122"/>
              <a:ea typeface="新宋体" panose="02010609030101010101" pitchFamily="49" charset="-122"/>
            </a:endParaRPr>
          </a:p>
        </p:txBody>
      </p:sp>
      <p:sp>
        <p:nvSpPr>
          <p:cNvPr id="6157" name="Line 15"/>
          <p:cNvSpPr/>
          <p:nvPr/>
        </p:nvSpPr>
        <p:spPr>
          <a:xfrm flipH="1">
            <a:off x="5257800" y="2971800"/>
            <a:ext cx="685800" cy="1219200"/>
          </a:xfrm>
          <a:prstGeom prst="line">
            <a:avLst/>
          </a:prstGeom>
          <a:ln w="9525" cap="flat" cmpd="sng">
            <a:solidFill>
              <a:srgbClr val="FF00FF"/>
            </a:solidFill>
            <a:prstDash val="solid"/>
            <a:headEnd type="none" w="med" len="med"/>
            <a:tailEnd type="oval" w="med" len="med"/>
          </a:ln>
        </p:spPr>
      </p:sp>
      <p:sp>
        <p:nvSpPr>
          <p:cNvPr id="6158" name="Text Box 16"/>
          <p:cNvSpPr txBox="1"/>
          <p:nvPr/>
        </p:nvSpPr>
        <p:spPr>
          <a:xfrm>
            <a:off x="5562600" y="2590800"/>
            <a:ext cx="1066800" cy="457200"/>
          </a:xfrm>
          <a:prstGeom prst="rect">
            <a:avLst/>
          </a:prstGeom>
          <a:noFill/>
          <a:ln w="9525">
            <a:noFill/>
          </a:ln>
        </p:spPr>
        <p:txBody>
          <a:bodyPr>
            <a:spAutoFit/>
          </a:bodyPr>
          <a:p>
            <a:pPr>
              <a:spcBef>
                <a:spcPct val="50000"/>
              </a:spcBef>
            </a:pPr>
            <a:r>
              <a:rPr lang="zh-CN" altLang="en-US" sz="2400" dirty="0">
                <a:solidFill>
                  <a:srgbClr val="FF0000"/>
                </a:solidFill>
                <a:latin typeface="新宋体" panose="02010609030101010101" pitchFamily="49" charset="-122"/>
                <a:ea typeface="新宋体" panose="02010609030101010101" pitchFamily="49" charset="-122"/>
              </a:rPr>
              <a:t>配重</a:t>
            </a:r>
            <a:endParaRPr lang="zh-CN" altLang="en-US" sz="2400" dirty="0">
              <a:solidFill>
                <a:srgbClr val="FF0000"/>
              </a:solidFill>
              <a:latin typeface="新宋体" panose="02010609030101010101" pitchFamily="49" charset="-122"/>
              <a:ea typeface="新宋体" panose="02010609030101010101" pitchFamily="49" charset="-122"/>
            </a:endParaRPr>
          </a:p>
        </p:txBody>
      </p:sp>
      <p:sp>
        <p:nvSpPr>
          <p:cNvPr id="6159" name="Line 17"/>
          <p:cNvSpPr/>
          <p:nvPr/>
        </p:nvSpPr>
        <p:spPr>
          <a:xfrm>
            <a:off x="4953000" y="5715000"/>
            <a:ext cx="838200" cy="228600"/>
          </a:xfrm>
          <a:prstGeom prst="line">
            <a:avLst/>
          </a:prstGeom>
          <a:ln w="9525" cap="flat" cmpd="sng">
            <a:solidFill>
              <a:srgbClr val="FF00FF"/>
            </a:solidFill>
            <a:prstDash val="solid"/>
            <a:headEnd type="oval" w="med" len="med"/>
            <a:tailEnd type="none" w="med" len="med"/>
          </a:ln>
        </p:spPr>
      </p:sp>
      <p:sp>
        <p:nvSpPr>
          <p:cNvPr id="6160" name="Text Box 18"/>
          <p:cNvSpPr txBox="1"/>
          <p:nvPr/>
        </p:nvSpPr>
        <p:spPr>
          <a:xfrm>
            <a:off x="5791200" y="5715000"/>
            <a:ext cx="1371600" cy="457200"/>
          </a:xfrm>
          <a:prstGeom prst="rect">
            <a:avLst/>
          </a:prstGeom>
          <a:noFill/>
          <a:ln w="9525">
            <a:noFill/>
          </a:ln>
        </p:spPr>
        <p:txBody>
          <a:bodyPr>
            <a:spAutoFit/>
          </a:bodyPr>
          <a:p>
            <a:pPr>
              <a:spcBef>
                <a:spcPct val="50000"/>
              </a:spcBef>
            </a:pPr>
            <a:r>
              <a:rPr lang="zh-CN" altLang="en-US" sz="2400" dirty="0">
                <a:solidFill>
                  <a:srgbClr val="FF0000"/>
                </a:solidFill>
                <a:latin typeface="新宋体" panose="02010609030101010101" pitchFamily="49" charset="-122"/>
                <a:ea typeface="新宋体" panose="02010609030101010101" pitchFamily="49" charset="-122"/>
              </a:rPr>
              <a:t>覆盖件</a:t>
            </a:r>
            <a:endParaRPr lang="zh-CN" altLang="en-US" sz="2400" dirty="0">
              <a:solidFill>
                <a:srgbClr val="FF0000"/>
              </a:solidFill>
              <a:latin typeface="新宋体" panose="02010609030101010101" pitchFamily="49" charset="-122"/>
              <a:ea typeface="新宋体" panose="02010609030101010101" pitchFamily="49" charset="-122"/>
            </a:endParaRPr>
          </a:p>
        </p:txBody>
      </p:sp>
      <p:sp>
        <p:nvSpPr>
          <p:cNvPr id="6161" name="Line 19"/>
          <p:cNvSpPr/>
          <p:nvPr/>
        </p:nvSpPr>
        <p:spPr>
          <a:xfrm flipH="1">
            <a:off x="2895600" y="4800600"/>
            <a:ext cx="914400" cy="609600"/>
          </a:xfrm>
          <a:prstGeom prst="line">
            <a:avLst/>
          </a:prstGeom>
          <a:ln w="9525" cap="flat" cmpd="sng">
            <a:solidFill>
              <a:srgbClr val="FF00FF"/>
            </a:solidFill>
            <a:prstDash val="solid"/>
            <a:headEnd type="oval" w="med" len="med"/>
            <a:tailEnd type="none" w="med" len="med"/>
          </a:ln>
        </p:spPr>
      </p:sp>
      <p:sp>
        <p:nvSpPr>
          <p:cNvPr id="6162" name="Text Box 20"/>
          <p:cNvSpPr txBox="1"/>
          <p:nvPr/>
        </p:nvSpPr>
        <p:spPr>
          <a:xfrm>
            <a:off x="1752600" y="5334000"/>
            <a:ext cx="1676400" cy="457200"/>
          </a:xfrm>
          <a:prstGeom prst="rect">
            <a:avLst/>
          </a:prstGeom>
          <a:noFill/>
          <a:ln w="9525">
            <a:noFill/>
          </a:ln>
        </p:spPr>
        <p:txBody>
          <a:bodyPr>
            <a:spAutoFit/>
          </a:bodyPr>
          <a:p>
            <a:pPr algn="ctr">
              <a:spcBef>
                <a:spcPct val="50000"/>
              </a:spcBef>
            </a:pPr>
            <a:r>
              <a:rPr lang="zh-CN" altLang="en-US" sz="2400" dirty="0">
                <a:solidFill>
                  <a:srgbClr val="FF0000"/>
                </a:solidFill>
                <a:latin typeface="新宋体" panose="02010609030101010101" pitchFamily="49" charset="-122"/>
                <a:ea typeface="新宋体" panose="02010609030101010101" pitchFamily="49" charset="-122"/>
              </a:rPr>
              <a:t>蓄电池盖</a:t>
            </a:r>
            <a:endParaRPr lang="zh-CN" altLang="en-US" sz="2400" dirty="0">
              <a:solidFill>
                <a:srgbClr val="FF0000"/>
              </a:solidFill>
              <a:latin typeface="新宋体" panose="02010609030101010101" pitchFamily="49" charset="-122"/>
              <a:ea typeface="新宋体" panose="02010609030101010101" pitchFamily="49" charset="-122"/>
            </a:endParaRPr>
          </a:p>
        </p:txBody>
      </p:sp>
      <p:sp>
        <p:nvSpPr>
          <p:cNvPr id="6163" name="Line 21"/>
          <p:cNvSpPr/>
          <p:nvPr/>
        </p:nvSpPr>
        <p:spPr>
          <a:xfrm flipV="1">
            <a:off x="3352800" y="5029200"/>
            <a:ext cx="381000" cy="762000"/>
          </a:xfrm>
          <a:prstGeom prst="line">
            <a:avLst/>
          </a:prstGeom>
          <a:ln w="9525" cap="flat" cmpd="sng">
            <a:solidFill>
              <a:srgbClr val="FF00FF"/>
            </a:solidFill>
            <a:prstDash val="solid"/>
            <a:headEnd type="none" w="med" len="med"/>
            <a:tailEnd type="oval" w="med" len="med"/>
          </a:ln>
        </p:spPr>
      </p:sp>
      <p:sp>
        <p:nvSpPr>
          <p:cNvPr id="6164" name="Text Box 22"/>
          <p:cNvSpPr txBox="1"/>
          <p:nvPr/>
        </p:nvSpPr>
        <p:spPr>
          <a:xfrm>
            <a:off x="2362200" y="5715000"/>
            <a:ext cx="1143000" cy="457200"/>
          </a:xfrm>
          <a:prstGeom prst="rect">
            <a:avLst/>
          </a:prstGeom>
          <a:noFill/>
          <a:ln w="9525">
            <a:noFill/>
          </a:ln>
        </p:spPr>
        <p:txBody>
          <a:bodyPr>
            <a:spAutoFit/>
          </a:bodyPr>
          <a:p>
            <a:pPr algn="ctr">
              <a:spcBef>
                <a:spcPct val="50000"/>
              </a:spcBef>
            </a:pPr>
            <a:r>
              <a:rPr lang="zh-CN" altLang="en-US" sz="2400" dirty="0">
                <a:solidFill>
                  <a:srgbClr val="FF0000"/>
                </a:solidFill>
                <a:latin typeface="新宋体" panose="02010609030101010101" pitchFamily="49" charset="-122"/>
                <a:ea typeface="新宋体" panose="02010609030101010101" pitchFamily="49" charset="-122"/>
              </a:rPr>
              <a:t>灯罩板</a:t>
            </a:r>
            <a:endParaRPr lang="zh-CN" altLang="en-US" sz="2400" dirty="0">
              <a:solidFill>
                <a:srgbClr val="FF0000"/>
              </a:solidFill>
              <a:latin typeface="新宋体" panose="02010609030101010101" pitchFamily="49" charset="-122"/>
              <a:ea typeface="新宋体" panose="02010609030101010101" pitchFamily="49" charset="-122"/>
            </a:endParaRPr>
          </a:p>
        </p:txBody>
      </p:sp>
      <p:sp>
        <p:nvSpPr>
          <p:cNvPr id="6165" name="Line 23"/>
          <p:cNvSpPr/>
          <p:nvPr/>
        </p:nvSpPr>
        <p:spPr>
          <a:xfrm flipH="1" flipV="1">
            <a:off x="4876800" y="5029200"/>
            <a:ext cx="990600" cy="533400"/>
          </a:xfrm>
          <a:prstGeom prst="line">
            <a:avLst/>
          </a:prstGeom>
          <a:ln w="9525" cap="flat" cmpd="sng">
            <a:solidFill>
              <a:srgbClr val="FF00FF"/>
            </a:solidFill>
            <a:prstDash val="solid"/>
            <a:headEnd type="none" w="med" len="med"/>
            <a:tailEnd type="oval" w="med" len="med"/>
          </a:ln>
        </p:spPr>
      </p:sp>
      <p:sp>
        <p:nvSpPr>
          <p:cNvPr id="6166" name="Text Box 24"/>
          <p:cNvSpPr txBox="1"/>
          <p:nvPr/>
        </p:nvSpPr>
        <p:spPr>
          <a:xfrm>
            <a:off x="5791200" y="5334000"/>
            <a:ext cx="1600200" cy="457200"/>
          </a:xfrm>
          <a:prstGeom prst="rect">
            <a:avLst/>
          </a:prstGeom>
          <a:noFill/>
          <a:ln w="9525">
            <a:noFill/>
          </a:ln>
        </p:spPr>
        <p:txBody>
          <a:bodyPr>
            <a:spAutoFit/>
          </a:bodyPr>
          <a:p>
            <a:pPr algn="ctr">
              <a:spcBef>
                <a:spcPct val="50000"/>
              </a:spcBef>
            </a:pPr>
            <a:r>
              <a:rPr lang="zh-CN" altLang="en-US" sz="2400" dirty="0">
                <a:solidFill>
                  <a:srgbClr val="FF0000"/>
                </a:solidFill>
                <a:latin typeface="新宋体" panose="02010609030101010101" pitchFamily="49" charset="-122"/>
                <a:ea typeface="新宋体" panose="02010609030101010101" pitchFamily="49" charset="-122"/>
              </a:rPr>
              <a:t>硅油减震</a:t>
            </a:r>
            <a:endParaRPr lang="zh-CN" altLang="en-US" sz="2400" dirty="0">
              <a:solidFill>
                <a:srgbClr val="FF0000"/>
              </a:solidFill>
              <a:latin typeface="新宋体" panose="02010609030101010101" pitchFamily="49" charset="-122"/>
              <a:ea typeface="新宋体" panose="02010609030101010101" pitchFamily="49" charset="-122"/>
            </a:endParaRPr>
          </a:p>
        </p:txBody>
      </p:sp>
      <p:sp>
        <p:nvSpPr>
          <p:cNvPr id="6167" name="Line 25"/>
          <p:cNvSpPr/>
          <p:nvPr/>
        </p:nvSpPr>
        <p:spPr>
          <a:xfrm flipH="1" flipV="1">
            <a:off x="6172200" y="4267200"/>
            <a:ext cx="1371600" cy="533400"/>
          </a:xfrm>
          <a:prstGeom prst="line">
            <a:avLst/>
          </a:prstGeom>
          <a:ln w="9525" cap="flat" cmpd="sng">
            <a:solidFill>
              <a:srgbClr val="FF00FF"/>
            </a:solidFill>
            <a:prstDash val="solid"/>
            <a:headEnd type="none" w="med" len="med"/>
            <a:tailEnd type="oval" w="med" len="med"/>
          </a:ln>
        </p:spPr>
      </p:sp>
      <p:sp>
        <p:nvSpPr>
          <p:cNvPr id="6168" name="Line 26"/>
          <p:cNvSpPr/>
          <p:nvPr/>
        </p:nvSpPr>
        <p:spPr>
          <a:xfrm>
            <a:off x="1600200" y="4267200"/>
            <a:ext cx="609600" cy="76200"/>
          </a:xfrm>
          <a:prstGeom prst="line">
            <a:avLst/>
          </a:prstGeom>
          <a:ln w="9525" cap="flat" cmpd="sng">
            <a:solidFill>
              <a:srgbClr val="FF00FF"/>
            </a:solidFill>
            <a:prstDash val="solid"/>
            <a:headEnd type="none" w="med" len="med"/>
            <a:tailEnd type="oval" w="med" len="med"/>
          </a:ln>
        </p:spPr>
      </p:sp>
      <p:sp>
        <p:nvSpPr>
          <p:cNvPr id="6169" name="Line 27"/>
          <p:cNvSpPr/>
          <p:nvPr/>
        </p:nvSpPr>
        <p:spPr>
          <a:xfrm>
            <a:off x="1752600" y="2667000"/>
            <a:ext cx="457200" cy="304800"/>
          </a:xfrm>
          <a:prstGeom prst="line">
            <a:avLst/>
          </a:prstGeom>
          <a:ln w="9525" cap="flat" cmpd="sng">
            <a:solidFill>
              <a:srgbClr val="FF00FF"/>
            </a:solidFill>
            <a:prstDash val="solid"/>
            <a:headEnd type="none" w="med" len="med"/>
            <a:tailEnd type="oval" w="med" len="med"/>
          </a:ln>
        </p:spPr>
      </p:sp>
      <p:sp>
        <p:nvSpPr>
          <p:cNvPr id="6170" name="Text Box 28"/>
          <p:cNvSpPr txBox="1"/>
          <p:nvPr/>
        </p:nvSpPr>
        <p:spPr>
          <a:xfrm>
            <a:off x="3733800" y="1447800"/>
            <a:ext cx="2489200" cy="457200"/>
          </a:xfrm>
          <a:prstGeom prst="rect">
            <a:avLst/>
          </a:prstGeom>
          <a:noFill/>
          <a:ln w="9525">
            <a:noFill/>
          </a:ln>
        </p:spPr>
        <p:txBody>
          <a:bodyPr wrap="none">
            <a:spAutoFit/>
          </a:bodyPr>
          <a:p>
            <a:pPr algn="ctr"/>
            <a:r>
              <a:rPr lang="zh-CN" altLang="en-US" sz="2400" dirty="0">
                <a:solidFill>
                  <a:srgbClr val="FF0000"/>
                </a:solidFill>
                <a:latin typeface="新宋体" panose="02010609030101010101" pitchFamily="49" charset="-122"/>
                <a:ea typeface="新宋体" panose="02010609030101010101" pitchFamily="49" charset="-122"/>
              </a:rPr>
              <a:t>回转马达</a:t>
            </a:r>
            <a:r>
              <a:rPr lang="en-US" altLang="zh-CN" sz="2400" dirty="0">
                <a:solidFill>
                  <a:srgbClr val="FF0000"/>
                </a:solidFill>
                <a:latin typeface="新宋体" panose="02010609030101010101" pitchFamily="49" charset="-122"/>
                <a:ea typeface="新宋体" panose="02010609030101010101" pitchFamily="49" charset="-122"/>
              </a:rPr>
              <a:t>+</a:t>
            </a:r>
            <a:r>
              <a:rPr lang="zh-CN" altLang="en-US" sz="2400" dirty="0">
                <a:solidFill>
                  <a:srgbClr val="FF0000"/>
                </a:solidFill>
                <a:latin typeface="新宋体" panose="02010609030101010101" pitchFamily="49" charset="-122"/>
                <a:ea typeface="新宋体" panose="02010609030101010101" pitchFamily="49" charset="-122"/>
              </a:rPr>
              <a:t>减速机</a:t>
            </a:r>
            <a:endParaRPr lang="zh-CN" altLang="en-US" sz="2400" dirty="0">
              <a:solidFill>
                <a:srgbClr val="FF0000"/>
              </a:solidFill>
              <a:latin typeface="新宋体" panose="02010609030101010101" pitchFamily="49" charset="-122"/>
              <a:ea typeface="新宋体" panose="02010609030101010101" pitchFamily="49" charset="-122"/>
            </a:endParaRPr>
          </a:p>
        </p:txBody>
      </p:sp>
      <p:sp>
        <p:nvSpPr>
          <p:cNvPr id="6171" name="Text Box 29"/>
          <p:cNvSpPr txBox="1"/>
          <p:nvPr/>
        </p:nvSpPr>
        <p:spPr>
          <a:xfrm>
            <a:off x="4343400" y="1905000"/>
            <a:ext cx="1143000" cy="457200"/>
          </a:xfrm>
          <a:prstGeom prst="rect">
            <a:avLst/>
          </a:prstGeom>
          <a:noFill/>
          <a:ln w="9525">
            <a:noFill/>
          </a:ln>
        </p:spPr>
        <p:txBody>
          <a:bodyPr>
            <a:spAutoFit/>
          </a:bodyPr>
          <a:p>
            <a:pPr>
              <a:spcBef>
                <a:spcPct val="50000"/>
              </a:spcBef>
            </a:pPr>
            <a:r>
              <a:rPr lang="zh-CN" altLang="en-US" sz="2400" dirty="0">
                <a:solidFill>
                  <a:srgbClr val="FF0000"/>
                </a:solidFill>
                <a:latin typeface="新宋体" panose="02010609030101010101" pitchFamily="49" charset="-122"/>
                <a:ea typeface="新宋体" panose="02010609030101010101" pitchFamily="49" charset="-122"/>
              </a:rPr>
              <a:t>覆盖件</a:t>
            </a:r>
            <a:endParaRPr lang="zh-CN" altLang="en-US" sz="2400" dirty="0">
              <a:solidFill>
                <a:srgbClr val="FF0000"/>
              </a:solidFill>
              <a:latin typeface="新宋体" panose="02010609030101010101" pitchFamily="49" charset="-122"/>
              <a:ea typeface="新宋体" panose="02010609030101010101" pitchFamily="49" charset="-122"/>
            </a:endParaRPr>
          </a:p>
        </p:txBody>
      </p:sp>
      <p:sp>
        <p:nvSpPr>
          <p:cNvPr id="6172" name="Text Box 30"/>
          <p:cNvSpPr txBox="1"/>
          <p:nvPr/>
        </p:nvSpPr>
        <p:spPr>
          <a:xfrm>
            <a:off x="609600" y="2286000"/>
            <a:ext cx="1447800" cy="457200"/>
          </a:xfrm>
          <a:prstGeom prst="rect">
            <a:avLst/>
          </a:prstGeom>
          <a:noFill/>
          <a:ln w="9525">
            <a:noFill/>
          </a:ln>
        </p:spPr>
        <p:txBody>
          <a:bodyPr>
            <a:spAutoFit/>
          </a:bodyPr>
          <a:p>
            <a:pPr algn="ctr">
              <a:spcBef>
                <a:spcPct val="50000"/>
              </a:spcBef>
            </a:pPr>
            <a:r>
              <a:rPr lang="zh-CN" altLang="en-US" sz="2400" dirty="0">
                <a:solidFill>
                  <a:srgbClr val="FF0000"/>
                </a:solidFill>
                <a:latin typeface="新宋体" panose="02010609030101010101" pitchFamily="49" charset="-122"/>
                <a:ea typeface="新宋体" panose="02010609030101010101" pitchFamily="49" charset="-122"/>
              </a:rPr>
              <a:t>动力系统</a:t>
            </a:r>
            <a:endParaRPr lang="zh-CN" altLang="en-US" sz="2400" dirty="0">
              <a:solidFill>
                <a:srgbClr val="FF0000"/>
              </a:solidFill>
              <a:latin typeface="新宋体" panose="02010609030101010101" pitchFamily="49" charset="-122"/>
              <a:ea typeface="新宋体" panose="02010609030101010101" pitchFamily="49" charset="-122"/>
            </a:endParaRPr>
          </a:p>
        </p:txBody>
      </p:sp>
      <p:sp>
        <p:nvSpPr>
          <p:cNvPr id="6173" name="Text Box 31"/>
          <p:cNvSpPr txBox="1"/>
          <p:nvPr/>
        </p:nvSpPr>
        <p:spPr>
          <a:xfrm>
            <a:off x="304800" y="3962400"/>
            <a:ext cx="1403350" cy="457200"/>
          </a:xfrm>
          <a:prstGeom prst="rect">
            <a:avLst/>
          </a:prstGeom>
          <a:noFill/>
          <a:ln w="9525">
            <a:noFill/>
          </a:ln>
        </p:spPr>
        <p:txBody>
          <a:bodyPr>
            <a:spAutoFit/>
          </a:bodyPr>
          <a:p>
            <a:pPr algn="ctr"/>
            <a:r>
              <a:rPr lang="zh-CN" altLang="en-US" sz="2400" dirty="0">
                <a:solidFill>
                  <a:srgbClr val="FF0000"/>
                </a:solidFill>
                <a:latin typeface="新宋体" panose="02010609030101010101" pitchFamily="49" charset="-122"/>
                <a:ea typeface="新宋体" panose="02010609030101010101" pitchFamily="49" charset="-122"/>
              </a:rPr>
              <a:t>液压油箱</a:t>
            </a:r>
            <a:endParaRPr lang="zh-CN" altLang="en-US" sz="2400" dirty="0">
              <a:solidFill>
                <a:srgbClr val="FF0000"/>
              </a:solidFill>
              <a:latin typeface="新宋体" panose="02010609030101010101" pitchFamily="49" charset="-122"/>
              <a:ea typeface="新宋体" panose="02010609030101010101" pitchFamily="49" charset="-122"/>
            </a:endParaRPr>
          </a:p>
        </p:txBody>
      </p:sp>
      <p:sp>
        <p:nvSpPr>
          <p:cNvPr id="6174" name="Line 32"/>
          <p:cNvSpPr/>
          <p:nvPr/>
        </p:nvSpPr>
        <p:spPr>
          <a:xfrm>
            <a:off x="5943600" y="1752600"/>
            <a:ext cx="685800" cy="304800"/>
          </a:xfrm>
          <a:prstGeom prst="line">
            <a:avLst/>
          </a:prstGeom>
          <a:ln w="25400" cap="flat" cmpd="sng">
            <a:solidFill>
              <a:schemeClr val="hlink"/>
            </a:solidFill>
            <a:prstDash val="solid"/>
            <a:headEnd type="none" w="med" len="med"/>
            <a:tailEnd type="oval" w="med" len="med"/>
          </a:ln>
        </p:spPr>
      </p:sp>
      <p:graphicFrame>
        <p:nvGraphicFramePr>
          <p:cNvPr id="6146" name="Object 33"/>
          <p:cNvGraphicFramePr>
            <a:graphicFrameLocks noGrp="1"/>
          </p:cNvGraphicFramePr>
          <p:nvPr>
            <p:ph idx="4294967295"/>
          </p:nvPr>
        </p:nvGraphicFramePr>
        <p:xfrm>
          <a:off x="6705600" y="685800"/>
          <a:ext cx="1400175" cy="2447925"/>
        </p:xfrm>
        <a:graphic>
          <a:graphicData uri="http://schemas.openxmlformats.org/presentationml/2006/ole">
            <mc:AlternateContent xmlns:mc="http://schemas.openxmlformats.org/markup-compatibility/2006">
              <mc:Choice xmlns:v="urn:schemas-microsoft-com:vml" Requires="v">
                <p:oleObj spid="_x0000_s3081" name="" r:id="rId2" imgW="1400175" imgH="2447925" progId="PBrush">
                  <p:embed/>
                </p:oleObj>
              </mc:Choice>
              <mc:Fallback>
                <p:oleObj name="" r:id="rId2" imgW="1400175" imgH="2447925" progId="PBrush">
                  <p:embed/>
                  <p:pic>
                    <p:nvPicPr>
                      <p:cNvPr id="0" name="图片 3080"/>
                      <p:cNvPicPr/>
                      <p:nvPr/>
                    </p:nvPicPr>
                    <p:blipFill>
                      <a:blip r:embed="rId3"/>
                      <a:stretch>
                        <a:fillRect/>
                      </a:stretch>
                    </p:blipFill>
                    <p:spPr>
                      <a:xfrm>
                        <a:off x="6705600" y="685800"/>
                        <a:ext cx="1400175" cy="2447925"/>
                      </a:xfrm>
                      <a:prstGeom prst="rect">
                        <a:avLst/>
                      </a:prstGeom>
                      <a:noFill/>
                      <a:ln w="38100">
                        <a:miter/>
                      </a:ln>
                    </p:spPr>
                  </p:pic>
                </p:oleObj>
              </mc:Fallback>
            </mc:AlternateContent>
          </a:graphicData>
        </a:graphic>
      </p:graphicFrame>
      <p:sp>
        <p:nvSpPr>
          <p:cNvPr id="6175" name="灯片编号占位符 31"/>
          <p:cNvSpPr txBox="1">
            <a:spLocks noGrp="1"/>
          </p:cNvSpPr>
          <p:nvPr/>
        </p:nvSpPr>
        <p:spPr>
          <a:xfrm>
            <a:off x="6553200" y="6245225"/>
            <a:ext cx="2133600" cy="476250"/>
          </a:xfrm>
          <a:prstGeom prst="rect">
            <a:avLst/>
          </a:prstGeom>
          <a:noFill/>
          <a:ln w="9525">
            <a:noFill/>
          </a:ln>
        </p:spPr>
        <p:txBody>
          <a:bodyPr/>
          <a:p>
            <a:pPr algn="r"/>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标题 1"/>
          <p:cNvSpPr>
            <a:spLocks noGrp="1"/>
          </p:cNvSpPr>
          <p:nvPr>
            <p:ph type="title"/>
          </p:nvPr>
        </p:nvSpPr>
        <p:spPr>
          <a:xfrm>
            <a:off x="457200" y="228600"/>
            <a:ext cx="8305800" cy="1524000"/>
          </a:xfrm>
          <a:ln/>
        </p:spPr>
        <p:txBody>
          <a:bodyPr vert="horz" wrap="square" lIns="91440" tIns="45720" rIns="91440" bIns="45720" anchor="ctr" anchorCtr="0"/>
          <a:p>
            <a:br>
              <a:rPr lang="en-US" altLang="zh-CN" sz="2800" b="1" dirty="0">
                <a:latin typeface="新宋体" panose="02010609030101010101" pitchFamily="49" charset="-122"/>
                <a:ea typeface="新宋体" panose="02010609030101010101" pitchFamily="49" charset="-122"/>
              </a:rPr>
            </a:br>
            <a:br>
              <a:rPr lang="en-US" altLang="zh-CN" sz="3200" b="1" dirty="0">
                <a:latin typeface="新宋体" panose="02010609030101010101" pitchFamily="49" charset="-122"/>
                <a:ea typeface="新宋体" panose="02010609030101010101" pitchFamily="49" charset="-122"/>
              </a:rPr>
            </a:br>
            <a:r>
              <a:rPr lang="zh-CN" altLang="en-US" sz="3200" b="1" dirty="0">
                <a:latin typeface="新宋体" panose="02010609030101010101" pitchFamily="49" charset="-122"/>
                <a:ea typeface="新宋体" panose="02010609030101010101" pitchFamily="49" charset="-122"/>
              </a:rPr>
              <a:t>挖掘机在工作前，应做好下列准备工作</a:t>
            </a:r>
            <a:r>
              <a:rPr lang="zh-CN" altLang="en-US" sz="2800" b="1" dirty="0">
                <a:latin typeface="新宋体" panose="02010609030101010101" pitchFamily="49" charset="-122"/>
                <a:ea typeface="新宋体" panose="02010609030101010101" pitchFamily="49" charset="-122"/>
              </a:rPr>
              <a:t>：</a:t>
            </a:r>
            <a:br>
              <a:rPr lang="en-US" altLang="zh-CN" sz="2800" b="1" dirty="0">
                <a:latin typeface="新宋体" panose="02010609030101010101" pitchFamily="49" charset="-122"/>
                <a:ea typeface="新宋体" panose="02010609030101010101" pitchFamily="49" charset="-122"/>
              </a:rPr>
            </a:br>
            <a:br>
              <a:rPr lang="en-US" altLang="zh-CN" sz="2800" b="1" dirty="0">
                <a:latin typeface="新宋体" panose="02010609030101010101" pitchFamily="49" charset="-122"/>
                <a:ea typeface="新宋体" panose="02010609030101010101" pitchFamily="49" charset="-122"/>
              </a:rPr>
            </a:br>
            <a:r>
              <a:rPr lang="zh-CN" altLang="en-US" sz="2000" dirty="0">
                <a:latin typeface="新宋体" panose="02010609030101010101" pitchFamily="49" charset="-122"/>
                <a:ea typeface="新宋体" panose="02010609030101010101" pitchFamily="49" charset="-122"/>
              </a:rPr>
              <a:t>操作挖掘机时应严格遵守</a:t>
            </a:r>
            <a:r>
              <a:rPr lang="en-US" altLang="zh-CN" sz="2000" dirty="0">
                <a:latin typeface="新宋体" panose="02010609030101010101" pitchFamily="49" charset="-122"/>
                <a:ea typeface="新宋体" panose="02010609030101010101" pitchFamily="49" charset="-122"/>
              </a:rPr>
              <a:t>〈</a:t>
            </a:r>
            <a:r>
              <a:rPr lang="zh-CN" altLang="en-US" sz="2000" dirty="0">
                <a:latin typeface="新宋体" panose="02010609030101010101" pitchFamily="49" charset="-122"/>
                <a:ea typeface="新宋体" panose="02010609030101010101" pitchFamily="49" charset="-122"/>
              </a:rPr>
              <a:t>中华人民共和国道路交通管理条例</a:t>
            </a:r>
            <a:r>
              <a:rPr lang="en-US" altLang="zh-CN" sz="2000" dirty="0">
                <a:latin typeface="新宋体" panose="02010609030101010101" pitchFamily="49" charset="-122"/>
                <a:ea typeface="新宋体" panose="02010609030101010101" pitchFamily="49" charset="-122"/>
              </a:rPr>
              <a:t>〉</a:t>
            </a:r>
            <a:br>
              <a:rPr lang="zh-CN" altLang="en-US" sz="2800" dirty="0">
                <a:latin typeface="新宋体" panose="02010609030101010101" pitchFamily="49" charset="-122"/>
                <a:ea typeface="新宋体" panose="02010609030101010101" pitchFamily="49" charset="-122"/>
              </a:rPr>
            </a:br>
            <a:br>
              <a:rPr lang="zh-CN" altLang="en-US" sz="2800" dirty="0">
                <a:latin typeface="新宋体" panose="02010609030101010101" pitchFamily="49" charset="-122"/>
                <a:ea typeface="新宋体" panose="02010609030101010101" pitchFamily="49" charset="-122"/>
              </a:rPr>
            </a:br>
            <a:endParaRPr lang="zh-CN" altLang="en-US" sz="2800" b="1" dirty="0">
              <a:latin typeface="新宋体" panose="02010609030101010101" pitchFamily="49" charset="-122"/>
              <a:ea typeface="新宋体" panose="02010609030101010101" pitchFamily="49" charset="-122"/>
            </a:endParaRPr>
          </a:p>
        </p:txBody>
      </p:sp>
      <p:sp>
        <p:nvSpPr>
          <p:cNvPr id="39939" name="内容占位符 2"/>
          <p:cNvSpPr>
            <a:spLocks noGrp="1"/>
          </p:cNvSpPr>
          <p:nvPr>
            <p:ph idx="1"/>
          </p:nvPr>
        </p:nvSpPr>
        <p:spPr>
          <a:xfrm>
            <a:off x="152400" y="2286000"/>
            <a:ext cx="8458200" cy="3962400"/>
          </a:xfrm>
          <a:ln/>
        </p:spPr>
        <p:txBody>
          <a:bodyPr vert="horz" wrap="square" lIns="91440" tIns="45720" rIns="91440" bIns="45720" anchor="t" anchorCtr="0"/>
          <a:p>
            <a:r>
              <a:rPr lang="en-US" altLang="zh-CN" sz="2400" dirty="0">
                <a:latin typeface="新宋体" panose="02010609030101010101" pitchFamily="49" charset="-122"/>
                <a:ea typeface="新宋体" panose="02010609030101010101" pitchFamily="49" charset="-122"/>
              </a:rPr>
              <a:t>1</a:t>
            </a:r>
            <a:r>
              <a:rPr lang="zh-CN" altLang="en-US" sz="2400" dirty="0">
                <a:latin typeface="新宋体" panose="02010609030101010101" pitchFamily="49" charset="-122"/>
                <a:ea typeface="新宋体" panose="02010609030101010101" pitchFamily="49" charset="-122"/>
              </a:rPr>
              <a:t>不能在非用于攀登的表面上攀登。 </a:t>
            </a:r>
            <a:endParaRPr lang="en-US" altLang="zh-CN" sz="2400" dirty="0">
              <a:latin typeface="新宋体" panose="02010609030101010101" pitchFamily="49" charset="-122"/>
              <a:ea typeface="新宋体" panose="02010609030101010101" pitchFamily="49" charset="-122"/>
            </a:endParaRPr>
          </a:p>
          <a:p>
            <a:r>
              <a:rPr lang="en-US" altLang="zh-CN" sz="2400" dirty="0">
                <a:latin typeface="新宋体" panose="02010609030101010101" pitchFamily="49" charset="-122"/>
                <a:ea typeface="新宋体" panose="02010609030101010101" pitchFamily="49" charset="-122"/>
              </a:rPr>
              <a:t>2</a:t>
            </a:r>
            <a:r>
              <a:rPr lang="zh-CN" altLang="en-US" sz="2400" dirty="0">
                <a:latin typeface="新宋体" panose="02010609030101010101" pitchFamily="49" charset="-122"/>
                <a:ea typeface="新宋体" panose="02010609030101010101" pitchFamily="49" charset="-122"/>
              </a:rPr>
              <a:t>挖掘机行驶中要遵守转弯三项规定（减速、鸣号、靠右行），会车时要做到礼让“三先”（先慢、先让、先停）；上下坡时不准曲线行驶</a:t>
            </a:r>
            <a:endParaRPr lang="en-US" altLang="zh-CN" sz="2400" dirty="0">
              <a:latin typeface="新宋体" panose="02010609030101010101" pitchFamily="49" charset="-122"/>
              <a:ea typeface="新宋体" panose="02010609030101010101" pitchFamily="49" charset="-122"/>
            </a:endParaRPr>
          </a:p>
          <a:p>
            <a:r>
              <a:rPr lang="en-US" altLang="zh-CN" sz="2400" dirty="0">
                <a:latin typeface="新宋体" panose="02010609030101010101" pitchFamily="49" charset="-122"/>
                <a:ea typeface="新宋体" panose="02010609030101010101" pitchFamily="49" charset="-122"/>
              </a:rPr>
              <a:t>3</a:t>
            </a:r>
            <a:r>
              <a:rPr lang="zh-CN" altLang="en-US" sz="2400" dirty="0">
                <a:latin typeface="新宋体" panose="02010609030101010101" pitchFamily="49" charset="-122"/>
                <a:ea typeface="新宋体" panose="02010609030101010101" pitchFamily="49" charset="-122"/>
              </a:rPr>
              <a:t>向施工人员了解施工条件和任务。内容包括：</a:t>
            </a:r>
            <a:endParaRPr lang="en-US" altLang="zh-CN" sz="2400" dirty="0">
              <a:latin typeface="新宋体" panose="02010609030101010101" pitchFamily="49" charset="-122"/>
              <a:ea typeface="新宋体" panose="02010609030101010101" pitchFamily="49" charset="-122"/>
            </a:endParaRPr>
          </a:p>
          <a:p>
            <a:pPr>
              <a:buNone/>
            </a:pPr>
            <a:r>
              <a:rPr lang="en-US" altLang="zh-CN" sz="2400" dirty="0">
                <a:latin typeface="新宋体" panose="02010609030101010101" pitchFamily="49" charset="-122"/>
                <a:ea typeface="新宋体" panose="02010609030101010101" pitchFamily="49" charset="-122"/>
              </a:rPr>
              <a:t>    </a:t>
            </a:r>
            <a:r>
              <a:rPr lang="zh-CN" altLang="en-US" sz="2400" dirty="0">
                <a:latin typeface="新宋体" panose="02010609030101010101" pitchFamily="49" charset="-122"/>
                <a:ea typeface="新宋体" panose="02010609030101010101" pitchFamily="49" charset="-122"/>
              </a:rPr>
              <a:t>填挖土的高度和深度、边坡及电线高度、地下电缆、各种管道、坑道、墓穴和各种障碍物的情况和位置。挖掘机进入现场后，司机应遵守施工现场的有关安全规则。</a:t>
            </a:r>
            <a:endParaRPr lang="zh-CN" altLang="en-US" sz="2400" dirty="0">
              <a:latin typeface="新宋体" panose="02010609030101010101" pitchFamily="49" charset="-122"/>
              <a:ea typeface="新宋体" panose="02010609030101010101" pitchFamily="49" charset="-122"/>
            </a:endParaRPr>
          </a:p>
          <a:p>
            <a:pPr>
              <a:buNone/>
            </a:pPr>
            <a:r>
              <a:rPr lang="zh-CN" altLang="en-US" sz="2400" dirty="0">
                <a:latin typeface="新宋体" panose="02010609030101010101" pitchFamily="49" charset="-122"/>
                <a:ea typeface="新宋体" panose="02010609030101010101" pitchFamily="49" charset="-122"/>
              </a:rPr>
              <a:t> </a:t>
            </a:r>
            <a:endParaRPr lang="zh-CN" altLang="en-US" sz="1800" dirty="0">
              <a:latin typeface="新宋体" panose="02010609030101010101" pitchFamily="49" charset="-122"/>
              <a:ea typeface="新宋体" panose="02010609030101010101" pitchFamily="49" charset="-122"/>
            </a:endParaRPr>
          </a:p>
        </p:txBody>
      </p:sp>
      <p:sp>
        <p:nvSpPr>
          <p:cNvPr id="39940" name="灯片编号占位符 3"/>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内容占位符 2"/>
          <p:cNvSpPr>
            <a:spLocks noGrp="1"/>
          </p:cNvSpPr>
          <p:nvPr>
            <p:ph idx="1"/>
          </p:nvPr>
        </p:nvSpPr>
        <p:spPr>
          <a:xfrm>
            <a:off x="457200" y="609600"/>
            <a:ext cx="8458200" cy="5516563"/>
          </a:xfrm>
          <a:ln/>
        </p:spPr>
        <p:txBody>
          <a:bodyPr vert="horz" wrap="square" lIns="91440" tIns="45720" rIns="91440" bIns="45720" anchor="t" anchorCtr="0"/>
          <a:p>
            <a:r>
              <a:rPr lang="en-US" altLang="zh-CN" sz="2800" dirty="0">
                <a:latin typeface="新宋体" panose="02010609030101010101" pitchFamily="49" charset="-122"/>
                <a:ea typeface="新宋体" panose="02010609030101010101" pitchFamily="49" charset="-122"/>
              </a:rPr>
              <a:t>4</a:t>
            </a:r>
            <a:r>
              <a:rPr lang="zh-CN" altLang="en-US" sz="2800" dirty="0">
                <a:latin typeface="新宋体" panose="02010609030101010101" pitchFamily="49" charset="-122"/>
                <a:ea typeface="新宋体" panose="02010609030101010101" pitchFamily="49" charset="-122"/>
              </a:rPr>
              <a:t>挖掘机在多石土壤或冻土地带工作时，应先进行爆破再进行挖掘。</a:t>
            </a:r>
            <a:endParaRPr lang="zh-CN" altLang="en-US" sz="2800" dirty="0">
              <a:latin typeface="新宋体" panose="02010609030101010101" pitchFamily="49" charset="-122"/>
              <a:ea typeface="新宋体" panose="02010609030101010101" pitchFamily="49" charset="-122"/>
            </a:endParaRPr>
          </a:p>
          <a:p>
            <a:r>
              <a:rPr lang="en-US" altLang="zh-CN" sz="2800" dirty="0">
                <a:latin typeface="新宋体" panose="02010609030101010101" pitchFamily="49" charset="-122"/>
                <a:ea typeface="新宋体" panose="02010609030101010101" pitchFamily="49" charset="-122"/>
              </a:rPr>
              <a:t>5</a:t>
            </a:r>
            <a:r>
              <a:rPr lang="zh-CN" altLang="en-US" sz="2800" dirty="0">
                <a:latin typeface="新宋体" panose="02010609030101010101" pitchFamily="49" charset="-122"/>
                <a:ea typeface="新宋体" panose="02010609030101010101" pitchFamily="49" charset="-122"/>
              </a:rPr>
              <a:t>按照日常例行保养项目，对挖掘机进行检查、保养、调整、紧固。</a:t>
            </a:r>
            <a:endParaRPr lang="en-US" altLang="zh-CN" sz="2800" dirty="0">
              <a:latin typeface="新宋体" panose="02010609030101010101" pitchFamily="49" charset="-122"/>
              <a:ea typeface="新宋体" panose="02010609030101010101" pitchFamily="49" charset="-122"/>
            </a:endParaRPr>
          </a:p>
          <a:p>
            <a:r>
              <a:rPr lang="en-US" altLang="zh-CN" sz="2800" dirty="0">
                <a:latin typeface="新宋体" panose="02010609030101010101" pitchFamily="49" charset="-122"/>
                <a:ea typeface="新宋体" panose="02010609030101010101" pitchFamily="49" charset="-122"/>
              </a:rPr>
              <a:t>6</a:t>
            </a:r>
            <a:r>
              <a:rPr lang="zh-CN" altLang="en-US" sz="2800" dirty="0">
                <a:latin typeface="新宋体" panose="02010609030101010101" pitchFamily="49" charset="-122"/>
                <a:ea typeface="新宋体" panose="02010609030101010101" pitchFamily="49" charset="-122"/>
              </a:rPr>
              <a:t>检查燃料、润滑油、冷却水是否充足，不足时应予添加。在添加燃油时严禁吸烟及接近明火，以免引起火灾。</a:t>
            </a:r>
            <a:endParaRPr lang="zh-CN" altLang="en-US" sz="2800" dirty="0">
              <a:latin typeface="新宋体" panose="02010609030101010101" pitchFamily="49" charset="-122"/>
              <a:ea typeface="新宋体" panose="02010609030101010101" pitchFamily="49" charset="-122"/>
            </a:endParaRPr>
          </a:p>
          <a:p>
            <a:r>
              <a:rPr lang="en-US" altLang="zh-CN" sz="2800" dirty="0">
                <a:latin typeface="新宋体" panose="02010609030101010101" pitchFamily="49" charset="-122"/>
                <a:ea typeface="新宋体" panose="02010609030101010101" pitchFamily="49" charset="-122"/>
              </a:rPr>
              <a:t>7</a:t>
            </a:r>
            <a:r>
              <a:rPr lang="zh-CN" altLang="en-US" sz="2800" dirty="0">
                <a:latin typeface="新宋体" panose="02010609030101010101" pitchFamily="49" charset="-122"/>
                <a:ea typeface="新宋体" panose="02010609030101010101" pitchFamily="49" charset="-122"/>
              </a:rPr>
              <a:t>检查电线路绝缘和各开关触点是否良好。</a:t>
            </a:r>
            <a:endParaRPr lang="en-US" altLang="zh-CN" sz="2800" dirty="0">
              <a:latin typeface="新宋体" panose="02010609030101010101" pitchFamily="49" charset="-122"/>
              <a:ea typeface="新宋体" panose="02010609030101010101" pitchFamily="49" charset="-122"/>
            </a:endParaRPr>
          </a:p>
          <a:p>
            <a:r>
              <a:rPr lang="en-US" altLang="zh-CN" sz="2800" dirty="0">
                <a:latin typeface="新宋体" panose="02010609030101010101" pitchFamily="49" charset="-122"/>
                <a:ea typeface="新宋体" panose="02010609030101010101" pitchFamily="49" charset="-122"/>
              </a:rPr>
              <a:t>8</a:t>
            </a:r>
            <a:r>
              <a:rPr lang="zh-CN" altLang="en-US" sz="2800" dirty="0">
                <a:latin typeface="新宋体" panose="02010609030101010101" pitchFamily="49" charset="-122"/>
                <a:ea typeface="新宋体" panose="02010609030101010101" pitchFamily="49" charset="-122"/>
              </a:rPr>
              <a:t>检查液压系统各管路及操作阀、工作油缸、油泵等，是否有泄漏，动作是否异常。</a:t>
            </a:r>
            <a:endParaRPr lang="zh-CN" altLang="en-US" sz="2800" dirty="0">
              <a:latin typeface="新宋体" panose="02010609030101010101" pitchFamily="49" charset="-122"/>
              <a:ea typeface="新宋体" panose="02010609030101010101" pitchFamily="49" charset="-122"/>
            </a:endParaRPr>
          </a:p>
          <a:p>
            <a:r>
              <a:rPr lang="en-US" altLang="zh-CN" sz="2800" dirty="0">
                <a:latin typeface="新宋体" panose="02010609030101010101" pitchFamily="49" charset="-122"/>
                <a:ea typeface="新宋体" panose="02010609030101010101" pitchFamily="49" charset="-122"/>
              </a:rPr>
              <a:t>9</a:t>
            </a:r>
            <a:r>
              <a:rPr lang="zh-CN" altLang="en-US" sz="2800" dirty="0">
                <a:latin typeface="新宋体" panose="02010609030101010101" pitchFamily="49" charset="-122"/>
                <a:ea typeface="新宋体" panose="02010609030101010101" pitchFamily="49" charset="-122"/>
              </a:rPr>
              <a:t>检查钢丝绳及固定钢丝绳的卡子是否牢固可靠。</a:t>
            </a:r>
            <a:endParaRPr lang="zh-CN" altLang="en-US" sz="2800" dirty="0">
              <a:latin typeface="新宋体" panose="02010609030101010101" pitchFamily="49" charset="-122"/>
              <a:ea typeface="新宋体" panose="02010609030101010101" pitchFamily="49" charset="-122"/>
            </a:endParaRPr>
          </a:p>
          <a:p>
            <a:endParaRPr lang="zh-CN" altLang="en-US" sz="2800" dirty="0">
              <a:latin typeface="新宋体" panose="02010609030101010101" pitchFamily="49" charset="-122"/>
              <a:ea typeface="新宋体" panose="02010609030101010101" pitchFamily="49" charset="-122"/>
            </a:endParaRPr>
          </a:p>
          <a:p>
            <a:endParaRPr lang="zh-CN" altLang="en-US" dirty="0">
              <a:latin typeface="新宋体" panose="02010609030101010101" pitchFamily="49" charset="-122"/>
              <a:ea typeface="新宋体" panose="02010609030101010101" pitchFamily="49" charset="-122"/>
            </a:endParaRPr>
          </a:p>
        </p:txBody>
      </p:sp>
      <p:sp>
        <p:nvSpPr>
          <p:cNvPr id="40963" name="灯片编号占位符 3"/>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内容占位符 2"/>
          <p:cNvSpPr>
            <a:spLocks noGrp="1"/>
          </p:cNvSpPr>
          <p:nvPr>
            <p:ph idx="1"/>
          </p:nvPr>
        </p:nvSpPr>
        <p:spPr>
          <a:xfrm>
            <a:off x="457200" y="457200"/>
            <a:ext cx="8229600" cy="5668963"/>
          </a:xfrm>
          <a:ln/>
        </p:spPr>
        <p:txBody>
          <a:bodyPr vert="horz" wrap="square" lIns="91440" tIns="45720" rIns="91440" bIns="45720" anchor="t" anchorCtr="0"/>
          <a:p>
            <a:r>
              <a:rPr lang="en-US" altLang="zh-CN" sz="2800" dirty="0">
                <a:latin typeface="新宋体" panose="02010609030101010101" pitchFamily="49" charset="-122"/>
                <a:ea typeface="新宋体" panose="02010609030101010101" pitchFamily="49" charset="-122"/>
              </a:rPr>
              <a:t>10</a:t>
            </a:r>
            <a:r>
              <a:rPr lang="zh-CN" altLang="en-US" sz="2800" dirty="0">
                <a:latin typeface="新宋体" panose="02010609030101010101" pitchFamily="49" charset="-122"/>
                <a:ea typeface="新宋体" panose="02010609030101010101" pitchFamily="49" charset="-122"/>
              </a:rPr>
              <a:t>将主离合器操纵杆放在“空档”位置上，起动发动机（若是手摇起动要注意摇把反击伤人；若系手拉绳起动，不可将拉绳缠在手上）。检查各仪表、传动机构、工作装置、制动机构是否正常，确认无误后，方可开始工作。</a:t>
            </a:r>
            <a:endParaRPr lang="en-US" altLang="zh-CN" dirty="0">
              <a:latin typeface="新宋体" panose="02010609030101010101" pitchFamily="49" charset="-122"/>
              <a:ea typeface="新宋体" panose="02010609030101010101" pitchFamily="49" charset="-122"/>
            </a:endParaRPr>
          </a:p>
          <a:p>
            <a:r>
              <a:rPr lang="en-US" altLang="zh-CN" sz="2800" dirty="0">
                <a:latin typeface="新宋体" panose="02010609030101010101" pitchFamily="49" charset="-122"/>
                <a:ea typeface="新宋体" panose="02010609030101010101" pitchFamily="49" charset="-122"/>
              </a:rPr>
              <a:t>11</a:t>
            </a:r>
            <a:r>
              <a:rPr lang="zh-CN" altLang="en-US" sz="2800" dirty="0">
                <a:latin typeface="新宋体" panose="02010609030101010101" pitchFamily="49" charset="-122"/>
                <a:ea typeface="新宋体" panose="02010609030101010101" pitchFamily="49" charset="-122"/>
              </a:rPr>
              <a:t>发动机起动后，严禁有人站在铲斗内、臂杆上、履带和机棚上。</a:t>
            </a:r>
            <a:endParaRPr lang="zh-CN" altLang="en-US" sz="2800" dirty="0">
              <a:latin typeface="新宋体" panose="02010609030101010101" pitchFamily="49" charset="-122"/>
              <a:ea typeface="新宋体" panose="02010609030101010101" pitchFamily="49" charset="-122"/>
            </a:endParaRPr>
          </a:p>
          <a:p>
            <a:endParaRPr lang="zh-CN" altLang="en-US" dirty="0">
              <a:latin typeface="新宋体" panose="02010609030101010101" pitchFamily="49" charset="-122"/>
              <a:ea typeface="新宋体" panose="02010609030101010101" pitchFamily="49" charset="-122"/>
            </a:endParaRPr>
          </a:p>
        </p:txBody>
      </p:sp>
      <p:sp>
        <p:nvSpPr>
          <p:cNvPr id="41987" name="灯片编号占位符 3"/>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标题 1"/>
          <p:cNvSpPr>
            <a:spLocks noGrp="1"/>
          </p:cNvSpPr>
          <p:nvPr>
            <p:ph type="title"/>
          </p:nvPr>
        </p:nvSpPr>
        <p:spPr>
          <a:xfrm>
            <a:off x="533400" y="0"/>
            <a:ext cx="8229600" cy="1143000"/>
          </a:xfrm>
          <a:ln/>
        </p:spPr>
        <p:txBody>
          <a:bodyPr vert="horz" wrap="square" lIns="91440" tIns="45720" rIns="91440" bIns="45720" anchor="ctr" anchorCtr="0"/>
          <a:p>
            <a:r>
              <a:rPr lang="zh-CN" altLang="en-US" sz="4800" b="1" dirty="0">
                <a:solidFill>
                  <a:schemeClr val="tx1"/>
                </a:solidFill>
                <a:latin typeface="新宋体" panose="02010609030101010101" pitchFamily="49" charset="-122"/>
                <a:ea typeface="新宋体" panose="02010609030101010101" pitchFamily="49" charset="-122"/>
              </a:rPr>
              <a:t>起步行驶注意事项</a:t>
            </a:r>
            <a:endParaRPr lang="zh-CN" altLang="en-US" sz="4800" b="1" dirty="0">
              <a:latin typeface="新宋体" panose="02010609030101010101" pitchFamily="49" charset="-122"/>
              <a:ea typeface="新宋体" panose="02010609030101010101" pitchFamily="49" charset="-122"/>
            </a:endParaRPr>
          </a:p>
        </p:txBody>
      </p:sp>
      <p:sp>
        <p:nvSpPr>
          <p:cNvPr id="43011" name="内容占位符 2"/>
          <p:cNvSpPr>
            <a:spLocks noGrp="1"/>
          </p:cNvSpPr>
          <p:nvPr>
            <p:ph idx="1"/>
          </p:nvPr>
        </p:nvSpPr>
        <p:spPr>
          <a:xfrm>
            <a:off x="0" y="838200"/>
            <a:ext cx="8991600" cy="4678363"/>
          </a:xfrm>
          <a:ln/>
        </p:spPr>
        <p:txBody>
          <a:bodyPr vert="horz" wrap="square" lIns="91440" tIns="45720" rIns="91440" bIns="45720" anchor="t" anchorCtr="0"/>
          <a:p>
            <a:r>
              <a:rPr lang="zh-CN" altLang="en-US" sz="2800" dirty="0">
                <a:latin typeface="新宋体" panose="02010609030101010101" pitchFamily="49" charset="-122"/>
                <a:ea typeface="新宋体" panose="02010609030101010101" pitchFamily="49" charset="-122"/>
              </a:rPr>
              <a:t>挖掘机起步前，应认真察看液压挖掘机周围有无影响挖掘机起步的障碍或人员。</a:t>
            </a:r>
            <a:endParaRPr lang="zh-CN" altLang="en-US" sz="2800" dirty="0">
              <a:latin typeface="新宋体" panose="02010609030101010101" pitchFamily="49" charset="-122"/>
              <a:ea typeface="新宋体" panose="02010609030101010101" pitchFamily="49" charset="-122"/>
            </a:endParaRPr>
          </a:p>
          <a:p>
            <a:r>
              <a:rPr lang="zh-CN" altLang="en-US" sz="2800" dirty="0">
                <a:latin typeface="新宋体" panose="02010609030101010101" pitchFamily="49" charset="-122"/>
                <a:ea typeface="新宋体" panose="02010609030101010101" pitchFamily="49" charset="-122"/>
              </a:rPr>
              <a:t> （</a:t>
            </a:r>
            <a:r>
              <a:rPr lang="en-US" altLang="zh-CN" sz="2800" dirty="0">
                <a:latin typeface="新宋体" panose="02010609030101010101" pitchFamily="49" charset="-122"/>
                <a:ea typeface="新宋体" panose="02010609030101010101" pitchFamily="49" charset="-122"/>
              </a:rPr>
              <a:t>1</a:t>
            </a:r>
            <a:r>
              <a:rPr lang="zh-CN" altLang="en-US" sz="2800" dirty="0">
                <a:latin typeface="新宋体" panose="02010609030101010101" pitchFamily="49" charset="-122"/>
                <a:ea typeface="新宋体" panose="02010609030101010101" pitchFamily="49" charset="-122"/>
              </a:rPr>
              <a:t>）当挖掘机需要行走较长一段距离时，应将上部平台转到平行于行走减速器的方向，并用回转制动闸将上部平台锁紧，把铲斗、动臂收复使工作机构处于道路行驶状态。</a:t>
            </a:r>
            <a:endParaRPr lang="zh-CN" altLang="en-US" sz="2800" dirty="0">
              <a:latin typeface="新宋体" panose="02010609030101010101" pitchFamily="49" charset="-122"/>
              <a:ea typeface="新宋体" panose="02010609030101010101" pitchFamily="49" charset="-122"/>
            </a:endParaRPr>
          </a:p>
          <a:p>
            <a:r>
              <a:rPr lang="zh-CN" altLang="en-US" sz="2800" dirty="0">
                <a:latin typeface="新宋体" panose="02010609030101010101" pitchFamily="49" charset="-122"/>
                <a:ea typeface="新宋体" panose="02010609030101010101" pitchFamily="49" charset="-122"/>
              </a:rPr>
              <a:t> （</a:t>
            </a:r>
            <a:r>
              <a:rPr lang="en-US" altLang="zh-CN" sz="2800" dirty="0">
                <a:latin typeface="新宋体" panose="02010609030101010101" pitchFamily="49" charset="-122"/>
                <a:ea typeface="新宋体" panose="02010609030101010101" pitchFamily="49" charset="-122"/>
              </a:rPr>
              <a:t>2</a:t>
            </a:r>
            <a:r>
              <a:rPr lang="zh-CN" altLang="en-US" sz="2800" dirty="0">
                <a:latin typeface="新宋体" panose="02010609030101010101" pitchFamily="49" charset="-122"/>
                <a:ea typeface="新宋体" panose="02010609030101010101" pitchFamily="49" charset="-122"/>
              </a:rPr>
              <a:t>）挖掘机起步行驶后，注意察看各仪表的示值，注意液压系统、传动系统、左右台车架行走机构，操纵装置及发动机有无异响和失常现象，发现异常应及时检修。</a:t>
            </a:r>
            <a:endParaRPr lang="zh-CN" altLang="en-US" sz="2800" dirty="0">
              <a:latin typeface="新宋体" panose="02010609030101010101" pitchFamily="49" charset="-122"/>
              <a:ea typeface="新宋体" panose="02010609030101010101" pitchFamily="49" charset="-122"/>
            </a:endParaRPr>
          </a:p>
          <a:p>
            <a:endParaRPr lang="zh-CN" altLang="en-US" dirty="0">
              <a:latin typeface="新宋体" panose="02010609030101010101" pitchFamily="49" charset="-122"/>
              <a:ea typeface="新宋体" panose="02010609030101010101" pitchFamily="49" charset="-122"/>
            </a:endParaRPr>
          </a:p>
        </p:txBody>
      </p:sp>
      <p:sp>
        <p:nvSpPr>
          <p:cNvPr id="43012" name="灯片编号占位符 3"/>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Rectangle 3"/>
          <p:cNvSpPr>
            <a:spLocks noGrp="1"/>
          </p:cNvSpPr>
          <p:nvPr>
            <p:ph idx="1"/>
          </p:nvPr>
        </p:nvSpPr>
        <p:spPr>
          <a:xfrm>
            <a:off x="457200" y="381000"/>
            <a:ext cx="8229600" cy="5745163"/>
          </a:xfrm>
          <a:ln/>
        </p:spPr>
        <p:txBody>
          <a:bodyPr vert="horz" wrap="square" lIns="91440" tIns="45720" rIns="91440" bIns="45720" anchor="t" anchorCtr="0"/>
          <a:p>
            <a:r>
              <a:rPr lang="zh-CN" altLang="en-US" sz="2400" dirty="0">
                <a:latin typeface="新宋体" panose="02010609030101010101" pitchFamily="49" charset="-122"/>
                <a:ea typeface="新宋体" panose="02010609030101010101" pitchFamily="49" charset="-122"/>
              </a:rPr>
              <a:t>（</a:t>
            </a:r>
            <a:r>
              <a:rPr lang="en-US" altLang="zh-CN" sz="2400" dirty="0">
                <a:latin typeface="新宋体" panose="02010609030101010101" pitchFamily="49" charset="-122"/>
                <a:ea typeface="新宋体" panose="02010609030101010101" pitchFamily="49" charset="-122"/>
              </a:rPr>
              <a:t>3</a:t>
            </a:r>
            <a:r>
              <a:rPr lang="zh-CN" altLang="en-US" sz="2400" dirty="0">
                <a:latin typeface="新宋体" panose="02010609030101010101" pitchFamily="49" charset="-122"/>
                <a:ea typeface="新宋体" panose="02010609030101010101" pitchFamily="49" charset="-122"/>
              </a:rPr>
              <a:t>）下坡时，要低速慢行，严禁发动机熄火或空档滑行。</a:t>
            </a:r>
            <a:endParaRPr lang="zh-CN" altLang="en-US" sz="2400" dirty="0">
              <a:latin typeface="新宋体" panose="02010609030101010101" pitchFamily="49" charset="-122"/>
              <a:ea typeface="新宋体" panose="02010609030101010101" pitchFamily="49" charset="-122"/>
            </a:endParaRPr>
          </a:p>
          <a:p>
            <a:r>
              <a:rPr lang="zh-CN" altLang="en-US" sz="2400" dirty="0">
                <a:latin typeface="新宋体" panose="02010609030101010101" pitchFamily="49" charset="-122"/>
                <a:ea typeface="新宋体" panose="02010609030101010101" pitchFamily="49" charset="-122"/>
              </a:rPr>
              <a:t>（</a:t>
            </a:r>
            <a:r>
              <a:rPr lang="en-US" altLang="zh-CN" sz="2400" dirty="0">
                <a:latin typeface="新宋体" panose="02010609030101010101" pitchFamily="49" charset="-122"/>
                <a:ea typeface="新宋体" panose="02010609030101010101" pitchFamily="49" charset="-122"/>
              </a:rPr>
              <a:t>4</a:t>
            </a:r>
            <a:r>
              <a:rPr lang="zh-CN" altLang="en-US" sz="2400" dirty="0">
                <a:latin typeface="新宋体" panose="02010609030101010101" pitchFamily="49" charset="-122"/>
                <a:ea typeface="新宋体" panose="02010609030101010101" pitchFamily="49" charset="-122"/>
              </a:rPr>
              <a:t>）不准在斜坡上横向行驶。</a:t>
            </a:r>
            <a:endParaRPr lang="zh-CN" altLang="en-US" sz="2400" dirty="0">
              <a:latin typeface="新宋体" panose="02010609030101010101" pitchFamily="49" charset="-122"/>
              <a:ea typeface="新宋体" panose="02010609030101010101" pitchFamily="49" charset="-122"/>
            </a:endParaRPr>
          </a:p>
          <a:p>
            <a:r>
              <a:rPr lang="zh-CN" altLang="en-US" sz="2400" dirty="0">
                <a:latin typeface="新宋体" panose="02010609030101010101" pitchFamily="49" charset="-122"/>
                <a:ea typeface="新宋体" panose="02010609030101010101" pitchFamily="49" charset="-122"/>
              </a:rPr>
              <a:t>（</a:t>
            </a:r>
            <a:r>
              <a:rPr lang="en-US" altLang="zh-CN" sz="2400" dirty="0">
                <a:latin typeface="新宋体" panose="02010609030101010101" pitchFamily="49" charset="-122"/>
                <a:ea typeface="新宋体" panose="02010609030101010101" pitchFamily="49" charset="-122"/>
              </a:rPr>
              <a:t>5</a:t>
            </a:r>
            <a:r>
              <a:rPr lang="zh-CN" altLang="en-US" sz="2400" dirty="0">
                <a:latin typeface="新宋体" panose="02010609030101010101" pitchFamily="49" charset="-122"/>
                <a:ea typeface="新宋体" panose="02010609030101010101" pitchFamily="49" charset="-122"/>
              </a:rPr>
              <a:t>）铲斗内禁止载人、载物。</a:t>
            </a:r>
            <a:endParaRPr lang="zh-CN" altLang="en-US" sz="2400" dirty="0">
              <a:latin typeface="新宋体" panose="02010609030101010101" pitchFamily="49" charset="-122"/>
              <a:ea typeface="新宋体" panose="02010609030101010101" pitchFamily="49" charset="-122"/>
            </a:endParaRPr>
          </a:p>
          <a:p>
            <a:r>
              <a:rPr lang="zh-CN" altLang="en-US" sz="2400" dirty="0">
                <a:latin typeface="新宋体" panose="02010609030101010101" pitchFamily="49" charset="-122"/>
                <a:ea typeface="新宋体" panose="02010609030101010101" pitchFamily="49" charset="-122"/>
              </a:rPr>
              <a:t>（</a:t>
            </a:r>
            <a:r>
              <a:rPr lang="en-US" altLang="zh-CN" sz="2400" dirty="0">
                <a:latin typeface="新宋体" panose="02010609030101010101" pitchFamily="49" charset="-122"/>
                <a:ea typeface="新宋体" panose="02010609030101010101" pitchFamily="49" charset="-122"/>
              </a:rPr>
              <a:t>6</a:t>
            </a:r>
            <a:r>
              <a:rPr lang="zh-CN" altLang="en-US" sz="2400" dirty="0">
                <a:latin typeface="新宋体" panose="02010609030101010101" pitchFamily="49" charset="-122"/>
                <a:ea typeface="新宋体" panose="02010609030101010101" pitchFamily="49" charset="-122"/>
              </a:rPr>
              <a:t>） 履带式挖掘机只能在公安部门同意的道路上行驶。</a:t>
            </a:r>
            <a:endParaRPr lang="en-US" altLang="zh-CN" sz="2400" dirty="0">
              <a:latin typeface="新宋体" panose="02010609030101010101" pitchFamily="49" charset="-122"/>
              <a:ea typeface="新宋体" panose="02010609030101010101" pitchFamily="49" charset="-122"/>
            </a:endParaRPr>
          </a:p>
          <a:p>
            <a:endParaRPr lang="zh-CN" altLang="en-US" sz="2400" dirty="0">
              <a:latin typeface="新宋体" panose="02010609030101010101" pitchFamily="49" charset="-122"/>
              <a:ea typeface="新宋体" panose="02010609030101010101" pitchFamily="49" charset="-122"/>
            </a:endParaRPr>
          </a:p>
          <a:p>
            <a:endParaRPr lang="zh-CN" altLang="en-US" sz="2400" dirty="0">
              <a:latin typeface="新宋体" panose="02010609030101010101" pitchFamily="49" charset="-122"/>
              <a:ea typeface="新宋体" panose="02010609030101010101" pitchFamily="49"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标题 1"/>
          <p:cNvSpPr>
            <a:spLocks noGrp="1"/>
          </p:cNvSpPr>
          <p:nvPr>
            <p:ph type="title"/>
          </p:nvPr>
        </p:nvSpPr>
        <p:spPr>
          <a:ln/>
        </p:spPr>
        <p:txBody>
          <a:bodyPr vert="horz" wrap="square" lIns="91440" tIns="45720" rIns="91440" bIns="45720" anchor="ctr" anchorCtr="0"/>
          <a:p>
            <a:r>
              <a:rPr lang="zh-CN" altLang="en-US" sz="2800" b="1" dirty="0">
                <a:solidFill>
                  <a:schemeClr val="tx1"/>
                </a:solidFill>
                <a:latin typeface="新宋体" panose="02010609030101010101" pitchFamily="49" charset="-122"/>
                <a:ea typeface="新宋体" panose="02010609030101010101" pitchFamily="49" charset="-122"/>
              </a:rPr>
              <a:t>挖掘机工作后的工作</a:t>
            </a:r>
            <a:endParaRPr lang="zh-CN" altLang="en-US" sz="2800" b="1" dirty="0">
              <a:latin typeface="新宋体" panose="02010609030101010101" pitchFamily="49" charset="-122"/>
              <a:ea typeface="新宋体" panose="02010609030101010101" pitchFamily="49" charset="-122"/>
            </a:endParaRPr>
          </a:p>
        </p:txBody>
      </p:sp>
      <p:sp>
        <p:nvSpPr>
          <p:cNvPr id="45059" name="内容占位符 2"/>
          <p:cNvSpPr>
            <a:spLocks noGrp="1"/>
          </p:cNvSpPr>
          <p:nvPr>
            <p:ph idx="1"/>
          </p:nvPr>
        </p:nvSpPr>
        <p:spPr>
          <a:xfrm>
            <a:off x="457200" y="1219200"/>
            <a:ext cx="8229600" cy="5486400"/>
          </a:xfrm>
          <a:ln/>
        </p:spPr>
        <p:txBody>
          <a:bodyPr vert="horz" wrap="square" lIns="91440" tIns="45720" rIns="91440" bIns="45720" anchor="t" anchorCtr="0"/>
          <a:p>
            <a:pPr>
              <a:buNone/>
            </a:pPr>
            <a:r>
              <a:rPr lang="zh-CN" altLang="en-US" sz="2000" dirty="0">
                <a:latin typeface="新宋体" panose="02010609030101010101" pitchFamily="49" charset="-122"/>
                <a:ea typeface="新宋体" panose="02010609030101010101" pitchFamily="49" charset="-122"/>
              </a:rPr>
              <a:t>   </a:t>
            </a:r>
            <a:r>
              <a:rPr lang="zh-CN" altLang="en-US" sz="2400" dirty="0">
                <a:latin typeface="新宋体" panose="02010609030101010101" pitchFamily="49" charset="-122"/>
                <a:ea typeface="新宋体" panose="02010609030101010101" pitchFamily="49" charset="-122"/>
              </a:rPr>
              <a:t>（</a:t>
            </a:r>
            <a:r>
              <a:rPr lang="en-US" altLang="zh-CN" sz="2400" dirty="0">
                <a:latin typeface="新宋体" panose="02010609030101010101" pitchFamily="49" charset="-122"/>
                <a:ea typeface="新宋体" panose="02010609030101010101" pitchFamily="49" charset="-122"/>
              </a:rPr>
              <a:t>1</a:t>
            </a:r>
            <a:r>
              <a:rPr lang="zh-CN" altLang="en-US" sz="2400" dirty="0">
                <a:latin typeface="新宋体" panose="02010609030101010101" pitchFamily="49" charset="-122"/>
                <a:ea typeface="新宋体" panose="02010609030101010101" pitchFamily="49" charset="-122"/>
              </a:rPr>
              <a:t>）挖掘机长时间停机应进行履带清洁工作，应将工作装置转到履带装置的一侧，将工作装置放下，并以推下工作装置的办法把该侧履带装置完全升离地面。使履带装置前后反复运转直至大部分泥土被抛落为止，然后用工作装置把履带装置放下，再用同样的方法对另一侧履带装置进行清洁，</a:t>
            </a:r>
            <a:endParaRPr lang="en-US" altLang="zh-CN" sz="2400" dirty="0">
              <a:latin typeface="新宋体" panose="02010609030101010101" pitchFamily="49" charset="-122"/>
              <a:ea typeface="新宋体" panose="02010609030101010101" pitchFamily="49" charset="-122"/>
            </a:endParaRPr>
          </a:p>
          <a:p>
            <a:r>
              <a:rPr lang="zh-CN" altLang="en-US" sz="2400" dirty="0">
                <a:latin typeface="新宋体" panose="02010609030101010101" pitchFamily="49" charset="-122"/>
                <a:ea typeface="新宋体" panose="02010609030101010101" pitchFamily="49" charset="-122"/>
              </a:rPr>
              <a:t>（</a:t>
            </a:r>
            <a:r>
              <a:rPr lang="en-US" altLang="zh-CN" sz="2400" dirty="0">
                <a:latin typeface="新宋体" panose="02010609030101010101" pitchFamily="49" charset="-122"/>
                <a:ea typeface="新宋体" panose="02010609030101010101" pitchFamily="49" charset="-122"/>
              </a:rPr>
              <a:t>2</a:t>
            </a:r>
            <a:r>
              <a:rPr lang="zh-CN" altLang="en-US" sz="2400" dirty="0">
                <a:latin typeface="新宋体" panose="02010609030101010101" pitchFamily="49" charset="-122"/>
                <a:ea typeface="新宋体" panose="02010609030101010101" pitchFamily="49" charset="-122"/>
              </a:rPr>
              <a:t>）操作人员离开驾驶室时，将挖掘机机身转正，使内燃机朝向阳方向，铲斗落地，并将所有操纵杆放到“空档”位置，将所有制动器刹死，关闭发动机（冬季应将冷却水放净）按照保养规程的规定，做好例行保养。关闭门窗并上锁后，方可离开。停放在坚实、平坦、安全的地方，不得停在可能塌方或受洪水威胁的地段。</a:t>
            </a:r>
            <a:endParaRPr lang="en-US" altLang="zh-CN" sz="2400" dirty="0">
              <a:latin typeface="新宋体" panose="02010609030101010101" pitchFamily="49" charset="-122"/>
              <a:ea typeface="新宋体" panose="02010609030101010101" pitchFamily="49" charset="-122"/>
            </a:endParaRPr>
          </a:p>
          <a:p>
            <a:endParaRPr lang="zh-CN" altLang="en-US" dirty="0">
              <a:latin typeface="新宋体" panose="02010609030101010101" pitchFamily="49" charset="-122"/>
              <a:ea typeface="新宋体" panose="02010609030101010101" pitchFamily="49" charset="-122"/>
            </a:endParaRPr>
          </a:p>
        </p:txBody>
      </p:sp>
      <p:sp>
        <p:nvSpPr>
          <p:cNvPr id="45060" name="灯片编号占位符 3"/>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2" name="Rectangle 3"/>
          <p:cNvSpPr>
            <a:spLocks noGrp="1"/>
          </p:cNvSpPr>
          <p:nvPr>
            <p:ph idx="1"/>
          </p:nvPr>
        </p:nvSpPr>
        <p:spPr>
          <a:xfrm>
            <a:off x="304800" y="609600"/>
            <a:ext cx="8458200" cy="4525963"/>
          </a:xfrm>
          <a:ln/>
        </p:spPr>
        <p:txBody>
          <a:bodyPr vert="horz" wrap="square" lIns="91440" tIns="45720" rIns="91440" bIns="45720" anchor="t" anchorCtr="0"/>
          <a:p>
            <a:r>
              <a:rPr lang="zh-CN" altLang="en-US" sz="2400" dirty="0">
                <a:latin typeface="新宋体" panose="02010609030101010101" pitchFamily="49" charset="-122"/>
                <a:ea typeface="新宋体" panose="02010609030101010101" pitchFamily="49" charset="-122"/>
              </a:rPr>
              <a:t>（</a:t>
            </a:r>
            <a:r>
              <a:rPr lang="en-US" altLang="zh-CN" sz="2400" dirty="0">
                <a:latin typeface="新宋体" panose="02010609030101010101" pitchFamily="49" charset="-122"/>
                <a:ea typeface="新宋体" panose="02010609030101010101" pitchFamily="49" charset="-122"/>
              </a:rPr>
              <a:t>3</a:t>
            </a:r>
            <a:r>
              <a:rPr lang="zh-CN" altLang="en-US" sz="2400" dirty="0">
                <a:latin typeface="新宋体" panose="02010609030101010101" pitchFamily="49" charset="-122"/>
                <a:ea typeface="新宋体" panose="02010609030101010101" pitchFamily="49" charset="-122"/>
              </a:rPr>
              <a:t>）挖掘机停机前应将上部平台制动好，并将斗杆、动臂与铲斗油缸活塞收回，铲斗置于地面 ，起重臂杆倾角应降至</a:t>
            </a:r>
            <a:r>
              <a:rPr lang="en-US" altLang="zh-CN" sz="2400" dirty="0">
                <a:latin typeface="新宋体" panose="02010609030101010101" pitchFamily="49" charset="-122"/>
                <a:ea typeface="新宋体" panose="02010609030101010101" pitchFamily="49" charset="-122"/>
              </a:rPr>
              <a:t>40°</a:t>
            </a:r>
            <a:r>
              <a:rPr lang="zh-CN" altLang="en-US" sz="2400" dirty="0">
                <a:latin typeface="新宋体" panose="02010609030101010101" pitchFamily="49" charset="-122"/>
                <a:ea typeface="新宋体" panose="02010609030101010101" pitchFamily="49" charset="-122"/>
              </a:rPr>
              <a:t>到</a:t>
            </a:r>
            <a:r>
              <a:rPr lang="en-US" altLang="zh-CN" sz="2400" dirty="0">
                <a:latin typeface="新宋体" panose="02010609030101010101" pitchFamily="49" charset="-122"/>
                <a:ea typeface="新宋体" panose="02010609030101010101" pitchFamily="49" charset="-122"/>
              </a:rPr>
              <a:t>50°</a:t>
            </a:r>
            <a:r>
              <a:rPr lang="zh-CN" altLang="en-US" sz="2400" dirty="0">
                <a:latin typeface="新宋体" panose="02010609030101010101" pitchFamily="49" charset="-122"/>
                <a:ea typeface="新宋体" panose="02010609030101010101" pitchFamily="49" charset="-122"/>
              </a:rPr>
              <a:t>位置。  </a:t>
            </a:r>
            <a:endParaRPr lang="zh-CN" altLang="en-US" sz="2400" dirty="0">
              <a:latin typeface="新宋体" panose="02010609030101010101" pitchFamily="49" charset="-122"/>
              <a:ea typeface="新宋体" panose="02010609030101010101" pitchFamily="49" charset="-122"/>
            </a:endParaRPr>
          </a:p>
          <a:p>
            <a:r>
              <a:rPr lang="zh-CN" altLang="en-US" sz="2400" dirty="0">
                <a:latin typeface="新宋体" panose="02010609030101010101" pitchFamily="49" charset="-122"/>
                <a:ea typeface="新宋体" panose="02010609030101010101" pitchFamily="49" charset="-122"/>
              </a:rPr>
              <a:t>（</a:t>
            </a:r>
            <a:r>
              <a:rPr lang="en-US" altLang="zh-CN" sz="2400" dirty="0">
                <a:latin typeface="新宋体" panose="02010609030101010101" pitchFamily="49" charset="-122"/>
                <a:ea typeface="新宋体" panose="02010609030101010101" pitchFamily="49" charset="-122"/>
              </a:rPr>
              <a:t>4</a:t>
            </a:r>
            <a:r>
              <a:rPr lang="zh-CN" altLang="en-US" sz="2400" dirty="0">
                <a:latin typeface="新宋体" panose="02010609030101010101" pitchFamily="49" charset="-122"/>
                <a:ea typeface="新宋体" panose="02010609030101010101" pitchFamily="49" charset="-122"/>
              </a:rPr>
              <a:t>）操作手柄置于于中位，调速拉杆置于怠速位置，发动机在怠速下运转</a:t>
            </a:r>
            <a:r>
              <a:rPr lang="en-US" altLang="zh-CN" sz="2400" dirty="0">
                <a:latin typeface="新宋体" panose="02010609030101010101" pitchFamily="49" charset="-122"/>
                <a:ea typeface="新宋体" panose="02010609030101010101" pitchFamily="49" charset="-122"/>
              </a:rPr>
              <a:t>5~10</a:t>
            </a:r>
            <a:r>
              <a:rPr lang="zh-CN" altLang="en-US" sz="2400" dirty="0">
                <a:latin typeface="新宋体" panose="02010609030101010101" pitchFamily="49" charset="-122"/>
                <a:ea typeface="新宋体" panose="02010609030101010101" pitchFamily="49" charset="-122"/>
              </a:rPr>
              <a:t>分钟后熄火停机，拉下电瓶总开关。</a:t>
            </a:r>
            <a:endParaRPr lang="zh-CN" altLang="en-US" sz="2400" dirty="0">
              <a:latin typeface="新宋体" panose="02010609030101010101" pitchFamily="49" charset="-122"/>
              <a:ea typeface="新宋体" panose="02010609030101010101" pitchFamily="49" charset="-122"/>
            </a:endParaRPr>
          </a:p>
          <a:p>
            <a:pPr>
              <a:buNone/>
            </a:pPr>
            <a:br>
              <a:rPr lang="zh-CN" altLang="en-US" dirty="0">
                <a:latin typeface="新宋体" panose="02010609030101010101" pitchFamily="49" charset="-122"/>
                <a:ea typeface="新宋体" panose="02010609030101010101" pitchFamily="49" charset="-122"/>
              </a:rPr>
            </a:br>
            <a:endParaRPr lang="zh-CN" altLang="en-US" dirty="0">
              <a:latin typeface="新宋体" panose="02010609030101010101" pitchFamily="49" charset="-122"/>
              <a:ea typeface="新宋体" panose="02010609030101010101" pitchFamily="49"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6" name="标题 1"/>
          <p:cNvSpPr>
            <a:spLocks noGrp="1"/>
          </p:cNvSpPr>
          <p:nvPr>
            <p:ph type="title"/>
          </p:nvPr>
        </p:nvSpPr>
        <p:spPr>
          <a:ln/>
        </p:spPr>
        <p:txBody>
          <a:bodyPr vert="horz" wrap="square" lIns="91440" tIns="45720" rIns="91440" bIns="45720" anchor="ctr" anchorCtr="0"/>
          <a:p>
            <a:br>
              <a:rPr lang="en-US" altLang="zh-CN" dirty="0">
                <a:latin typeface="新宋体" panose="02010609030101010101" pitchFamily="49" charset="-122"/>
                <a:ea typeface="新宋体" panose="02010609030101010101" pitchFamily="49" charset="-122"/>
              </a:rPr>
            </a:br>
            <a:br>
              <a:rPr lang="en-US" altLang="zh-CN" dirty="0">
                <a:latin typeface="新宋体" panose="02010609030101010101" pitchFamily="49" charset="-122"/>
                <a:ea typeface="新宋体" panose="02010609030101010101" pitchFamily="49" charset="-122"/>
              </a:rPr>
            </a:br>
            <a:r>
              <a:rPr lang="zh-CN" altLang="en-US" sz="3600" b="1" dirty="0">
                <a:latin typeface="新宋体" panose="02010609030101010101" pitchFamily="49" charset="-122"/>
                <a:ea typeface="新宋体" panose="02010609030101010101" pitchFamily="49" charset="-122"/>
              </a:rPr>
              <a:t>挖掘机的“八不准”</a:t>
            </a:r>
            <a:br>
              <a:rPr lang="zh-CN" altLang="en-US" dirty="0">
                <a:latin typeface="新宋体" panose="02010609030101010101" pitchFamily="49" charset="-122"/>
                <a:ea typeface="新宋体" panose="02010609030101010101" pitchFamily="49" charset="-122"/>
              </a:rPr>
            </a:br>
            <a:br>
              <a:rPr lang="zh-CN" altLang="en-US" dirty="0">
                <a:latin typeface="新宋体" panose="02010609030101010101" pitchFamily="49" charset="-122"/>
                <a:ea typeface="新宋体" panose="02010609030101010101" pitchFamily="49" charset="-122"/>
              </a:rPr>
            </a:br>
            <a:endParaRPr lang="zh-CN" altLang="en-US" dirty="0">
              <a:latin typeface="新宋体" panose="02010609030101010101" pitchFamily="49" charset="-122"/>
              <a:ea typeface="新宋体" panose="02010609030101010101" pitchFamily="49" charset="-122"/>
            </a:endParaRPr>
          </a:p>
        </p:txBody>
      </p:sp>
      <p:sp>
        <p:nvSpPr>
          <p:cNvPr id="47107" name="内容占位符 2"/>
          <p:cNvSpPr>
            <a:spLocks noGrp="1"/>
          </p:cNvSpPr>
          <p:nvPr>
            <p:ph idx="1"/>
          </p:nvPr>
        </p:nvSpPr>
        <p:spPr>
          <a:xfrm>
            <a:off x="228600" y="1371600"/>
            <a:ext cx="8458200" cy="4754563"/>
          </a:xfrm>
          <a:ln/>
        </p:spPr>
        <p:txBody>
          <a:bodyPr vert="horz" wrap="square" lIns="91440" tIns="45720" rIns="91440" bIns="45720" anchor="t" anchorCtr="0"/>
          <a:p>
            <a:r>
              <a:rPr lang="zh-CN" altLang="en-US" sz="2400" dirty="0">
                <a:latin typeface="新宋体" panose="02010609030101010101" pitchFamily="49" charset="-122"/>
                <a:ea typeface="新宋体" panose="02010609030101010101" pitchFamily="49" charset="-122"/>
              </a:rPr>
              <a:t>不准有一轮处于悬空状态，以“三条腿”的方式进行作业；</a:t>
            </a:r>
            <a:endParaRPr lang="en-US" altLang="zh-CN" sz="2400" dirty="0">
              <a:latin typeface="新宋体" panose="02010609030101010101" pitchFamily="49" charset="-122"/>
              <a:ea typeface="新宋体" panose="02010609030101010101" pitchFamily="49" charset="-122"/>
            </a:endParaRPr>
          </a:p>
          <a:p>
            <a:r>
              <a:rPr lang="zh-CN" altLang="en-US" sz="2400" dirty="0">
                <a:latin typeface="新宋体" panose="02010609030101010101" pitchFamily="49" charset="-122"/>
                <a:ea typeface="新宋体" panose="02010609030101010101" pitchFamily="49" charset="-122"/>
              </a:rPr>
              <a:t>不准以单边铲斗斗牙来硬啃岩体的方式进行作业；</a:t>
            </a:r>
            <a:endParaRPr lang="en-US" altLang="zh-CN" sz="2400" dirty="0">
              <a:latin typeface="新宋体" panose="02010609030101010101" pitchFamily="49" charset="-122"/>
              <a:ea typeface="新宋体" panose="02010609030101010101" pitchFamily="49" charset="-122"/>
            </a:endParaRPr>
          </a:p>
          <a:p>
            <a:r>
              <a:rPr lang="zh-CN" altLang="en-US" sz="2400" dirty="0">
                <a:latin typeface="新宋体" panose="02010609030101010101" pitchFamily="49" charset="-122"/>
                <a:ea typeface="新宋体" panose="02010609030101010101" pitchFamily="49" charset="-122"/>
              </a:rPr>
              <a:t>不准以强行挖掘大块石和硬啃固石、根底的方式进行作业；</a:t>
            </a:r>
            <a:endParaRPr lang="en-US" altLang="zh-CN" sz="2400" dirty="0">
              <a:latin typeface="新宋体" panose="02010609030101010101" pitchFamily="49" charset="-122"/>
              <a:ea typeface="新宋体" panose="02010609030101010101" pitchFamily="49" charset="-122"/>
            </a:endParaRPr>
          </a:p>
          <a:p>
            <a:r>
              <a:rPr lang="zh-CN" altLang="en-US" sz="2400" dirty="0">
                <a:latin typeface="新宋体" panose="02010609030101010101" pitchFamily="49" charset="-122"/>
                <a:ea typeface="新宋体" panose="02010609030101010101" pitchFamily="49" charset="-122"/>
              </a:rPr>
              <a:t>不准用斗牙挑起大块石装车的方式进行作业；</a:t>
            </a:r>
            <a:endParaRPr lang="en-US" altLang="zh-CN" sz="2400" dirty="0">
              <a:latin typeface="新宋体" panose="02010609030101010101" pitchFamily="49" charset="-122"/>
              <a:ea typeface="新宋体" panose="02010609030101010101" pitchFamily="49" charset="-122"/>
            </a:endParaRPr>
          </a:p>
          <a:p>
            <a:r>
              <a:rPr lang="zh-CN" altLang="en-US" sz="2400" dirty="0">
                <a:latin typeface="新宋体" panose="02010609030101010101" pitchFamily="49" charset="-122"/>
                <a:ea typeface="新宋体" panose="02010609030101010101" pitchFamily="49" charset="-122"/>
              </a:rPr>
              <a:t>在铲斗未撤出掌子面不准回转或行走；</a:t>
            </a:r>
            <a:endParaRPr lang="en-US" altLang="zh-CN" sz="2400" dirty="0">
              <a:latin typeface="新宋体" panose="02010609030101010101" pitchFamily="49" charset="-122"/>
              <a:ea typeface="新宋体" panose="02010609030101010101" pitchFamily="49" charset="-122"/>
            </a:endParaRPr>
          </a:p>
          <a:p>
            <a:r>
              <a:rPr lang="zh-CN" altLang="en-US" sz="2400" dirty="0">
                <a:latin typeface="新宋体" panose="02010609030101010101" pitchFamily="49" charset="-122"/>
                <a:ea typeface="新宋体" panose="02010609030101010101" pitchFamily="49" charset="-122"/>
              </a:rPr>
              <a:t>运输车辆未停止前不得装车；</a:t>
            </a:r>
            <a:endParaRPr lang="en-US" altLang="zh-CN" sz="2400" dirty="0">
              <a:latin typeface="新宋体" panose="02010609030101010101" pitchFamily="49" charset="-122"/>
              <a:ea typeface="新宋体" panose="02010609030101010101" pitchFamily="49" charset="-122"/>
            </a:endParaRPr>
          </a:p>
          <a:p>
            <a:r>
              <a:rPr lang="zh-CN" altLang="en-US" sz="2400" dirty="0">
                <a:latin typeface="新宋体" panose="02010609030101010101" pitchFamily="49" charset="-122"/>
                <a:ea typeface="新宋体" panose="02010609030101010101" pitchFamily="49" charset="-122"/>
              </a:rPr>
              <a:t>铲斗不准从汽车驾驶室上方越过；</a:t>
            </a:r>
            <a:endParaRPr lang="en-US" altLang="zh-CN" sz="2400" dirty="0">
              <a:latin typeface="新宋体" panose="02010609030101010101" pitchFamily="49" charset="-122"/>
              <a:ea typeface="新宋体" panose="02010609030101010101" pitchFamily="49" charset="-122"/>
            </a:endParaRPr>
          </a:p>
          <a:p>
            <a:r>
              <a:rPr lang="zh-CN" altLang="en-US" sz="2400" dirty="0">
                <a:latin typeface="新宋体" panose="02010609030101010101" pitchFamily="49" charset="-122"/>
                <a:ea typeface="新宋体" panose="02010609030101010101" pitchFamily="49" charset="-122"/>
              </a:rPr>
              <a:t>不准用铲斗推动汽车。</a:t>
            </a:r>
            <a:endParaRPr lang="zh-CN" altLang="en-US" sz="2400" dirty="0">
              <a:latin typeface="新宋体" panose="02010609030101010101" pitchFamily="49" charset="-122"/>
              <a:ea typeface="新宋体" panose="02010609030101010101" pitchFamily="49" charset="-122"/>
            </a:endParaRPr>
          </a:p>
        </p:txBody>
      </p:sp>
      <p:sp>
        <p:nvSpPr>
          <p:cNvPr id="47108" name="灯片编号占位符 3"/>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 name="矩形 25"/>
          <p:cNvSpPr/>
          <p:nvPr/>
        </p:nvSpPr>
        <p:spPr>
          <a:xfrm>
            <a:off x="0" y="0"/>
            <a:ext cx="9144000" cy="6858000"/>
          </a:xfrm>
          <a:prstGeom prst="rect">
            <a:avLst/>
          </a:prstGeom>
          <a:gradFill>
            <a:gsLst>
              <a:gs pos="100000">
                <a:srgbClr val="003548"/>
              </a:gs>
              <a:gs pos="0">
                <a:srgbClr val="00B0F0"/>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 name="Picture 3" descr="E:\卡拉赞\GUANXIAN.png"/>
          <p:cNvSpPr>
            <a:spLocks noChangeAspect="1"/>
          </p:cNvSpPr>
          <p:nvPr/>
        </p:nvSpPr>
        <p:spPr>
          <a:xfrm>
            <a:off x="396875" y="390525"/>
            <a:ext cx="8256588" cy="5875338"/>
          </a:xfrm>
          <a:prstGeom prst="rect">
            <a:avLst/>
          </a:prstGeom>
          <a:noFill/>
          <a:ln w="9525">
            <a:noFill/>
          </a:ln>
        </p:spPr>
        <p:txBody>
          <a:bodyPr/>
          <a:p>
            <a:endParaRPr lang="zh-CN" altLang="en-US"/>
          </a:p>
        </p:txBody>
      </p:sp>
      <p:sp>
        <p:nvSpPr>
          <p:cNvPr id="28" name="Oval 6"/>
          <p:cNvSpPr/>
          <p:nvPr/>
        </p:nvSpPr>
        <p:spPr>
          <a:xfrm flipH="1">
            <a:off x="382588" y="5081588"/>
            <a:ext cx="8270875" cy="1444625"/>
          </a:xfrm>
          <a:custGeom>
            <a:avLst/>
            <a:gdLst/>
            <a:ahLst/>
            <a:cxnLst/>
            <a:rect l="l" t="t" r="r" b="b"/>
            <a:pathLst>
              <a:path w="9157855" h="1267817">
                <a:moveTo>
                  <a:pt x="1866041" y="1"/>
                </a:moveTo>
                <a:cubicBezTo>
                  <a:pt x="2876821" y="107"/>
                  <a:pt x="3921269" y="40191"/>
                  <a:pt x="4675909" y="68766"/>
                </a:cubicBezTo>
                <a:cubicBezTo>
                  <a:pt x="6032355" y="120129"/>
                  <a:pt x="7825969" y="458497"/>
                  <a:pt x="9157855" y="727429"/>
                </a:cubicBezTo>
                <a:lnTo>
                  <a:pt x="9157855" y="948978"/>
                </a:lnTo>
                <a:cubicBezTo>
                  <a:pt x="7774003" y="620971"/>
                  <a:pt x="6213223" y="594176"/>
                  <a:pt x="4762500" y="640266"/>
                </a:cubicBezTo>
                <a:cubicBezTo>
                  <a:pt x="3423312" y="682813"/>
                  <a:pt x="1363266" y="924591"/>
                  <a:pt x="0" y="1267817"/>
                </a:cubicBezTo>
                <a:lnTo>
                  <a:pt x="0" y="67713"/>
                </a:lnTo>
                <a:cubicBezTo>
                  <a:pt x="545073" y="17313"/>
                  <a:pt x="1198208" y="-69"/>
                  <a:pt x="1866041" y="1"/>
                </a:cubicBezTo>
                <a:close/>
              </a:path>
            </a:pathLst>
          </a:custGeom>
          <a:solidFill>
            <a:srgbClr val="1D4575"/>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PH"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29" name="Oval 6"/>
          <p:cNvSpPr/>
          <p:nvPr/>
        </p:nvSpPr>
        <p:spPr>
          <a:xfrm flipH="1">
            <a:off x="884238" y="4883150"/>
            <a:ext cx="8270875" cy="1443038"/>
          </a:xfrm>
          <a:custGeom>
            <a:avLst/>
            <a:gdLst/>
            <a:ahLst/>
            <a:cxnLst/>
            <a:rect l="l" t="t" r="r" b="b"/>
            <a:pathLst>
              <a:path w="9157855" h="1267817">
                <a:moveTo>
                  <a:pt x="1866041" y="1"/>
                </a:moveTo>
                <a:cubicBezTo>
                  <a:pt x="2876821" y="107"/>
                  <a:pt x="3921269" y="40191"/>
                  <a:pt x="4675909" y="68766"/>
                </a:cubicBezTo>
                <a:cubicBezTo>
                  <a:pt x="6032355" y="120129"/>
                  <a:pt x="7825969" y="458497"/>
                  <a:pt x="9157855" y="727429"/>
                </a:cubicBezTo>
                <a:lnTo>
                  <a:pt x="9157855" y="948978"/>
                </a:lnTo>
                <a:cubicBezTo>
                  <a:pt x="7774003" y="620971"/>
                  <a:pt x="6213223" y="594176"/>
                  <a:pt x="4762500" y="640266"/>
                </a:cubicBezTo>
                <a:cubicBezTo>
                  <a:pt x="3423312" y="682813"/>
                  <a:pt x="1363266" y="924591"/>
                  <a:pt x="0" y="1267817"/>
                </a:cubicBezTo>
                <a:lnTo>
                  <a:pt x="0" y="67713"/>
                </a:lnTo>
                <a:cubicBezTo>
                  <a:pt x="545073" y="17313"/>
                  <a:pt x="1198208" y="-69"/>
                  <a:pt x="1866041" y="1"/>
                </a:cubicBezTo>
                <a:close/>
              </a:path>
            </a:pathLst>
          </a:custGeom>
          <a:gradFill flip="none" rotWithShape="1">
            <a:gsLst>
              <a:gs pos="76000">
                <a:srgbClr val="00FFCC">
                  <a:lumMod val="82000"/>
                </a:srgbClr>
              </a:gs>
              <a:gs pos="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PH"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30" name="Oval 6"/>
          <p:cNvSpPr/>
          <p:nvPr/>
        </p:nvSpPr>
        <p:spPr>
          <a:xfrm flipH="1">
            <a:off x="884238" y="5421313"/>
            <a:ext cx="8270875" cy="1441450"/>
          </a:xfrm>
          <a:custGeom>
            <a:avLst/>
            <a:gdLst/>
            <a:ahLst/>
            <a:cxnLst/>
            <a:rect l="l" t="t" r="r" b="b"/>
            <a:pathLst>
              <a:path w="9157855" h="1267817">
                <a:moveTo>
                  <a:pt x="1866041" y="1"/>
                </a:moveTo>
                <a:cubicBezTo>
                  <a:pt x="2876821" y="107"/>
                  <a:pt x="3921269" y="40191"/>
                  <a:pt x="4675909" y="68766"/>
                </a:cubicBezTo>
                <a:cubicBezTo>
                  <a:pt x="6032355" y="120129"/>
                  <a:pt x="7825969" y="458497"/>
                  <a:pt x="9157855" y="727429"/>
                </a:cubicBezTo>
                <a:lnTo>
                  <a:pt x="9157855" y="948978"/>
                </a:lnTo>
                <a:cubicBezTo>
                  <a:pt x="7774003" y="620971"/>
                  <a:pt x="6213223" y="594176"/>
                  <a:pt x="4762500" y="640266"/>
                </a:cubicBezTo>
                <a:cubicBezTo>
                  <a:pt x="3423312" y="682813"/>
                  <a:pt x="1363266" y="924591"/>
                  <a:pt x="0" y="1267817"/>
                </a:cubicBezTo>
                <a:lnTo>
                  <a:pt x="0" y="67713"/>
                </a:lnTo>
                <a:cubicBezTo>
                  <a:pt x="545073" y="17313"/>
                  <a:pt x="1198208" y="-69"/>
                  <a:pt x="1866041" y="1"/>
                </a:cubicBezTo>
                <a:close/>
              </a:path>
            </a:pathLst>
          </a:custGeom>
          <a:gradFill flip="none" rotWithShape="1">
            <a:gsLst>
              <a:gs pos="76000">
                <a:srgbClr val="0070C0"/>
              </a:gs>
              <a:gs pos="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PH"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31" name="五角星 30"/>
          <p:cNvSpPr/>
          <p:nvPr/>
        </p:nvSpPr>
        <p:spPr>
          <a:xfrm rot="19800000">
            <a:off x="4498975" y="2409825"/>
            <a:ext cx="2405063" cy="3236913"/>
          </a:xfrm>
          <a:prstGeom prst="star5">
            <a:avLst>
              <a:gd name="adj" fmla="val 25012"/>
              <a:gd name="hf" fmla="val 105146"/>
              <a:gd name="vf" fmla="val 110557"/>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32" name="五角星 5"/>
          <p:cNvSpPr/>
          <p:nvPr/>
        </p:nvSpPr>
        <p:spPr>
          <a:xfrm rot="19800000">
            <a:off x="4540250" y="3314700"/>
            <a:ext cx="1690688" cy="2274888"/>
          </a:xfrm>
          <a:custGeom>
            <a:avLst/>
            <a:gdLst/>
            <a:ahLst/>
            <a:cxnLst/>
            <a:rect l="l" t="t" r="r" b="b"/>
            <a:pathLst>
              <a:path w="3240354" h="3240352">
                <a:moveTo>
                  <a:pt x="1620177" y="648072"/>
                </a:moveTo>
                <a:lnTo>
                  <a:pt x="1319636" y="1287858"/>
                </a:lnTo>
                <a:lnTo>
                  <a:pt x="648071" y="1390695"/>
                </a:lnTo>
                <a:lnTo>
                  <a:pt x="1133891" y="1888941"/>
                </a:lnTo>
                <a:lnTo>
                  <a:pt x="1019382" y="2592283"/>
                </a:lnTo>
                <a:lnTo>
                  <a:pt x="1620177" y="2260430"/>
                </a:lnTo>
                <a:lnTo>
                  <a:pt x="2220972" y="2592283"/>
                </a:lnTo>
                <a:lnTo>
                  <a:pt x="2106463" y="1888941"/>
                </a:lnTo>
                <a:lnTo>
                  <a:pt x="2592283" y="1390695"/>
                </a:lnTo>
                <a:lnTo>
                  <a:pt x="1920718" y="1287858"/>
                </a:lnTo>
                <a:close/>
                <a:moveTo>
                  <a:pt x="1620177" y="0"/>
                </a:moveTo>
                <a:lnTo>
                  <a:pt x="2121079" y="1066310"/>
                </a:lnTo>
                <a:lnTo>
                  <a:pt x="3240354" y="1237704"/>
                </a:lnTo>
                <a:lnTo>
                  <a:pt x="2430654" y="2068114"/>
                </a:lnTo>
                <a:lnTo>
                  <a:pt x="2621501" y="3240352"/>
                </a:lnTo>
                <a:lnTo>
                  <a:pt x="1620177" y="2687263"/>
                </a:lnTo>
                <a:lnTo>
                  <a:pt x="618853" y="3240352"/>
                </a:lnTo>
                <a:lnTo>
                  <a:pt x="809700" y="2068114"/>
                </a:lnTo>
                <a:lnTo>
                  <a:pt x="0" y="1237704"/>
                </a:lnTo>
                <a:lnTo>
                  <a:pt x="1119275" y="106631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33" name="五角星 32"/>
          <p:cNvSpPr/>
          <p:nvPr/>
        </p:nvSpPr>
        <p:spPr>
          <a:xfrm rot="19800000">
            <a:off x="3032125" y="2871788"/>
            <a:ext cx="1416050" cy="1901825"/>
          </a:xfrm>
          <a:prstGeom prst="star5">
            <a:avLst>
              <a:gd name="adj" fmla="val 25012"/>
              <a:gd name="hf" fmla="val 105146"/>
              <a:gd name="vf" fmla="val 110557"/>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34" name="五角星 5"/>
          <p:cNvSpPr/>
          <p:nvPr/>
        </p:nvSpPr>
        <p:spPr>
          <a:xfrm rot="19800000">
            <a:off x="2890838" y="3565525"/>
            <a:ext cx="992188" cy="1338263"/>
          </a:xfrm>
          <a:custGeom>
            <a:avLst/>
            <a:gdLst/>
            <a:ahLst/>
            <a:cxnLst/>
            <a:rect l="l" t="t" r="r" b="b"/>
            <a:pathLst>
              <a:path w="3240354" h="3240352">
                <a:moveTo>
                  <a:pt x="1620177" y="648072"/>
                </a:moveTo>
                <a:lnTo>
                  <a:pt x="1319636" y="1287858"/>
                </a:lnTo>
                <a:lnTo>
                  <a:pt x="648071" y="1390695"/>
                </a:lnTo>
                <a:lnTo>
                  <a:pt x="1133891" y="1888941"/>
                </a:lnTo>
                <a:lnTo>
                  <a:pt x="1019382" y="2592283"/>
                </a:lnTo>
                <a:lnTo>
                  <a:pt x="1620177" y="2260430"/>
                </a:lnTo>
                <a:lnTo>
                  <a:pt x="2220972" y="2592283"/>
                </a:lnTo>
                <a:lnTo>
                  <a:pt x="2106463" y="1888941"/>
                </a:lnTo>
                <a:lnTo>
                  <a:pt x="2592283" y="1390695"/>
                </a:lnTo>
                <a:lnTo>
                  <a:pt x="1920718" y="1287858"/>
                </a:lnTo>
                <a:close/>
                <a:moveTo>
                  <a:pt x="1620177" y="0"/>
                </a:moveTo>
                <a:lnTo>
                  <a:pt x="2121079" y="1066310"/>
                </a:lnTo>
                <a:lnTo>
                  <a:pt x="3240354" y="1237704"/>
                </a:lnTo>
                <a:lnTo>
                  <a:pt x="2430654" y="2068114"/>
                </a:lnTo>
                <a:lnTo>
                  <a:pt x="2621501" y="3240352"/>
                </a:lnTo>
                <a:lnTo>
                  <a:pt x="1620177" y="2687263"/>
                </a:lnTo>
                <a:lnTo>
                  <a:pt x="618853" y="3240352"/>
                </a:lnTo>
                <a:lnTo>
                  <a:pt x="809700" y="2068114"/>
                </a:lnTo>
                <a:lnTo>
                  <a:pt x="0" y="1237704"/>
                </a:lnTo>
                <a:lnTo>
                  <a:pt x="1119275" y="106631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35" name="五角星 5"/>
          <p:cNvSpPr/>
          <p:nvPr/>
        </p:nvSpPr>
        <p:spPr>
          <a:xfrm rot="19800000">
            <a:off x="3778250" y="4652963"/>
            <a:ext cx="1146175" cy="1541463"/>
          </a:xfrm>
          <a:custGeom>
            <a:avLst/>
            <a:gdLst/>
            <a:ahLst/>
            <a:cxnLst/>
            <a:rect l="l" t="t" r="r" b="b"/>
            <a:pathLst>
              <a:path w="3240354" h="3240352">
                <a:moveTo>
                  <a:pt x="1620177" y="648072"/>
                </a:moveTo>
                <a:lnTo>
                  <a:pt x="1319636" y="1287858"/>
                </a:lnTo>
                <a:lnTo>
                  <a:pt x="648071" y="1390695"/>
                </a:lnTo>
                <a:lnTo>
                  <a:pt x="1133891" y="1888941"/>
                </a:lnTo>
                <a:lnTo>
                  <a:pt x="1019382" y="2592283"/>
                </a:lnTo>
                <a:lnTo>
                  <a:pt x="1620177" y="2260430"/>
                </a:lnTo>
                <a:lnTo>
                  <a:pt x="2220972" y="2592283"/>
                </a:lnTo>
                <a:lnTo>
                  <a:pt x="2106463" y="1888941"/>
                </a:lnTo>
                <a:lnTo>
                  <a:pt x="2592283" y="1390695"/>
                </a:lnTo>
                <a:lnTo>
                  <a:pt x="1920718" y="1287858"/>
                </a:lnTo>
                <a:close/>
                <a:moveTo>
                  <a:pt x="1620177" y="0"/>
                </a:moveTo>
                <a:lnTo>
                  <a:pt x="2121079" y="1066310"/>
                </a:lnTo>
                <a:lnTo>
                  <a:pt x="3240354" y="1237704"/>
                </a:lnTo>
                <a:lnTo>
                  <a:pt x="2430654" y="2068114"/>
                </a:lnTo>
                <a:lnTo>
                  <a:pt x="2621501" y="3240352"/>
                </a:lnTo>
                <a:lnTo>
                  <a:pt x="1620177" y="2687263"/>
                </a:lnTo>
                <a:lnTo>
                  <a:pt x="618853" y="3240352"/>
                </a:lnTo>
                <a:lnTo>
                  <a:pt x="809700" y="2068114"/>
                </a:lnTo>
                <a:lnTo>
                  <a:pt x="0" y="1237704"/>
                </a:lnTo>
                <a:lnTo>
                  <a:pt x="1119275" y="106631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36" name="五角星 35"/>
          <p:cNvSpPr/>
          <p:nvPr/>
        </p:nvSpPr>
        <p:spPr>
          <a:xfrm rot="19800000">
            <a:off x="6878638" y="2270125"/>
            <a:ext cx="1195388" cy="1606550"/>
          </a:xfrm>
          <a:prstGeom prst="star5">
            <a:avLst>
              <a:gd name="adj" fmla="val 25012"/>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37" name="五角星 5"/>
          <p:cNvSpPr/>
          <p:nvPr/>
        </p:nvSpPr>
        <p:spPr>
          <a:xfrm rot="19800000">
            <a:off x="7472363" y="1725613"/>
            <a:ext cx="547688" cy="736600"/>
          </a:xfrm>
          <a:custGeom>
            <a:avLst/>
            <a:gdLst/>
            <a:ahLst/>
            <a:cxnLst/>
            <a:rect l="l" t="t" r="r" b="b"/>
            <a:pathLst>
              <a:path w="3240354" h="3240352">
                <a:moveTo>
                  <a:pt x="1620177" y="648072"/>
                </a:moveTo>
                <a:lnTo>
                  <a:pt x="1319636" y="1287858"/>
                </a:lnTo>
                <a:lnTo>
                  <a:pt x="648071" y="1390695"/>
                </a:lnTo>
                <a:lnTo>
                  <a:pt x="1133891" y="1888941"/>
                </a:lnTo>
                <a:lnTo>
                  <a:pt x="1019382" y="2592283"/>
                </a:lnTo>
                <a:lnTo>
                  <a:pt x="1620177" y="2260430"/>
                </a:lnTo>
                <a:lnTo>
                  <a:pt x="2220972" y="2592283"/>
                </a:lnTo>
                <a:lnTo>
                  <a:pt x="2106463" y="1888941"/>
                </a:lnTo>
                <a:lnTo>
                  <a:pt x="2592283" y="1390695"/>
                </a:lnTo>
                <a:lnTo>
                  <a:pt x="1920718" y="1287858"/>
                </a:lnTo>
                <a:close/>
                <a:moveTo>
                  <a:pt x="1620177" y="0"/>
                </a:moveTo>
                <a:lnTo>
                  <a:pt x="2121079" y="1066310"/>
                </a:lnTo>
                <a:lnTo>
                  <a:pt x="3240354" y="1237704"/>
                </a:lnTo>
                <a:lnTo>
                  <a:pt x="2430654" y="2068114"/>
                </a:lnTo>
                <a:lnTo>
                  <a:pt x="2621501" y="3240352"/>
                </a:lnTo>
                <a:lnTo>
                  <a:pt x="1620177" y="2687263"/>
                </a:lnTo>
                <a:lnTo>
                  <a:pt x="618853" y="3240352"/>
                </a:lnTo>
                <a:lnTo>
                  <a:pt x="809700" y="2068114"/>
                </a:lnTo>
                <a:lnTo>
                  <a:pt x="0" y="1237704"/>
                </a:lnTo>
                <a:lnTo>
                  <a:pt x="1119275" y="106631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38" name="五角星 37"/>
          <p:cNvSpPr/>
          <p:nvPr/>
        </p:nvSpPr>
        <p:spPr>
          <a:xfrm rot="19800000">
            <a:off x="2668588" y="5337175"/>
            <a:ext cx="746125" cy="1004888"/>
          </a:xfrm>
          <a:prstGeom prst="star5">
            <a:avLst>
              <a:gd name="adj" fmla="val 25012"/>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39" name="五角星 5"/>
          <p:cNvSpPr/>
          <p:nvPr/>
        </p:nvSpPr>
        <p:spPr>
          <a:xfrm rot="19800000">
            <a:off x="7118350" y="3322638"/>
            <a:ext cx="993775" cy="1338263"/>
          </a:xfrm>
          <a:custGeom>
            <a:avLst/>
            <a:gdLst/>
            <a:ahLst/>
            <a:cxnLst/>
            <a:rect l="l" t="t" r="r" b="b"/>
            <a:pathLst>
              <a:path w="3240354" h="3240352">
                <a:moveTo>
                  <a:pt x="1620177" y="648072"/>
                </a:moveTo>
                <a:lnTo>
                  <a:pt x="1319636" y="1287858"/>
                </a:lnTo>
                <a:lnTo>
                  <a:pt x="648071" y="1390695"/>
                </a:lnTo>
                <a:lnTo>
                  <a:pt x="1133891" y="1888941"/>
                </a:lnTo>
                <a:lnTo>
                  <a:pt x="1019382" y="2592283"/>
                </a:lnTo>
                <a:lnTo>
                  <a:pt x="1620177" y="2260430"/>
                </a:lnTo>
                <a:lnTo>
                  <a:pt x="2220972" y="2592283"/>
                </a:lnTo>
                <a:lnTo>
                  <a:pt x="2106463" y="1888941"/>
                </a:lnTo>
                <a:lnTo>
                  <a:pt x="2592283" y="1390695"/>
                </a:lnTo>
                <a:lnTo>
                  <a:pt x="1920718" y="1287858"/>
                </a:lnTo>
                <a:close/>
                <a:moveTo>
                  <a:pt x="1620177" y="0"/>
                </a:moveTo>
                <a:lnTo>
                  <a:pt x="2121079" y="1066310"/>
                </a:lnTo>
                <a:lnTo>
                  <a:pt x="3240354" y="1237704"/>
                </a:lnTo>
                <a:lnTo>
                  <a:pt x="2430654" y="2068114"/>
                </a:lnTo>
                <a:lnTo>
                  <a:pt x="2621501" y="3240352"/>
                </a:lnTo>
                <a:lnTo>
                  <a:pt x="1620177" y="2687263"/>
                </a:lnTo>
                <a:lnTo>
                  <a:pt x="618853" y="3240352"/>
                </a:lnTo>
                <a:lnTo>
                  <a:pt x="809700" y="2068114"/>
                </a:lnTo>
                <a:lnTo>
                  <a:pt x="0" y="1237704"/>
                </a:lnTo>
                <a:lnTo>
                  <a:pt x="1119275" y="106631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grpSp>
        <p:nvGrpSpPr>
          <p:cNvPr id="2" name="组合 46"/>
          <p:cNvGrpSpPr/>
          <p:nvPr/>
        </p:nvGrpSpPr>
        <p:grpSpPr>
          <a:xfrm>
            <a:off x="1304925" y="1033463"/>
            <a:ext cx="5118100" cy="2390775"/>
            <a:chOff x="444658" y="95542"/>
            <a:chExt cx="5668808" cy="1966919"/>
          </a:xfrm>
        </p:grpSpPr>
        <p:sp>
          <p:nvSpPr>
            <p:cNvPr id="48162" name="TextBox 7"/>
            <p:cNvSpPr txBox="1"/>
            <p:nvPr/>
          </p:nvSpPr>
          <p:spPr>
            <a:xfrm>
              <a:off x="444658" y="95542"/>
              <a:ext cx="204598" cy="1405733"/>
            </a:xfrm>
            <a:prstGeom prst="rect">
              <a:avLst/>
            </a:prstGeom>
            <a:noFill/>
            <a:ln w="9525">
              <a:noFill/>
            </a:ln>
          </p:spPr>
          <p:txBody>
            <a:bodyPr wrap="none">
              <a:spAutoFit/>
            </a:bodyPr>
            <a:p>
              <a:pPr>
                <a:buFontTx/>
                <a:buNone/>
              </a:pPr>
              <a:endParaRPr lang="en-US" altLang="zh-CN" sz="10500" dirty="0">
                <a:solidFill>
                  <a:schemeClr val="bg1"/>
                </a:solidFill>
                <a:latin typeface="方正超粗黑简体"/>
                <a:ea typeface="方正超粗黑简体"/>
              </a:endParaRPr>
            </a:p>
          </p:txBody>
        </p:sp>
        <p:sp>
          <p:nvSpPr>
            <p:cNvPr id="48163" name="TextBox 18"/>
            <p:cNvSpPr txBox="1"/>
            <p:nvPr/>
          </p:nvSpPr>
          <p:spPr>
            <a:xfrm>
              <a:off x="464188" y="1416584"/>
              <a:ext cx="3867888" cy="645877"/>
            </a:xfrm>
            <a:prstGeom prst="rect">
              <a:avLst/>
            </a:prstGeom>
            <a:noFill/>
            <a:ln w="9525">
              <a:noFill/>
            </a:ln>
          </p:spPr>
          <p:txBody>
            <a:bodyPr wrap="none">
              <a:spAutoFit/>
            </a:bodyPr>
            <a:p>
              <a:pPr>
                <a:buFontTx/>
                <a:buNone/>
              </a:pPr>
              <a:r>
                <a:rPr lang="en-US" altLang="zh-CN" sz="4500" dirty="0">
                  <a:solidFill>
                    <a:schemeClr val="bg1"/>
                  </a:solidFill>
                  <a:latin typeface="Calibri" panose="020F0502020204030204" pitchFamily="34" charset="0"/>
                </a:rPr>
                <a:t>THANK     YOU</a:t>
              </a:r>
              <a:endParaRPr lang="en-US" altLang="zh-CN" sz="4500" dirty="0">
                <a:solidFill>
                  <a:schemeClr val="bg1"/>
                </a:solidFill>
                <a:latin typeface="Calibri" panose="020F0502020204030204" pitchFamily="34" charset="0"/>
              </a:endParaRPr>
            </a:p>
          </p:txBody>
        </p:sp>
        <p:sp>
          <p:nvSpPr>
            <p:cNvPr id="48164" name="TextBox 30"/>
            <p:cNvSpPr txBox="1"/>
            <p:nvPr/>
          </p:nvSpPr>
          <p:spPr>
            <a:xfrm>
              <a:off x="4391612" y="1148965"/>
              <a:ext cx="1721854" cy="455913"/>
            </a:xfrm>
            <a:prstGeom prst="rect">
              <a:avLst/>
            </a:prstGeom>
            <a:noFill/>
            <a:ln w="9525">
              <a:noFill/>
            </a:ln>
          </p:spPr>
          <p:txBody>
            <a:bodyPr wrap="none">
              <a:spAutoFit/>
            </a:bodyPr>
            <a:p>
              <a:pPr>
                <a:buFontTx/>
                <a:buNone/>
              </a:pPr>
              <a:r>
                <a:rPr lang="en-US" altLang="zh-CN" sz="3000" dirty="0">
                  <a:solidFill>
                    <a:schemeClr val="bg1"/>
                  </a:solidFill>
                  <a:latin typeface="Calibri" panose="020F0502020204030204" pitchFamily="34" charset="0"/>
                </a:rPr>
                <a:t>SUCCESS</a:t>
              </a:r>
              <a:endParaRPr lang="en-US" altLang="zh-CN" sz="3000" dirty="0">
                <a:solidFill>
                  <a:schemeClr val="bg1"/>
                </a:solidFill>
                <a:latin typeface="Calibri" panose="020F0502020204030204" pitchFamily="34" charset="0"/>
              </a:endParaRPr>
            </a:p>
          </p:txBody>
        </p:sp>
        <p:sp>
          <p:nvSpPr>
            <p:cNvPr id="44" name="矩形 43"/>
            <p:cNvSpPr/>
            <p:nvPr/>
          </p:nvSpPr>
          <p:spPr>
            <a:xfrm>
              <a:off x="4093476" y="433541"/>
              <a:ext cx="117499" cy="156938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800" b="0" i="0" u="none" strike="noStrike" kern="1200" cap="none" spc="0" normalizeH="0" baseline="0" noProof="0">
                <a:ln>
                  <a:noFill/>
                </a:ln>
                <a:solidFill>
                  <a:srgbClr val="FFFFFF"/>
                </a:solidFill>
                <a:effectLst/>
                <a:uLnTx/>
                <a:uFillTx/>
                <a:latin typeface="+mn-lt"/>
                <a:ea typeface="+mn-ea"/>
                <a:cs typeface="+mn-cs"/>
              </a:endParaRPr>
            </a:p>
          </p:txBody>
        </p:sp>
      </p:grpSp>
      <p:sp>
        <p:nvSpPr>
          <p:cNvPr id="45" name="Freeform 16"/>
          <p:cNvSpPr/>
          <p:nvPr/>
        </p:nvSpPr>
        <p:spPr>
          <a:xfrm>
            <a:off x="2216150" y="5473700"/>
            <a:ext cx="1530350" cy="6003925"/>
          </a:xfrm>
          <a:custGeom>
            <a:avLst/>
            <a:gdLst>
              <a:gd name="txL" fmla="*/ 0 w 871"/>
              <a:gd name="txT" fmla="*/ 0 h 2564"/>
              <a:gd name="txR" fmla="*/ 871 w 871"/>
              <a:gd name="txB" fmla="*/ 2564 h 2564"/>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871" h="2564">
                <a:moveTo>
                  <a:pt x="557" y="2564"/>
                </a:moveTo>
                <a:cubicBezTo>
                  <a:pt x="551" y="2198"/>
                  <a:pt x="551" y="2198"/>
                  <a:pt x="551" y="2198"/>
                </a:cubicBezTo>
                <a:cubicBezTo>
                  <a:pt x="531" y="2008"/>
                  <a:pt x="603" y="1684"/>
                  <a:pt x="603" y="1684"/>
                </a:cubicBezTo>
                <a:cubicBezTo>
                  <a:pt x="625" y="1564"/>
                  <a:pt x="591" y="1430"/>
                  <a:pt x="591" y="1430"/>
                </a:cubicBezTo>
                <a:cubicBezTo>
                  <a:pt x="619" y="1368"/>
                  <a:pt x="643" y="1210"/>
                  <a:pt x="643" y="1210"/>
                </a:cubicBezTo>
                <a:cubicBezTo>
                  <a:pt x="669" y="1256"/>
                  <a:pt x="789" y="1094"/>
                  <a:pt x="789" y="1094"/>
                </a:cubicBezTo>
                <a:cubicBezTo>
                  <a:pt x="839" y="1048"/>
                  <a:pt x="817" y="988"/>
                  <a:pt x="817" y="988"/>
                </a:cubicBezTo>
                <a:cubicBezTo>
                  <a:pt x="871" y="932"/>
                  <a:pt x="841" y="822"/>
                  <a:pt x="841" y="822"/>
                </a:cubicBezTo>
                <a:cubicBezTo>
                  <a:pt x="859" y="796"/>
                  <a:pt x="853" y="734"/>
                  <a:pt x="853" y="734"/>
                </a:cubicBezTo>
                <a:cubicBezTo>
                  <a:pt x="851" y="634"/>
                  <a:pt x="779" y="478"/>
                  <a:pt x="779" y="478"/>
                </a:cubicBezTo>
                <a:cubicBezTo>
                  <a:pt x="788" y="426"/>
                  <a:pt x="788" y="426"/>
                  <a:pt x="788" y="426"/>
                </a:cubicBezTo>
                <a:cubicBezTo>
                  <a:pt x="782" y="333"/>
                  <a:pt x="619" y="164"/>
                  <a:pt x="619" y="164"/>
                </a:cubicBezTo>
                <a:cubicBezTo>
                  <a:pt x="531" y="0"/>
                  <a:pt x="406" y="164"/>
                  <a:pt x="406" y="164"/>
                </a:cubicBezTo>
                <a:cubicBezTo>
                  <a:pt x="335" y="257"/>
                  <a:pt x="74" y="448"/>
                  <a:pt x="74" y="448"/>
                </a:cubicBezTo>
                <a:cubicBezTo>
                  <a:pt x="0" y="491"/>
                  <a:pt x="24" y="562"/>
                  <a:pt x="24" y="562"/>
                </a:cubicBezTo>
                <a:cubicBezTo>
                  <a:pt x="31" y="748"/>
                  <a:pt x="86" y="1430"/>
                  <a:pt x="86" y="1430"/>
                </a:cubicBezTo>
                <a:cubicBezTo>
                  <a:pt x="159" y="2014"/>
                  <a:pt x="2" y="2548"/>
                  <a:pt x="2" y="2548"/>
                </a:cubicBezTo>
                <a:lnTo>
                  <a:pt x="557" y="2564"/>
                </a:lnTo>
                <a:close/>
              </a:path>
            </a:pathLst>
          </a:custGeom>
          <a:solidFill>
            <a:srgbClr val="0070C0"/>
          </a:solidFill>
          <a:ln w="9525">
            <a:noFill/>
          </a:ln>
        </p:spPr>
        <p:txBody>
          <a:bodyPr lIns="91438" tIns="45719" rIns="91438" bIns="45719"/>
          <a:p>
            <a:pPr>
              <a:buNone/>
            </a:pPr>
            <a:endParaRPr lang="zh-CN" altLang="en-US" dirty="0">
              <a:latin typeface="Arial" panose="020B0604020202020204" pitchFamily="34" charset="0"/>
            </a:endParaRPr>
          </a:p>
        </p:txBody>
      </p:sp>
      <p:sp>
        <p:nvSpPr>
          <p:cNvPr id="46" name="Freeform 8"/>
          <p:cNvSpPr/>
          <p:nvPr/>
        </p:nvSpPr>
        <p:spPr>
          <a:xfrm flipH="1">
            <a:off x="-2282825" y="3238500"/>
            <a:ext cx="5000625" cy="2574925"/>
          </a:xfrm>
          <a:custGeom>
            <a:avLst/>
            <a:gdLst>
              <a:gd name="txL" fmla="*/ 0 w 1205"/>
              <a:gd name="txT" fmla="*/ 0 h 461"/>
              <a:gd name="txR" fmla="*/ 1205 w 1205"/>
              <a:gd name="txB" fmla="*/ 461 h 461"/>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205" h="461">
                <a:moveTo>
                  <a:pt x="159" y="204"/>
                </a:moveTo>
                <a:cubicBezTo>
                  <a:pt x="160" y="196"/>
                  <a:pt x="160" y="196"/>
                  <a:pt x="160" y="196"/>
                </a:cubicBezTo>
                <a:cubicBezTo>
                  <a:pt x="130" y="160"/>
                  <a:pt x="130" y="160"/>
                  <a:pt x="130" y="160"/>
                </a:cubicBezTo>
                <a:cubicBezTo>
                  <a:pt x="113" y="150"/>
                  <a:pt x="59" y="96"/>
                  <a:pt x="59" y="96"/>
                </a:cubicBezTo>
                <a:cubicBezTo>
                  <a:pt x="0" y="40"/>
                  <a:pt x="29" y="9"/>
                  <a:pt x="29" y="9"/>
                </a:cubicBezTo>
                <a:cubicBezTo>
                  <a:pt x="36" y="0"/>
                  <a:pt x="62" y="33"/>
                  <a:pt x="62" y="33"/>
                </a:cubicBezTo>
                <a:cubicBezTo>
                  <a:pt x="71" y="50"/>
                  <a:pt x="139" y="97"/>
                  <a:pt x="139" y="97"/>
                </a:cubicBezTo>
                <a:cubicBezTo>
                  <a:pt x="158" y="108"/>
                  <a:pt x="172" y="116"/>
                  <a:pt x="172" y="116"/>
                </a:cubicBezTo>
                <a:cubicBezTo>
                  <a:pt x="199" y="148"/>
                  <a:pt x="231" y="171"/>
                  <a:pt x="231" y="171"/>
                </a:cubicBezTo>
                <a:cubicBezTo>
                  <a:pt x="231" y="171"/>
                  <a:pt x="261" y="159"/>
                  <a:pt x="279" y="156"/>
                </a:cubicBezTo>
                <a:cubicBezTo>
                  <a:pt x="296" y="153"/>
                  <a:pt x="325" y="162"/>
                  <a:pt x="325" y="162"/>
                </a:cubicBezTo>
                <a:cubicBezTo>
                  <a:pt x="349" y="138"/>
                  <a:pt x="370" y="162"/>
                  <a:pt x="370" y="162"/>
                </a:cubicBezTo>
                <a:cubicBezTo>
                  <a:pt x="404" y="205"/>
                  <a:pt x="521" y="296"/>
                  <a:pt x="521" y="296"/>
                </a:cubicBezTo>
                <a:cubicBezTo>
                  <a:pt x="549" y="263"/>
                  <a:pt x="571" y="278"/>
                  <a:pt x="571" y="278"/>
                </a:cubicBezTo>
                <a:cubicBezTo>
                  <a:pt x="608" y="291"/>
                  <a:pt x="684" y="278"/>
                  <a:pt x="684" y="278"/>
                </a:cubicBezTo>
                <a:cubicBezTo>
                  <a:pt x="1091" y="205"/>
                  <a:pt x="1205" y="176"/>
                  <a:pt x="1205" y="176"/>
                </a:cubicBezTo>
                <a:cubicBezTo>
                  <a:pt x="1205" y="435"/>
                  <a:pt x="1205" y="435"/>
                  <a:pt x="1205" y="435"/>
                </a:cubicBezTo>
                <a:cubicBezTo>
                  <a:pt x="1049" y="461"/>
                  <a:pt x="735" y="437"/>
                  <a:pt x="735" y="437"/>
                </a:cubicBezTo>
                <a:cubicBezTo>
                  <a:pt x="655" y="430"/>
                  <a:pt x="606" y="438"/>
                  <a:pt x="606" y="438"/>
                </a:cubicBezTo>
                <a:cubicBezTo>
                  <a:pt x="519" y="451"/>
                  <a:pt x="399" y="445"/>
                  <a:pt x="399" y="445"/>
                </a:cubicBezTo>
                <a:cubicBezTo>
                  <a:pt x="366" y="435"/>
                  <a:pt x="309" y="437"/>
                  <a:pt x="309" y="437"/>
                </a:cubicBezTo>
                <a:cubicBezTo>
                  <a:pt x="279" y="424"/>
                  <a:pt x="230" y="397"/>
                  <a:pt x="230" y="397"/>
                </a:cubicBezTo>
                <a:cubicBezTo>
                  <a:pt x="148" y="351"/>
                  <a:pt x="168" y="266"/>
                  <a:pt x="168" y="266"/>
                </a:cubicBezTo>
                <a:cubicBezTo>
                  <a:pt x="168" y="266"/>
                  <a:pt x="184" y="252"/>
                  <a:pt x="159" y="204"/>
                </a:cubicBezTo>
                <a:close/>
              </a:path>
            </a:pathLst>
          </a:custGeom>
          <a:solidFill>
            <a:srgbClr val="0070C0"/>
          </a:solidFill>
          <a:ln w="9525">
            <a:noFill/>
          </a:ln>
        </p:spPr>
        <p:txBody>
          <a:bodyPr lIns="91438" tIns="45719" rIns="91438" bIns="45719"/>
          <a:p>
            <a:pPr>
              <a:buNone/>
            </a:pPr>
            <a:endParaRPr lang="zh-CN" altLang="en-US" dirty="0">
              <a:latin typeface="Arial" panose="020B0604020202020204" pitchFamily="34" charset="0"/>
            </a:endParaRPr>
          </a:p>
        </p:txBody>
      </p:sp>
      <p:sp>
        <p:nvSpPr>
          <p:cNvPr id="47" name="Freeform 14"/>
          <p:cNvSpPr/>
          <p:nvPr/>
        </p:nvSpPr>
        <p:spPr>
          <a:xfrm rot="6300000" flipH="1">
            <a:off x="5730875" y="-361950"/>
            <a:ext cx="6719888" cy="2060575"/>
          </a:xfrm>
          <a:custGeom>
            <a:avLst/>
            <a:gdLst>
              <a:gd name="txL" fmla="*/ 0 w 1268"/>
              <a:gd name="txT" fmla="*/ 0 h 523"/>
              <a:gd name="txR" fmla="*/ 1268 w 1268"/>
              <a:gd name="txB" fmla="*/ 523 h 523"/>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268" h="523">
                <a:moveTo>
                  <a:pt x="1268" y="296"/>
                </a:moveTo>
                <a:cubicBezTo>
                  <a:pt x="1268" y="296"/>
                  <a:pt x="900" y="199"/>
                  <a:pt x="644" y="70"/>
                </a:cubicBezTo>
                <a:cubicBezTo>
                  <a:pt x="644" y="70"/>
                  <a:pt x="530" y="0"/>
                  <a:pt x="400" y="47"/>
                </a:cubicBezTo>
                <a:cubicBezTo>
                  <a:pt x="400" y="47"/>
                  <a:pt x="269" y="58"/>
                  <a:pt x="244" y="56"/>
                </a:cubicBezTo>
                <a:cubicBezTo>
                  <a:pt x="244" y="56"/>
                  <a:pt x="185" y="80"/>
                  <a:pt x="251" y="115"/>
                </a:cubicBezTo>
                <a:cubicBezTo>
                  <a:pt x="251" y="115"/>
                  <a:pt x="359" y="126"/>
                  <a:pt x="380" y="117"/>
                </a:cubicBezTo>
                <a:cubicBezTo>
                  <a:pt x="380" y="117"/>
                  <a:pt x="319" y="122"/>
                  <a:pt x="302" y="136"/>
                </a:cubicBezTo>
                <a:cubicBezTo>
                  <a:pt x="302" y="136"/>
                  <a:pt x="229" y="143"/>
                  <a:pt x="203" y="129"/>
                </a:cubicBezTo>
                <a:cubicBezTo>
                  <a:pt x="203" y="129"/>
                  <a:pt x="9" y="58"/>
                  <a:pt x="0" y="127"/>
                </a:cubicBezTo>
                <a:cubicBezTo>
                  <a:pt x="0" y="127"/>
                  <a:pt x="4" y="145"/>
                  <a:pt x="49" y="139"/>
                </a:cubicBezTo>
                <a:cubicBezTo>
                  <a:pt x="49" y="139"/>
                  <a:pt x="20" y="173"/>
                  <a:pt x="33" y="183"/>
                </a:cubicBezTo>
                <a:cubicBezTo>
                  <a:pt x="33" y="183"/>
                  <a:pt x="168" y="192"/>
                  <a:pt x="199" y="213"/>
                </a:cubicBezTo>
                <a:cubicBezTo>
                  <a:pt x="199" y="213"/>
                  <a:pt x="277" y="228"/>
                  <a:pt x="318" y="234"/>
                </a:cubicBezTo>
                <a:cubicBezTo>
                  <a:pt x="318" y="234"/>
                  <a:pt x="372" y="263"/>
                  <a:pt x="393" y="249"/>
                </a:cubicBezTo>
                <a:cubicBezTo>
                  <a:pt x="393" y="249"/>
                  <a:pt x="506" y="232"/>
                  <a:pt x="548" y="232"/>
                </a:cubicBezTo>
                <a:cubicBezTo>
                  <a:pt x="548" y="232"/>
                  <a:pt x="623" y="223"/>
                  <a:pt x="687" y="249"/>
                </a:cubicBezTo>
                <a:cubicBezTo>
                  <a:pt x="687" y="249"/>
                  <a:pt x="1027" y="450"/>
                  <a:pt x="1098" y="474"/>
                </a:cubicBezTo>
                <a:cubicBezTo>
                  <a:pt x="1098" y="474"/>
                  <a:pt x="1198" y="518"/>
                  <a:pt x="1214" y="523"/>
                </a:cubicBezTo>
                <a:lnTo>
                  <a:pt x="1268" y="296"/>
                </a:lnTo>
                <a:close/>
              </a:path>
            </a:pathLst>
          </a:custGeom>
          <a:solidFill>
            <a:srgbClr val="0070C0"/>
          </a:solidFill>
          <a:ln w="9525">
            <a:noFill/>
          </a:ln>
        </p:spPr>
        <p:txBody>
          <a:bodyPr lIns="91438" tIns="45719" rIns="91438" bIns="45719"/>
          <a:p>
            <a:pPr>
              <a:buNone/>
            </a:pPr>
            <a:endParaRPr lang="zh-CN" altLang="en-US" dirty="0">
              <a:latin typeface="Arial" panose="020B0604020202020204" pitchFamily="34" charset="0"/>
            </a:endParaRPr>
          </a:p>
        </p:txBody>
      </p:sp>
      <p:sp>
        <p:nvSpPr>
          <p:cNvPr id="48" name="椭圆 47"/>
          <p:cNvSpPr/>
          <p:nvPr/>
        </p:nvSpPr>
        <p:spPr>
          <a:xfrm>
            <a:off x="2949575" y="7265988"/>
            <a:ext cx="542925" cy="72866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800" b="0" i="0" u="none" strike="noStrike" kern="1200" cap="none" spc="0" normalizeH="0" baseline="0" noProof="0">
              <a:ln>
                <a:noFill/>
              </a:ln>
              <a:solidFill>
                <a:srgbClr val="FFFFFF"/>
              </a:solidFill>
              <a:effectLst/>
              <a:uLnTx/>
              <a:uFillTx/>
              <a:latin typeface="+mn-lt"/>
              <a:ea typeface="+mn-ea"/>
              <a:cs typeface="+mn-cs"/>
            </a:endParaRPr>
          </a:p>
        </p:txBody>
      </p:sp>
      <p:sp>
        <p:nvSpPr>
          <p:cNvPr id="49" name="五角星 48"/>
          <p:cNvSpPr/>
          <p:nvPr/>
        </p:nvSpPr>
        <p:spPr>
          <a:xfrm>
            <a:off x="3905250" y="7218363"/>
            <a:ext cx="820738" cy="1103313"/>
          </a:xfrm>
          <a:prstGeom prst="star5">
            <a:avLst>
              <a:gd name="adj" fmla="val 25012"/>
              <a:gd name="hf" fmla="val 105146"/>
              <a:gd name="vf" fmla="val 110557"/>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50" name="五角星 5"/>
          <p:cNvSpPr/>
          <p:nvPr/>
        </p:nvSpPr>
        <p:spPr>
          <a:xfrm>
            <a:off x="2922588" y="7256463"/>
            <a:ext cx="657225" cy="885825"/>
          </a:xfrm>
          <a:custGeom>
            <a:avLst/>
            <a:gdLst/>
            <a:ahLst/>
            <a:cxnLst/>
            <a:rect l="l" t="t" r="r" b="b"/>
            <a:pathLst>
              <a:path w="3240354" h="3240352">
                <a:moveTo>
                  <a:pt x="1620177" y="648072"/>
                </a:moveTo>
                <a:lnTo>
                  <a:pt x="1319636" y="1287858"/>
                </a:lnTo>
                <a:lnTo>
                  <a:pt x="648071" y="1390695"/>
                </a:lnTo>
                <a:lnTo>
                  <a:pt x="1133891" y="1888941"/>
                </a:lnTo>
                <a:lnTo>
                  <a:pt x="1019382" y="2592283"/>
                </a:lnTo>
                <a:lnTo>
                  <a:pt x="1620177" y="2260430"/>
                </a:lnTo>
                <a:lnTo>
                  <a:pt x="2220972" y="2592283"/>
                </a:lnTo>
                <a:lnTo>
                  <a:pt x="2106463" y="1888941"/>
                </a:lnTo>
                <a:lnTo>
                  <a:pt x="2592283" y="1390695"/>
                </a:lnTo>
                <a:lnTo>
                  <a:pt x="1920718" y="1287858"/>
                </a:lnTo>
                <a:close/>
                <a:moveTo>
                  <a:pt x="1620177" y="0"/>
                </a:moveTo>
                <a:lnTo>
                  <a:pt x="2121079" y="1066310"/>
                </a:lnTo>
                <a:lnTo>
                  <a:pt x="3240354" y="1237704"/>
                </a:lnTo>
                <a:lnTo>
                  <a:pt x="2430654" y="2068114"/>
                </a:lnTo>
                <a:lnTo>
                  <a:pt x="2621501" y="3240352"/>
                </a:lnTo>
                <a:lnTo>
                  <a:pt x="1620177" y="2687263"/>
                </a:lnTo>
                <a:lnTo>
                  <a:pt x="618853" y="3240352"/>
                </a:lnTo>
                <a:lnTo>
                  <a:pt x="809700" y="2068114"/>
                </a:lnTo>
                <a:lnTo>
                  <a:pt x="0" y="1237704"/>
                </a:lnTo>
                <a:lnTo>
                  <a:pt x="1119275" y="106631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51" name="五角星 5"/>
          <p:cNvSpPr/>
          <p:nvPr/>
        </p:nvSpPr>
        <p:spPr>
          <a:xfrm>
            <a:off x="6313488" y="7200900"/>
            <a:ext cx="892175" cy="1200150"/>
          </a:xfrm>
          <a:custGeom>
            <a:avLst/>
            <a:gdLst/>
            <a:ahLst/>
            <a:cxnLst/>
            <a:rect l="l" t="t" r="r" b="b"/>
            <a:pathLst>
              <a:path w="3240354" h="3240352">
                <a:moveTo>
                  <a:pt x="1620177" y="648072"/>
                </a:moveTo>
                <a:lnTo>
                  <a:pt x="1319636" y="1287858"/>
                </a:lnTo>
                <a:lnTo>
                  <a:pt x="648071" y="1390695"/>
                </a:lnTo>
                <a:lnTo>
                  <a:pt x="1133891" y="1888941"/>
                </a:lnTo>
                <a:lnTo>
                  <a:pt x="1019382" y="2592283"/>
                </a:lnTo>
                <a:lnTo>
                  <a:pt x="1620177" y="2260430"/>
                </a:lnTo>
                <a:lnTo>
                  <a:pt x="2220972" y="2592283"/>
                </a:lnTo>
                <a:lnTo>
                  <a:pt x="2106463" y="1888941"/>
                </a:lnTo>
                <a:lnTo>
                  <a:pt x="2592283" y="1390695"/>
                </a:lnTo>
                <a:lnTo>
                  <a:pt x="1920718" y="1287858"/>
                </a:lnTo>
                <a:close/>
                <a:moveTo>
                  <a:pt x="1620177" y="0"/>
                </a:moveTo>
                <a:lnTo>
                  <a:pt x="2121079" y="1066310"/>
                </a:lnTo>
                <a:lnTo>
                  <a:pt x="3240354" y="1237704"/>
                </a:lnTo>
                <a:lnTo>
                  <a:pt x="2430654" y="2068114"/>
                </a:lnTo>
                <a:lnTo>
                  <a:pt x="2621501" y="3240352"/>
                </a:lnTo>
                <a:lnTo>
                  <a:pt x="1620177" y="2687263"/>
                </a:lnTo>
                <a:lnTo>
                  <a:pt x="618853" y="3240352"/>
                </a:lnTo>
                <a:lnTo>
                  <a:pt x="809700" y="2068114"/>
                </a:lnTo>
                <a:lnTo>
                  <a:pt x="0" y="1237704"/>
                </a:lnTo>
                <a:lnTo>
                  <a:pt x="1119275" y="106631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52" name="五角星 51"/>
          <p:cNvSpPr/>
          <p:nvPr/>
        </p:nvSpPr>
        <p:spPr>
          <a:xfrm>
            <a:off x="5924550" y="7218363"/>
            <a:ext cx="820738" cy="1103313"/>
          </a:xfrm>
          <a:prstGeom prst="star5">
            <a:avLst>
              <a:gd name="adj" fmla="val 25012"/>
              <a:gd name="hf" fmla="val 105146"/>
              <a:gd name="vf" fmla="val 11055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53" name="五角星 52"/>
          <p:cNvSpPr/>
          <p:nvPr/>
        </p:nvSpPr>
        <p:spPr>
          <a:xfrm>
            <a:off x="5180013" y="7256463"/>
            <a:ext cx="657225" cy="885825"/>
          </a:xfrm>
          <a:prstGeom prst="star5">
            <a:avLst>
              <a:gd name="adj" fmla="val 25012"/>
              <a:gd name="hf" fmla="val 105146"/>
              <a:gd name="vf" fmla="val 110557"/>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54" name="五角星 5"/>
          <p:cNvSpPr/>
          <p:nvPr/>
        </p:nvSpPr>
        <p:spPr>
          <a:xfrm>
            <a:off x="4168775" y="7256463"/>
            <a:ext cx="655638" cy="885825"/>
          </a:xfrm>
          <a:custGeom>
            <a:avLst/>
            <a:gdLst/>
            <a:ahLst/>
            <a:cxnLst/>
            <a:rect l="l" t="t" r="r" b="b"/>
            <a:pathLst>
              <a:path w="3240354" h="3240352">
                <a:moveTo>
                  <a:pt x="1620177" y="648072"/>
                </a:moveTo>
                <a:lnTo>
                  <a:pt x="1319636" y="1287858"/>
                </a:lnTo>
                <a:lnTo>
                  <a:pt x="648071" y="1390695"/>
                </a:lnTo>
                <a:lnTo>
                  <a:pt x="1133891" y="1888941"/>
                </a:lnTo>
                <a:lnTo>
                  <a:pt x="1019382" y="2592283"/>
                </a:lnTo>
                <a:lnTo>
                  <a:pt x="1620177" y="2260430"/>
                </a:lnTo>
                <a:lnTo>
                  <a:pt x="2220972" y="2592283"/>
                </a:lnTo>
                <a:lnTo>
                  <a:pt x="2106463" y="1888941"/>
                </a:lnTo>
                <a:lnTo>
                  <a:pt x="2592283" y="1390695"/>
                </a:lnTo>
                <a:lnTo>
                  <a:pt x="1920718" y="1287858"/>
                </a:lnTo>
                <a:close/>
                <a:moveTo>
                  <a:pt x="1620177" y="0"/>
                </a:moveTo>
                <a:lnTo>
                  <a:pt x="2121079" y="1066310"/>
                </a:lnTo>
                <a:lnTo>
                  <a:pt x="3240354" y="1237704"/>
                </a:lnTo>
                <a:lnTo>
                  <a:pt x="2430654" y="2068114"/>
                </a:lnTo>
                <a:lnTo>
                  <a:pt x="2621501" y="3240352"/>
                </a:lnTo>
                <a:lnTo>
                  <a:pt x="1620177" y="2687263"/>
                </a:lnTo>
                <a:lnTo>
                  <a:pt x="618853" y="3240352"/>
                </a:lnTo>
                <a:lnTo>
                  <a:pt x="809700" y="2068114"/>
                </a:lnTo>
                <a:lnTo>
                  <a:pt x="0" y="1237704"/>
                </a:lnTo>
                <a:lnTo>
                  <a:pt x="1119275" y="106631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55" name="五角星 5"/>
          <p:cNvSpPr/>
          <p:nvPr/>
        </p:nvSpPr>
        <p:spPr>
          <a:xfrm>
            <a:off x="2376488" y="7200900"/>
            <a:ext cx="890588" cy="1200150"/>
          </a:xfrm>
          <a:custGeom>
            <a:avLst/>
            <a:gdLst/>
            <a:ahLst/>
            <a:cxnLst/>
            <a:rect l="l" t="t" r="r" b="b"/>
            <a:pathLst>
              <a:path w="3240354" h="3240352">
                <a:moveTo>
                  <a:pt x="1620177" y="648072"/>
                </a:moveTo>
                <a:lnTo>
                  <a:pt x="1319636" y="1287858"/>
                </a:lnTo>
                <a:lnTo>
                  <a:pt x="648071" y="1390695"/>
                </a:lnTo>
                <a:lnTo>
                  <a:pt x="1133891" y="1888941"/>
                </a:lnTo>
                <a:lnTo>
                  <a:pt x="1019382" y="2592283"/>
                </a:lnTo>
                <a:lnTo>
                  <a:pt x="1620177" y="2260430"/>
                </a:lnTo>
                <a:lnTo>
                  <a:pt x="2220972" y="2592283"/>
                </a:lnTo>
                <a:lnTo>
                  <a:pt x="2106463" y="1888941"/>
                </a:lnTo>
                <a:lnTo>
                  <a:pt x="2592283" y="1390695"/>
                </a:lnTo>
                <a:lnTo>
                  <a:pt x="1920718" y="1287858"/>
                </a:lnTo>
                <a:close/>
                <a:moveTo>
                  <a:pt x="1620177" y="0"/>
                </a:moveTo>
                <a:lnTo>
                  <a:pt x="2121079" y="1066310"/>
                </a:lnTo>
                <a:lnTo>
                  <a:pt x="3240354" y="1237704"/>
                </a:lnTo>
                <a:lnTo>
                  <a:pt x="2430654" y="2068114"/>
                </a:lnTo>
                <a:lnTo>
                  <a:pt x="2621501" y="3240352"/>
                </a:lnTo>
                <a:lnTo>
                  <a:pt x="1620177" y="2687263"/>
                </a:lnTo>
                <a:lnTo>
                  <a:pt x="618853" y="3240352"/>
                </a:lnTo>
                <a:lnTo>
                  <a:pt x="809700" y="2068114"/>
                </a:lnTo>
                <a:lnTo>
                  <a:pt x="0" y="1237704"/>
                </a:lnTo>
                <a:lnTo>
                  <a:pt x="1119275" y="106631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56" name="五角星 55"/>
          <p:cNvSpPr/>
          <p:nvPr/>
        </p:nvSpPr>
        <p:spPr>
          <a:xfrm>
            <a:off x="7442200" y="7256463"/>
            <a:ext cx="657225" cy="885825"/>
          </a:xfrm>
          <a:prstGeom prst="star5">
            <a:avLst>
              <a:gd name="adj" fmla="val 25012"/>
              <a:gd name="hf" fmla="val 105146"/>
              <a:gd name="vf" fmla="val 110557"/>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48159" name="日期占位符 32"/>
          <p:cNvSpPr txBox="1">
            <a:spLocks noGrp="1"/>
          </p:cNvSpPr>
          <p:nvPr>
            <p:ph type="dt" sz="half" idx="2"/>
          </p:nvPr>
        </p:nvSpPr>
        <p:spPr>
          <a:xfrm>
            <a:off x="1857375" y="6099175"/>
            <a:ext cx="1925638" cy="333375"/>
          </a:xfrm>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buFontTx/>
              <a:buNone/>
            </a:pPr>
            <a:fld id="{BB962C8B-B14F-4D97-AF65-F5344CB8AC3E}" type="datetime1">
              <a:rPr lang="zh-CN" altLang="en-US" sz="900" dirty="0">
                <a:solidFill>
                  <a:srgbClr val="898989"/>
                </a:solidFill>
                <a:latin typeface="Calibri" panose="020F0502020204030204" pitchFamily="34" charset="0"/>
              </a:rPr>
            </a:fld>
            <a:endParaRPr lang="zh-CN" altLang="en-US" sz="900" dirty="0">
              <a:solidFill>
                <a:srgbClr val="898989"/>
              </a:solidFill>
              <a:latin typeface="Calibri" panose="020F0502020204030204" pitchFamily="34" charset="0"/>
            </a:endParaRPr>
          </a:p>
        </p:txBody>
      </p:sp>
      <p:sp>
        <p:nvSpPr>
          <p:cNvPr id="48160" name="灯片编号占位符 3"/>
          <p:cNvSpPr txBox="1">
            <a:spLocks noGrp="1"/>
          </p:cNvSpPr>
          <p:nvPr>
            <p:ph type="sldNum" sz="quarter" idx="4"/>
          </p:nvPr>
        </p:nvSpPr>
        <p:spPr>
          <a:xfrm>
            <a:off x="6775450" y="6677025"/>
            <a:ext cx="2757488" cy="577850"/>
          </a:xfrm>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buNone/>
            </a:pPr>
            <a:fld id="{9A0DB2DC-4C9A-4742-B13C-FB6460FD3503}" type="slidenum">
              <a:rPr lang="zh-CN" altLang="zh-CN" sz="1400" dirty="0"/>
            </a:fld>
            <a:endParaRPr lang="zh-CN" altLang="zh-CN" sz="1400" dirty="0"/>
          </a:p>
        </p:txBody>
      </p:sp>
      <p:sp>
        <p:nvSpPr>
          <p:cNvPr id="48161" name="页脚占位符 4"/>
          <p:cNvSpPr txBox="1">
            <a:spLocks noGrp="1"/>
          </p:cNvSpPr>
          <p:nvPr>
            <p:ph type="ftr" sz="quarter" idx="3"/>
          </p:nvPr>
        </p:nvSpPr>
        <p:spPr>
          <a:xfrm>
            <a:off x="3217863" y="6677025"/>
            <a:ext cx="3486150" cy="577850"/>
          </a:xfrm>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FontTx/>
              <a:buNone/>
            </a:pPr>
            <a:r>
              <a:rPr lang="zh-CN" altLang="en-US" sz="1400" dirty="0"/>
              <a:t>可编辑</a:t>
            </a:r>
            <a:endParaRPr lang="zh-CN"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utoRev="1" fill="hold" grpId="0" nodeType="withEffect">
                                  <p:stCondLst>
                                    <p:cond delay="0"/>
                                  </p:stCondLst>
                                  <p:childTnLst>
                                    <p:animMotion origin="layout" path="M 3.05556E-6 4.44444E-6 L 0.2875 -0.68334 " pathEditMode="relative" rAng="0" ptsTypes="AA">
                                      <p:cBhvr>
                                        <p:cTn id="6" dur="500" fill="hold"/>
                                        <p:tgtEl>
                                          <p:spTgt spid="45"/>
                                        </p:tgtEl>
                                        <p:attrNameLst>
                                          <p:attrName>ppt_x</p:attrName>
                                          <p:attrName>ppt_y</p:attrName>
                                        </p:attrNameLst>
                                      </p:cBhvr>
                                      <p:rCtr x="1440000" y="-3420000"/>
                                    </p:animMotion>
                                  </p:childTnLst>
                                </p:cTn>
                              </p:par>
                              <p:par>
                                <p:cTn id="7" presetID="42" presetClass="path" presetSubtype="0" fill="hold" grpId="0" nodeType="withEffect">
                                  <p:stCondLst>
                                    <p:cond delay="0"/>
                                  </p:stCondLst>
                                  <p:childTnLst>
                                    <p:animMotion origin="layout" path="M 3.05556E-6 4.44444E-6 L 0.2875 -0.68334 " pathEditMode="relative" rAng="0" ptsTypes="AA">
                                      <p:cBhvr>
                                        <p:cTn id="8" dur="500" fill="hold"/>
                                        <p:tgtEl>
                                          <p:spTgt spid="48"/>
                                        </p:tgtEl>
                                        <p:attrNameLst>
                                          <p:attrName>ppt_x</p:attrName>
                                          <p:attrName>ppt_y</p:attrName>
                                        </p:attrNameLst>
                                      </p:cBhvr>
                                      <p:rCtr x="1440000" y="-3420000"/>
                                    </p:animMotion>
                                  </p:childTnLst>
                                </p:cTn>
                              </p:par>
                              <p:par>
                                <p:cTn id="9" presetID="53" presetClass="exit" presetSubtype="32" fill="hold" grpId="1" nodeType="withEffect">
                                  <p:stCondLst>
                                    <p:cond delay="500"/>
                                  </p:stCondLst>
                                  <p:childTnLst>
                                    <p:anim calcmode="lin" valueType="num">
                                      <p:cBhvr>
                                        <p:cTn id="10" dur="500"/>
                                        <p:tgtEl>
                                          <p:spTgt spid="48"/>
                                        </p:tgtEl>
                                        <p:attrNameLst>
                                          <p:attrName>ppt_w</p:attrName>
                                        </p:attrNameLst>
                                      </p:cBhvr>
                                      <p:tavLst>
                                        <p:tav tm="0">
                                          <p:val>
                                            <p:strVal val="ppt_w"/>
                                          </p:val>
                                        </p:tav>
                                        <p:tav tm="100000">
                                          <p:val>
                                            <p:fltVal val="0.000000"/>
                                          </p:val>
                                        </p:tav>
                                      </p:tavLst>
                                    </p:anim>
                                    <p:anim calcmode="lin" valueType="num">
                                      <p:cBhvr>
                                        <p:cTn id="11" dur="500"/>
                                        <p:tgtEl>
                                          <p:spTgt spid="48"/>
                                        </p:tgtEl>
                                        <p:attrNameLst>
                                          <p:attrName>ppt_h</p:attrName>
                                        </p:attrNameLst>
                                      </p:cBhvr>
                                      <p:tavLst>
                                        <p:tav tm="0">
                                          <p:val>
                                            <p:strVal val="ppt_h"/>
                                          </p:val>
                                        </p:tav>
                                        <p:tav tm="100000">
                                          <p:val>
                                            <p:fltVal val="0.000000"/>
                                          </p:val>
                                        </p:tav>
                                      </p:tavLst>
                                    </p:anim>
                                    <p:animEffect transition="out" filter="fade">
                                      <p:cBhvr>
                                        <p:cTn id="12" dur="500"/>
                                        <p:tgtEl>
                                          <p:spTgt spid="48"/>
                                        </p:tgtEl>
                                      </p:cBhvr>
                                    </p:animEffect>
                                    <p:set>
                                      <p:cBhvr>
                                        <p:cTn id="13" dur="1" fill="hold">
                                          <p:stCondLst>
                                            <p:cond delay="499"/>
                                          </p:stCondLst>
                                        </p:cTn>
                                        <p:tgtEl>
                                          <p:spTgt spid="48"/>
                                        </p:tgtEl>
                                        <p:attrNameLst>
                                          <p:attrName>style.visibility</p:attrName>
                                        </p:attrNameLst>
                                      </p:cBhvr>
                                      <p:to>
                                        <p:strVal val="hidden"/>
                                      </p:to>
                                    </p:set>
                                  </p:childTnLst>
                                </p:cTn>
                              </p:par>
                              <p:par>
                                <p:cTn id="14" presetID="6" presetClass="entr" presetSubtype="32" fill="hold" nodeType="withEffect">
                                  <p:stCondLst>
                                    <p:cond delay="1000"/>
                                  </p:stCondLst>
                                  <p:childTnLst>
                                    <p:set>
                                      <p:cBhvr>
                                        <p:cTn id="15" dur="1" fill="hold">
                                          <p:stCondLst>
                                            <p:cond delay="0"/>
                                          </p:stCondLst>
                                        </p:cTn>
                                        <p:tgtEl>
                                          <p:spTgt spid="26"/>
                                        </p:tgtEl>
                                        <p:attrNameLst>
                                          <p:attrName>style.visibility</p:attrName>
                                        </p:attrNameLst>
                                      </p:cBhvr>
                                      <p:to>
                                        <p:strVal val="visible"/>
                                      </p:to>
                                    </p:set>
                                    <p:animEffect transition="in" filter="circle(out)">
                                      <p:cBhvr>
                                        <p:cTn id="16" dur="500"/>
                                        <p:tgtEl>
                                          <p:spTgt spid="26"/>
                                        </p:tgtEl>
                                      </p:cBhvr>
                                    </p:animEffect>
                                  </p:childTnLst>
                                </p:cTn>
                              </p:par>
                              <p:par>
                                <p:cTn id="17" presetID="42" presetClass="path" presetSubtype="0" autoRev="1" fill="hold" grpId="1" nodeType="withEffect">
                                  <p:stCondLst>
                                    <p:cond delay="1500"/>
                                  </p:stCondLst>
                                  <p:childTnLst>
                                    <p:animMotion origin="layout" path="M 3.05556E-6 4.44444E-6 L 0.275 -0.29167 " pathEditMode="relative" rAng="0" ptsTypes="AA">
                                      <p:cBhvr>
                                        <p:cTn id="18" dur="500" fill="hold"/>
                                        <p:tgtEl>
                                          <p:spTgt spid="45"/>
                                        </p:tgtEl>
                                        <p:attrNameLst>
                                          <p:attrName>ppt_x</p:attrName>
                                          <p:attrName>ppt_y</p:attrName>
                                        </p:attrNameLst>
                                      </p:cBhvr>
                                      <p:rCtr x="1380000" y="-1460000"/>
                                    </p:animMotion>
                                  </p:childTnLst>
                                </p:cTn>
                              </p:par>
                              <p:par>
                                <p:cTn id="19" presetID="1" presetClass="entr" presetSubtype="0" fill="hold" nodeType="withEffect">
                                  <p:stCondLst>
                                    <p:cond delay="1500"/>
                                  </p:stCondLst>
                                  <p:childTnLst>
                                    <p:set>
                                      <p:cBhvr>
                                        <p:cTn id="20" dur="1" fill="hold">
                                          <p:stCondLst>
                                            <p:cond delay="0"/>
                                          </p:stCondLst>
                                        </p:cTn>
                                        <p:tgtEl>
                                          <p:spTgt spid="28"/>
                                        </p:tgtEl>
                                        <p:attrNameLst>
                                          <p:attrName>style.visibility</p:attrName>
                                        </p:attrNameLst>
                                      </p:cBhvr>
                                      <p:to>
                                        <p:strVal val="visible"/>
                                      </p:to>
                                    </p:set>
                                  </p:childTnLst>
                                </p:cTn>
                              </p:par>
                              <p:par>
                                <p:cTn id="21" presetID="42" presetClass="path" presetSubtype="0" fill="hold" nodeType="withEffect">
                                  <p:stCondLst>
                                    <p:cond delay="1500"/>
                                  </p:stCondLst>
                                  <p:childTnLst>
                                    <p:animMotion origin="layout" path="M -0.275 0.29167 L -4.44444E-6 -2.71605E-6 " pathEditMode="relative" rAng="0" ptsTypes="AA">
                                      <p:cBhvr>
                                        <p:cTn id="22" dur="500" fill="hold"/>
                                        <p:tgtEl>
                                          <p:spTgt spid="28"/>
                                        </p:tgtEl>
                                        <p:attrNameLst>
                                          <p:attrName>ppt_x</p:attrName>
                                          <p:attrName>ppt_y</p:attrName>
                                        </p:attrNameLst>
                                      </p:cBhvr>
                                      <p:rCtr x="1380000" y="-1460000"/>
                                    </p:animMotion>
                                  </p:childTnLst>
                                </p:cTn>
                              </p:par>
                              <p:par>
                                <p:cTn id="23" presetID="42" presetClass="path" presetSubtype="0" autoRev="1" fill="hold" grpId="2" nodeType="withEffect">
                                  <p:stCondLst>
                                    <p:cond delay="2500"/>
                                  </p:stCondLst>
                                  <p:childTnLst>
                                    <p:animMotion origin="layout" path="M 3.05556E-6 4.44444E-6 L 0.26875 -0.33334 " pathEditMode="relative" rAng="0" ptsTypes="AA">
                                      <p:cBhvr>
                                        <p:cTn id="24" dur="500" fill="hold"/>
                                        <p:tgtEl>
                                          <p:spTgt spid="45"/>
                                        </p:tgtEl>
                                        <p:attrNameLst>
                                          <p:attrName>ppt_x</p:attrName>
                                          <p:attrName>ppt_y</p:attrName>
                                        </p:attrNameLst>
                                      </p:cBhvr>
                                      <p:rCtr x="1340000" y="-1670000"/>
                                    </p:animMotion>
                                  </p:childTnLst>
                                </p:cTn>
                              </p:par>
                              <p:par>
                                <p:cTn id="25" presetID="1" presetClass="entr" presetSubtype="0" fill="hold" nodeType="withEffect">
                                  <p:stCondLst>
                                    <p:cond delay="2500"/>
                                  </p:stCondLst>
                                  <p:childTnLst>
                                    <p:set>
                                      <p:cBhvr>
                                        <p:cTn id="26" dur="1" fill="hold">
                                          <p:stCondLst>
                                            <p:cond delay="0"/>
                                          </p:stCondLst>
                                        </p:cTn>
                                        <p:tgtEl>
                                          <p:spTgt spid="29"/>
                                        </p:tgtEl>
                                        <p:attrNameLst>
                                          <p:attrName>style.visibility</p:attrName>
                                        </p:attrNameLst>
                                      </p:cBhvr>
                                      <p:to>
                                        <p:strVal val="visible"/>
                                      </p:to>
                                    </p:set>
                                  </p:childTnLst>
                                </p:cTn>
                              </p:par>
                              <p:par>
                                <p:cTn id="27" presetID="42" presetClass="path" presetSubtype="0" fill="hold" nodeType="withEffect">
                                  <p:stCondLst>
                                    <p:cond delay="2500"/>
                                  </p:stCondLst>
                                  <p:childTnLst>
                                    <p:animMotion origin="layout" path="M -0.275 0.29167 L -4.44444E-6 -2.71605E-6 " pathEditMode="relative" rAng="0" ptsTypes="AA">
                                      <p:cBhvr>
                                        <p:cTn id="28" dur="500" fill="hold"/>
                                        <p:tgtEl>
                                          <p:spTgt spid="29"/>
                                        </p:tgtEl>
                                        <p:attrNameLst>
                                          <p:attrName>ppt_x</p:attrName>
                                          <p:attrName>ppt_y</p:attrName>
                                        </p:attrNameLst>
                                      </p:cBhvr>
                                      <p:rCtr x="1380000" y="-1460000"/>
                                    </p:animMotion>
                                  </p:childTnLst>
                                </p:cTn>
                              </p:par>
                              <p:par>
                                <p:cTn id="29" presetID="42" presetClass="path" presetSubtype="0" autoRev="1" fill="hold" grpId="3" nodeType="withEffect">
                                  <p:stCondLst>
                                    <p:cond delay="3500"/>
                                  </p:stCondLst>
                                  <p:childTnLst>
                                    <p:animMotion origin="layout" path="M 3.05556E-6 4.44444E-6 L 0.25937 -0.36667 " pathEditMode="relative" rAng="0" ptsTypes="AA">
                                      <p:cBhvr>
                                        <p:cTn id="30" dur="500" fill="hold"/>
                                        <p:tgtEl>
                                          <p:spTgt spid="45"/>
                                        </p:tgtEl>
                                        <p:attrNameLst>
                                          <p:attrName>ppt_x</p:attrName>
                                          <p:attrName>ppt_y</p:attrName>
                                        </p:attrNameLst>
                                      </p:cBhvr>
                                      <p:rCtr x="1300000" y="-1830000"/>
                                    </p:animMotion>
                                  </p:childTnLst>
                                </p:cTn>
                              </p:par>
                              <p:par>
                                <p:cTn id="31" presetID="1" presetClass="entr" presetSubtype="0" fill="hold" nodeType="withEffect">
                                  <p:stCondLst>
                                    <p:cond delay="3500"/>
                                  </p:stCondLst>
                                  <p:childTnLst>
                                    <p:set>
                                      <p:cBhvr>
                                        <p:cTn id="32" dur="1" fill="hold">
                                          <p:stCondLst>
                                            <p:cond delay="0"/>
                                          </p:stCondLst>
                                        </p:cTn>
                                        <p:tgtEl>
                                          <p:spTgt spid="30"/>
                                        </p:tgtEl>
                                        <p:attrNameLst>
                                          <p:attrName>style.visibility</p:attrName>
                                        </p:attrNameLst>
                                      </p:cBhvr>
                                      <p:to>
                                        <p:strVal val="visible"/>
                                      </p:to>
                                    </p:set>
                                  </p:childTnLst>
                                </p:cTn>
                              </p:par>
                              <p:par>
                                <p:cTn id="33" presetID="42" presetClass="path" presetSubtype="0" fill="hold" nodeType="withEffect">
                                  <p:stCondLst>
                                    <p:cond delay="3500"/>
                                  </p:stCondLst>
                                  <p:childTnLst>
                                    <p:animMotion origin="layout" path="M -0.275 0.29167 L -4.44444E-6 -2.71605E-6 " pathEditMode="relative" rAng="0" ptsTypes="AA">
                                      <p:cBhvr>
                                        <p:cTn id="34" dur="500" fill="hold"/>
                                        <p:tgtEl>
                                          <p:spTgt spid="30"/>
                                        </p:tgtEl>
                                        <p:attrNameLst>
                                          <p:attrName>ppt_x</p:attrName>
                                          <p:attrName>ppt_y</p:attrName>
                                        </p:attrNameLst>
                                      </p:cBhvr>
                                      <p:rCtr x="1380000" y="-1460000"/>
                                    </p:animMotion>
                                  </p:childTnLst>
                                </p:cTn>
                              </p:par>
                              <p:par>
                                <p:cTn id="35" presetID="1" presetClass="entr" presetSubtype="0" fill="hold" nodeType="withEffect">
                                  <p:stCondLst>
                                    <p:cond delay="4500"/>
                                  </p:stCondLst>
                                  <p:childTnLst>
                                    <p:set>
                                      <p:cBhvr>
                                        <p:cTn id="36" dur="1" fill="hold">
                                          <p:stCondLst>
                                            <p:cond delay="0"/>
                                          </p:stCondLst>
                                        </p:cTn>
                                        <p:tgtEl>
                                          <p:spTgt spid="27"/>
                                        </p:tgtEl>
                                        <p:attrNameLst>
                                          <p:attrName>style.visibility</p:attrName>
                                        </p:attrNameLst>
                                      </p:cBhvr>
                                      <p:to>
                                        <p:strVal val="visible"/>
                                      </p:to>
                                    </p:set>
                                  </p:childTnLst>
                                </p:cTn>
                              </p:par>
                              <p:par>
                                <p:cTn id="37" presetID="42" presetClass="path" presetSubtype="0" fill="hold" nodeType="withEffect">
                                  <p:stCondLst>
                                    <p:cond delay="4500"/>
                                  </p:stCondLst>
                                  <p:childTnLst>
                                    <p:animMotion origin="layout" path="M -0.275 0.29167 L -4.44444E-6 -2.71605E-6 " pathEditMode="relative" rAng="0" ptsTypes="AA">
                                      <p:cBhvr>
                                        <p:cTn id="38" dur="500" fill="hold"/>
                                        <p:tgtEl>
                                          <p:spTgt spid="27"/>
                                        </p:tgtEl>
                                        <p:attrNameLst>
                                          <p:attrName>ppt_x</p:attrName>
                                          <p:attrName>ppt_y</p:attrName>
                                        </p:attrNameLst>
                                      </p:cBhvr>
                                      <p:rCtr x="1380000" y="-1460000"/>
                                    </p:animMotion>
                                  </p:childTnLst>
                                </p:cTn>
                              </p:par>
                              <p:par>
                                <p:cTn id="39" presetID="42" presetClass="path" presetSubtype="0" autoRev="1" fill="hold" grpId="4" nodeType="withEffect">
                                  <p:stCondLst>
                                    <p:cond delay="4500"/>
                                  </p:stCondLst>
                                  <p:childTnLst>
                                    <p:animMotion origin="layout" path="M 3.05556E-6 4.44444E-6 L 0.25 -0.55 " pathEditMode="relative" rAng="0" ptsTypes="AA">
                                      <p:cBhvr>
                                        <p:cTn id="40" dur="500" fill="hold"/>
                                        <p:tgtEl>
                                          <p:spTgt spid="45"/>
                                        </p:tgtEl>
                                        <p:attrNameLst>
                                          <p:attrName>ppt_x</p:attrName>
                                          <p:attrName>ppt_y</p:attrName>
                                        </p:attrNameLst>
                                      </p:cBhvr>
                                      <p:rCtr x="1250000" y="-2750000"/>
                                    </p:animMotion>
                                  </p:childTnLst>
                                </p:cTn>
                              </p:par>
                              <p:par>
                                <p:cTn id="41" presetID="6" presetClass="emph" presetSubtype="0" repeatCount="indefinite" fill="hold" nodeType="withEffect">
                                  <p:stCondLst>
                                    <p:cond delay="5000"/>
                                  </p:stCondLst>
                                  <p:childTnLst>
                                    <p:animScale>
                                      <p:cBhvr>
                                        <p:cTn id="42" dur="100" fill="hold"/>
                                        <p:tgtEl>
                                          <p:spTgt spid="27"/>
                                        </p:tgtEl>
                                      </p:cBhvr>
                                      <p:by x="150000" y="150000"/>
                                    </p:animScale>
                                  </p:childTnLst>
                                </p:cTn>
                              </p:par>
                              <p:par>
                                <p:cTn id="43" presetID="1" presetClass="entr" presetSubtype="0" fill="hold" nodeType="withEffect">
                                  <p:stCondLst>
                                    <p:cond delay="5500"/>
                                  </p:stCondLst>
                                  <p:childTnLst>
                                    <p:set>
                                      <p:cBhvr>
                                        <p:cTn id="44" dur="1" fill="hold">
                                          <p:stCondLst>
                                            <p:cond delay="0"/>
                                          </p:stCondLst>
                                        </p:cTn>
                                        <p:tgtEl>
                                          <p:spTgt spid="31"/>
                                        </p:tgtEl>
                                        <p:attrNameLst>
                                          <p:attrName>style.visibility</p:attrName>
                                        </p:attrNameLst>
                                      </p:cBhvr>
                                      <p:to>
                                        <p:strVal val="visible"/>
                                      </p:to>
                                    </p:set>
                                  </p:childTnLst>
                                </p:cTn>
                              </p:par>
                              <p:par>
                                <p:cTn id="45" presetID="42" presetClass="path" presetSubtype="0" fill="hold" nodeType="withEffect">
                                  <p:stCondLst>
                                    <p:cond delay="5500"/>
                                  </p:stCondLst>
                                  <p:childTnLst>
                                    <p:animMotion origin="layout" path="M -0.39375 0.54167 L -3.88889E-6 -1.23457E-7 " pathEditMode="relative" rAng="0" ptsTypes="AA">
                                      <p:cBhvr>
                                        <p:cTn id="46" dur="500" fill="hold"/>
                                        <p:tgtEl>
                                          <p:spTgt spid="31"/>
                                        </p:tgtEl>
                                        <p:attrNameLst>
                                          <p:attrName>ppt_x</p:attrName>
                                          <p:attrName>ppt_y</p:attrName>
                                        </p:attrNameLst>
                                      </p:cBhvr>
                                      <p:rCtr x="1970000" y="-2710000"/>
                                    </p:animMotion>
                                  </p:childTnLst>
                                </p:cTn>
                              </p:par>
                              <p:par>
                                <p:cTn id="47" presetID="42" presetClass="path" presetSubtype="0" autoRev="1" fill="hold" grpId="5" nodeType="withEffect">
                                  <p:stCondLst>
                                    <p:cond delay="5500"/>
                                  </p:stCondLst>
                                  <p:childTnLst>
                                    <p:animMotion origin="layout" path="M 3.05556E-6 4.44444E-6 L 0.425 -0.55556 " pathEditMode="relative" rAng="0" ptsTypes="AA">
                                      <p:cBhvr>
                                        <p:cTn id="48" dur="500" fill="hold"/>
                                        <p:tgtEl>
                                          <p:spTgt spid="45"/>
                                        </p:tgtEl>
                                        <p:attrNameLst>
                                          <p:attrName>ppt_x</p:attrName>
                                          <p:attrName>ppt_y</p:attrName>
                                        </p:attrNameLst>
                                      </p:cBhvr>
                                      <p:rCtr x="2130000" y="-2780000"/>
                                    </p:animMotion>
                                  </p:childTnLst>
                                </p:cTn>
                              </p:par>
                              <p:par>
                                <p:cTn id="49" presetID="1" presetClass="entr" presetSubtype="0" fill="hold" nodeType="withEffect">
                                  <p:stCondLst>
                                    <p:cond delay="6500"/>
                                  </p:stCondLst>
                                  <p:childTnLst>
                                    <p:set>
                                      <p:cBhvr>
                                        <p:cTn id="50" dur="1" fill="hold">
                                          <p:stCondLst>
                                            <p:cond delay="0"/>
                                          </p:stCondLst>
                                        </p:cTn>
                                        <p:tgtEl>
                                          <p:spTgt spid="32"/>
                                        </p:tgtEl>
                                        <p:attrNameLst>
                                          <p:attrName>style.visibility</p:attrName>
                                        </p:attrNameLst>
                                      </p:cBhvr>
                                      <p:to>
                                        <p:strVal val="visible"/>
                                      </p:to>
                                    </p:set>
                                  </p:childTnLst>
                                </p:cTn>
                              </p:par>
                              <p:par>
                                <p:cTn id="51" presetID="42" presetClass="path" presetSubtype="0" fill="hold" nodeType="withEffect">
                                  <p:stCondLst>
                                    <p:cond delay="6500"/>
                                  </p:stCondLst>
                                  <p:childTnLst>
                                    <p:animMotion origin="layout" path="M -0.39375 0.54167 L -3.88889E-6 -1.23457E-7 " pathEditMode="relative" rAng="0" ptsTypes="AA">
                                      <p:cBhvr>
                                        <p:cTn id="52" dur="500" fill="hold"/>
                                        <p:tgtEl>
                                          <p:spTgt spid="32"/>
                                        </p:tgtEl>
                                        <p:attrNameLst>
                                          <p:attrName>ppt_x</p:attrName>
                                          <p:attrName>ppt_y</p:attrName>
                                        </p:attrNameLst>
                                      </p:cBhvr>
                                      <p:rCtr x="1970000" y="-2710000"/>
                                    </p:animMotion>
                                  </p:childTnLst>
                                </p:cTn>
                              </p:par>
                              <p:par>
                                <p:cTn id="53" presetID="42" presetClass="path" presetSubtype="0" autoRev="1" fill="hold" grpId="6" nodeType="withEffect">
                                  <p:stCondLst>
                                    <p:cond delay="6500"/>
                                  </p:stCondLst>
                                  <p:childTnLst>
                                    <p:animMotion origin="layout" path="M 3.05556E-6 4.44444E-6 L 0.33125 -0.48056 " pathEditMode="relative" rAng="0" ptsTypes="AA">
                                      <p:cBhvr>
                                        <p:cTn id="54" dur="500" fill="hold"/>
                                        <p:tgtEl>
                                          <p:spTgt spid="45"/>
                                        </p:tgtEl>
                                        <p:attrNameLst>
                                          <p:attrName>ppt_x</p:attrName>
                                          <p:attrName>ppt_y</p:attrName>
                                        </p:attrNameLst>
                                      </p:cBhvr>
                                      <p:rCtr x="1660000" y="-2400000"/>
                                    </p:animMotion>
                                  </p:childTnLst>
                                </p:cTn>
                              </p:par>
                              <p:par>
                                <p:cTn id="55" presetID="1" presetClass="entr" presetSubtype="0" fill="hold" nodeType="withEffect">
                                  <p:stCondLst>
                                    <p:cond delay="7500"/>
                                  </p:stCondLst>
                                  <p:childTnLst>
                                    <p:set>
                                      <p:cBhvr>
                                        <p:cTn id="56" dur="1" fill="hold">
                                          <p:stCondLst>
                                            <p:cond delay="0"/>
                                          </p:stCondLst>
                                        </p:cTn>
                                        <p:tgtEl>
                                          <p:spTgt spid="35"/>
                                        </p:tgtEl>
                                        <p:attrNameLst>
                                          <p:attrName>style.visibility</p:attrName>
                                        </p:attrNameLst>
                                      </p:cBhvr>
                                      <p:to>
                                        <p:strVal val="visible"/>
                                      </p:to>
                                    </p:set>
                                  </p:childTnLst>
                                </p:cTn>
                              </p:par>
                              <p:par>
                                <p:cTn id="57" presetID="42" presetClass="path" presetSubtype="0" fill="hold" nodeType="withEffect">
                                  <p:stCondLst>
                                    <p:cond delay="7500"/>
                                  </p:stCondLst>
                                  <p:childTnLst>
                                    <p:animMotion origin="layout" path="M -0.20833 0.28241 L 1.38889E-6 1.23457E-7 " pathEditMode="relative" rAng="0" ptsTypes="AA">
                                      <p:cBhvr>
                                        <p:cTn id="58" dur="500" fill="hold"/>
                                        <p:tgtEl>
                                          <p:spTgt spid="35"/>
                                        </p:tgtEl>
                                        <p:attrNameLst>
                                          <p:attrName>ppt_x</p:attrName>
                                          <p:attrName>ppt_y</p:attrName>
                                        </p:attrNameLst>
                                      </p:cBhvr>
                                      <p:rCtr x="1040000" y="-1410000"/>
                                    </p:animMotion>
                                  </p:childTnLst>
                                </p:cTn>
                              </p:par>
                              <p:par>
                                <p:cTn id="59" presetID="42" presetClass="path" presetSubtype="0" autoRev="1" fill="hold" grpId="7" nodeType="withEffect">
                                  <p:stCondLst>
                                    <p:cond delay="7500"/>
                                  </p:stCondLst>
                                  <p:childTnLst>
                                    <p:animMotion origin="layout" path="M 3.05556E-6 4.44444E-6 L 0.15104 -0.25926 " pathEditMode="relative" rAng="0" ptsTypes="AA">
                                      <p:cBhvr>
                                        <p:cTn id="60" dur="500" fill="hold"/>
                                        <p:tgtEl>
                                          <p:spTgt spid="45"/>
                                        </p:tgtEl>
                                        <p:attrNameLst>
                                          <p:attrName>ppt_x</p:attrName>
                                          <p:attrName>ppt_y</p:attrName>
                                        </p:attrNameLst>
                                      </p:cBhvr>
                                      <p:rCtr x="760000" y="-1300000"/>
                                    </p:animMotion>
                                  </p:childTnLst>
                                </p:cTn>
                              </p:par>
                              <p:par>
                                <p:cTn id="61" presetID="1" presetClass="entr" presetSubtype="0" fill="hold" nodeType="withEffect">
                                  <p:stCondLst>
                                    <p:cond delay="8500"/>
                                  </p:stCondLst>
                                  <p:childTnLst>
                                    <p:set>
                                      <p:cBhvr>
                                        <p:cTn id="62" dur="1" fill="hold">
                                          <p:stCondLst>
                                            <p:cond delay="0"/>
                                          </p:stCondLst>
                                        </p:cTn>
                                        <p:tgtEl>
                                          <p:spTgt spid="37"/>
                                        </p:tgtEl>
                                        <p:attrNameLst>
                                          <p:attrName>style.visibility</p:attrName>
                                        </p:attrNameLst>
                                      </p:cBhvr>
                                      <p:to>
                                        <p:strVal val="visible"/>
                                      </p:to>
                                    </p:set>
                                  </p:childTnLst>
                                </p:cTn>
                              </p:par>
                              <p:par>
                                <p:cTn id="63" presetID="42" presetClass="path" presetSubtype="0" fill="hold" nodeType="withEffect">
                                  <p:stCondLst>
                                    <p:cond delay="8500"/>
                                  </p:stCondLst>
                                  <p:childTnLst>
                                    <p:animMotion origin="layout" path="M -0.68958 0.94352 L 1.11022E-16 6.17284E-7 " pathEditMode="relative" rAng="0" ptsTypes="AA">
                                      <p:cBhvr>
                                        <p:cTn id="64" dur="500" fill="hold"/>
                                        <p:tgtEl>
                                          <p:spTgt spid="37"/>
                                        </p:tgtEl>
                                        <p:attrNameLst>
                                          <p:attrName>ppt_x</p:attrName>
                                          <p:attrName>ppt_y</p:attrName>
                                        </p:attrNameLst>
                                      </p:cBhvr>
                                      <p:rCtr x="3450000" y="-4720000"/>
                                    </p:animMotion>
                                  </p:childTnLst>
                                </p:cTn>
                              </p:par>
                              <p:par>
                                <p:cTn id="65" presetID="42" presetClass="path" presetSubtype="0" autoRev="1" fill="hold" grpId="8" nodeType="withEffect">
                                  <p:stCondLst>
                                    <p:cond delay="8500"/>
                                  </p:stCondLst>
                                  <p:childTnLst>
                                    <p:animMotion origin="layout" path="M 3.05556E-6 4.44444E-6 L 0.66562 -0.88889 " pathEditMode="relative" rAng="0" ptsTypes="AA">
                                      <p:cBhvr>
                                        <p:cTn id="66" dur="500" fill="hold"/>
                                        <p:tgtEl>
                                          <p:spTgt spid="45"/>
                                        </p:tgtEl>
                                        <p:attrNameLst>
                                          <p:attrName>ppt_x</p:attrName>
                                          <p:attrName>ppt_y</p:attrName>
                                        </p:attrNameLst>
                                      </p:cBhvr>
                                      <p:rCtr x="3330000" y="-4440000"/>
                                    </p:animMotion>
                                  </p:childTnLst>
                                </p:cTn>
                              </p:par>
                              <p:par>
                                <p:cTn id="67" presetID="1" presetClass="entr" presetSubtype="0" fill="hold" nodeType="withEffect">
                                  <p:stCondLst>
                                    <p:cond delay="9500"/>
                                  </p:stCondLst>
                                  <p:childTnLst>
                                    <p:set>
                                      <p:cBhvr>
                                        <p:cTn id="68" dur="1" fill="hold">
                                          <p:stCondLst>
                                            <p:cond delay="0"/>
                                          </p:stCondLst>
                                        </p:cTn>
                                        <p:tgtEl>
                                          <p:spTgt spid="33"/>
                                        </p:tgtEl>
                                        <p:attrNameLst>
                                          <p:attrName>style.visibility</p:attrName>
                                        </p:attrNameLst>
                                      </p:cBhvr>
                                      <p:to>
                                        <p:strVal val="visible"/>
                                      </p:to>
                                    </p:set>
                                  </p:childTnLst>
                                </p:cTn>
                              </p:par>
                              <p:par>
                                <p:cTn id="69" presetID="42" presetClass="path" presetSubtype="0" fill="hold" nodeType="withEffect">
                                  <p:stCondLst>
                                    <p:cond delay="9500"/>
                                  </p:stCondLst>
                                  <p:childTnLst>
                                    <p:animMotion origin="layout" path="M -0.10521 0.59352 L 2.77778E-6 -6.17284E-7 " pathEditMode="relative" rAng="0" ptsTypes="AA">
                                      <p:cBhvr>
                                        <p:cTn id="70" dur="500" fill="hold"/>
                                        <p:tgtEl>
                                          <p:spTgt spid="33"/>
                                        </p:tgtEl>
                                        <p:attrNameLst>
                                          <p:attrName>ppt_x</p:attrName>
                                          <p:attrName>ppt_y</p:attrName>
                                        </p:attrNameLst>
                                      </p:cBhvr>
                                      <p:rCtr x="530000" y="-2970000"/>
                                    </p:animMotion>
                                  </p:childTnLst>
                                </p:cTn>
                              </p:par>
                              <p:par>
                                <p:cTn id="71" presetID="42" presetClass="path" presetSubtype="0" autoRev="1" fill="hold" grpId="9" nodeType="withEffect">
                                  <p:stCondLst>
                                    <p:cond delay="9500"/>
                                  </p:stCondLst>
                                  <p:childTnLst>
                                    <p:animMotion origin="layout" path="M 3.05556E-6 2.28916E-6 L 0.08889 -0.56349 " pathEditMode="relative" rAng="0" ptsTypes="AA">
                                      <p:cBhvr>
                                        <p:cTn id="72" dur="500" fill="hold"/>
                                        <p:tgtEl>
                                          <p:spTgt spid="45"/>
                                        </p:tgtEl>
                                        <p:attrNameLst>
                                          <p:attrName>ppt_x</p:attrName>
                                          <p:attrName>ppt_y</p:attrName>
                                        </p:attrNameLst>
                                      </p:cBhvr>
                                      <p:rCtr x="440000" y="-2820000"/>
                                    </p:animMotion>
                                  </p:childTnLst>
                                </p:cTn>
                              </p:par>
                              <p:par>
                                <p:cTn id="73" presetID="1" presetClass="entr" presetSubtype="0" fill="hold" nodeType="withEffect">
                                  <p:stCondLst>
                                    <p:cond delay="10500"/>
                                  </p:stCondLst>
                                  <p:childTnLst>
                                    <p:set>
                                      <p:cBhvr>
                                        <p:cTn id="74" dur="1" fill="hold">
                                          <p:stCondLst>
                                            <p:cond delay="0"/>
                                          </p:stCondLst>
                                        </p:cTn>
                                        <p:tgtEl>
                                          <p:spTgt spid="34"/>
                                        </p:tgtEl>
                                        <p:attrNameLst>
                                          <p:attrName>style.visibility</p:attrName>
                                        </p:attrNameLst>
                                      </p:cBhvr>
                                      <p:to>
                                        <p:strVal val="visible"/>
                                      </p:to>
                                    </p:set>
                                  </p:childTnLst>
                                </p:cTn>
                              </p:par>
                              <p:par>
                                <p:cTn id="75" presetID="42" presetClass="path" presetSubtype="0" fill="hold" nodeType="withEffect">
                                  <p:stCondLst>
                                    <p:cond delay="10500"/>
                                  </p:stCondLst>
                                  <p:childTnLst>
                                    <p:animMotion origin="layout" path="M -0.03855 0.48611 L 4.16667E-6 -2.46914E-6 " pathEditMode="relative" rAng="0" ptsTypes="AA">
                                      <p:cBhvr>
                                        <p:cTn id="76" dur="500" fill="hold"/>
                                        <p:tgtEl>
                                          <p:spTgt spid="34"/>
                                        </p:tgtEl>
                                        <p:attrNameLst>
                                          <p:attrName>ppt_x</p:attrName>
                                          <p:attrName>ppt_y</p:attrName>
                                        </p:attrNameLst>
                                      </p:cBhvr>
                                      <p:rCtr x="190000" y="-2430000"/>
                                    </p:animMotion>
                                  </p:childTnLst>
                                </p:cTn>
                              </p:par>
                              <p:par>
                                <p:cTn id="77" presetID="42" presetClass="path" presetSubtype="0" autoRev="1" fill="hold" grpId="10" nodeType="withEffect">
                                  <p:stCondLst>
                                    <p:cond delay="10500"/>
                                  </p:stCondLst>
                                  <p:childTnLst>
                                    <p:animMotion origin="layout" path="M -3.33333E-6 -2.46914E-6 L 0.05417 -0.48055 " pathEditMode="relative" rAng="0" ptsTypes="AA">
                                      <p:cBhvr>
                                        <p:cTn id="78" dur="500" fill="hold"/>
                                        <p:tgtEl>
                                          <p:spTgt spid="45"/>
                                        </p:tgtEl>
                                        <p:attrNameLst>
                                          <p:attrName>ppt_x</p:attrName>
                                          <p:attrName>ppt_y</p:attrName>
                                        </p:attrNameLst>
                                      </p:cBhvr>
                                      <p:rCtr x="270000" y="-2400000"/>
                                    </p:animMotion>
                                  </p:childTnLst>
                                </p:cTn>
                              </p:par>
                              <p:par>
                                <p:cTn id="79" presetID="1" presetClass="entr" presetSubtype="0" fill="hold" nodeType="withEffect">
                                  <p:stCondLst>
                                    <p:cond delay="11500"/>
                                  </p:stCondLst>
                                  <p:childTnLst>
                                    <p:set>
                                      <p:cBhvr>
                                        <p:cTn id="80" dur="1" fill="hold">
                                          <p:stCondLst>
                                            <p:cond delay="0"/>
                                          </p:stCondLst>
                                        </p:cTn>
                                        <p:tgtEl>
                                          <p:spTgt spid="36"/>
                                        </p:tgtEl>
                                        <p:attrNameLst>
                                          <p:attrName>style.visibility</p:attrName>
                                        </p:attrNameLst>
                                      </p:cBhvr>
                                      <p:to>
                                        <p:strVal val="visible"/>
                                      </p:to>
                                    </p:set>
                                  </p:childTnLst>
                                </p:cTn>
                              </p:par>
                              <p:par>
                                <p:cTn id="81" presetID="42" presetClass="path" presetSubtype="0" fill="hold" nodeType="withEffect">
                                  <p:stCondLst>
                                    <p:cond delay="11500"/>
                                  </p:stCondLst>
                                  <p:childTnLst>
                                    <p:animMotion origin="layout" path="M -0.68958 0.94352 L 1.11022E-16 6.17284E-7 " pathEditMode="relative" rAng="0" ptsTypes="AA">
                                      <p:cBhvr>
                                        <p:cTn id="82" dur="500" fill="hold"/>
                                        <p:tgtEl>
                                          <p:spTgt spid="36"/>
                                        </p:tgtEl>
                                        <p:attrNameLst>
                                          <p:attrName>ppt_x</p:attrName>
                                          <p:attrName>ppt_y</p:attrName>
                                        </p:attrNameLst>
                                      </p:cBhvr>
                                      <p:rCtr x="3450000" y="-4720000"/>
                                    </p:animMotion>
                                  </p:childTnLst>
                                </p:cTn>
                              </p:par>
                              <p:par>
                                <p:cTn id="83" presetID="42" presetClass="path" presetSubtype="0" autoRev="1" fill="hold" grpId="11" nodeType="withEffect">
                                  <p:stCondLst>
                                    <p:cond delay="11500"/>
                                  </p:stCondLst>
                                  <p:childTnLst>
                                    <p:animMotion origin="layout" path="M 3.05556E-6 4.44444E-6 L 0.60625 -0.80926 " pathEditMode="relative" rAng="0" ptsTypes="AA">
                                      <p:cBhvr>
                                        <p:cTn id="84" dur="500" fill="hold"/>
                                        <p:tgtEl>
                                          <p:spTgt spid="45"/>
                                        </p:tgtEl>
                                        <p:attrNameLst>
                                          <p:attrName>ppt_x</p:attrName>
                                          <p:attrName>ppt_y</p:attrName>
                                        </p:attrNameLst>
                                      </p:cBhvr>
                                      <p:rCtr x="3030000" y="-4050000"/>
                                    </p:animMotion>
                                  </p:childTnLst>
                                </p:cTn>
                              </p:par>
                              <p:par>
                                <p:cTn id="85" presetID="1" presetClass="entr" presetSubtype="0" fill="hold" nodeType="withEffect">
                                  <p:stCondLst>
                                    <p:cond delay="12500"/>
                                  </p:stCondLst>
                                  <p:childTnLst>
                                    <p:set>
                                      <p:cBhvr>
                                        <p:cTn id="86" dur="1" fill="hold">
                                          <p:stCondLst>
                                            <p:cond delay="0"/>
                                          </p:stCondLst>
                                        </p:cTn>
                                        <p:tgtEl>
                                          <p:spTgt spid="39"/>
                                        </p:tgtEl>
                                        <p:attrNameLst>
                                          <p:attrName>style.visibility</p:attrName>
                                        </p:attrNameLst>
                                      </p:cBhvr>
                                      <p:to>
                                        <p:strVal val="visible"/>
                                      </p:to>
                                    </p:set>
                                  </p:childTnLst>
                                </p:cTn>
                              </p:par>
                              <p:par>
                                <p:cTn id="87" presetID="42" presetClass="path" presetSubtype="0" fill="hold" nodeType="withEffect">
                                  <p:stCondLst>
                                    <p:cond delay="12500"/>
                                  </p:stCondLst>
                                  <p:childTnLst>
                                    <p:animMotion origin="layout" path="M -0.64914 0.54753 L 4.44444E-6 2.46914E-7 " pathEditMode="relative" rAng="0" ptsTypes="AA">
                                      <p:cBhvr>
                                        <p:cTn id="88" dur="500" fill="hold"/>
                                        <p:tgtEl>
                                          <p:spTgt spid="39"/>
                                        </p:tgtEl>
                                        <p:attrNameLst>
                                          <p:attrName>ppt_x</p:attrName>
                                          <p:attrName>ppt_y</p:attrName>
                                        </p:attrNameLst>
                                      </p:cBhvr>
                                      <p:rCtr x="3240000" y="-2740000"/>
                                    </p:animMotion>
                                  </p:childTnLst>
                                </p:cTn>
                              </p:par>
                              <p:par>
                                <p:cTn id="89" presetID="42" presetClass="path" presetSubtype="0" autoRev="1" fill="hold" grpId="12" nodeType="withEffect">
                                  <p:stCondLst>
                                    <p:cond delay="12500"/>
                                  </p:stCondLst>
                                  <p:childTnLst>
                                    <p:animMotion origin="layout" path="M 3.05556E-6 4.44444E-6 L 0.63437 -0.6 " pathEditMode="relative" rAng="0" ptsTypes="AA">
                                      <p:cBhvr>
                                        <p:cTn id="90" dur="500" fill="hold"/>
                                        <p:tgtEl>
                                          <p:spTgt spid="45"/>
                                        </p:tgtEl>
                                        <p:attrNameLst>
                                          <p:attrName>ppt_x</p:attrName>
                                          <p:attrName>ppt_y</p:attrName>
                                        </p:attrNameLst>
                                      </p:cBhvr>
                                      <p:rCtr x="3170000" y="-3000000"/>
                                    </p:animMotion>
                                  </p:childTnLst>
                                </p:cTn>
                              </p:par>
                              <p:par>
                                <p:cTn id="91" presetID="1" presetClass="entr" presetSubtype="0" fill="hold" nodeType="withEffect">
                                  <p:stCondLst>
                                    <p:cond delay="13500"/>
                                  </p:stCondLst>
                                  <p:childTnLst>
                                    <p:set>
                                      <p:cBhvr>
                                        <p:cTn id="92" dur="1" fill="hold">
                                          <p:stCondLst>
                                            <p:cond delay="0"/>
                                          </p:stCondLst>
                                        </p:cTn>
                                        <p:tgtEl>
                                          <p:spTgt spid="38"/>
                                        </p:tgtEl>
                                        <p:attrNameLst>
                                          <p:attrName>style.visibility</p:attrName>
                                        </p:attrNameLst>
                                      </p:cBhvr>
                                      <p:to>
                                        <p:strVal val="visible"/>
                                      </p:to>
                                    </p:set>
                                  </p:childTnLst>
                                </p:cTn>
                              </p:par>
                              <p:par>
                                <p:cTn id="93" presetID="42" presetClass="path" presetSubtype="0" fill="hold" nodeType="withEffect">
                                  <p:stCondLst>
                                    <p:cond delay="13500"/>
                                  </p:stCondLst>
                                  <p:childTnLst>
                                    <p:animMotion origin="layout" path="M 0.01145 0.20833 L 4.16667E-6 -3.7037E-7 " pathEditMode="relative" rAng="0" ptsTypes="AA">
                                      <p:cBhvr>
                                        <p:cTn id="94" dur="500" fill="hold"/>
                                        <p:tgtEl>
                                          <p:spTgt spid="38"/>
                                        </p:tgtEl>
                                        <p:attrNameLst>
                                          <p:attrName>ppt_x</p:attrName>
                                          <p:attrName>ppt_y</p:attrName>
                                        </p:attrNameLst>
                                      </p:cBhvr>
                                      <p:rCtr x="-60000" y="-1040000"/>
                                    </p:animMotion>
                                  </p:childTnLst>
                                </p:cTn>
                              </p:par>
                              <p:par>
                                <p:cTn id="95" presetID="42" presetClass="path" presetSubtype="0" autoRev="1" fill="hold" grpId="13" nodeType="withEffect">
                                  <p:stCondLst>
                                    <p:cond delay="13500"/>
                                  </p:stCondLst>
                                  <p:childTnLst>
                                    <p:animMotion origin="layout" path="M 1.66667E-6 -3.95062E-6 L 0.00312 -0.21666 " pathEditMode="relative" rAng="0" ptsTypes="AA">
                                      <p:cBhvr>
                                        <p:cTn id="96" dur="500" fill="hold"/>
                                        <p:tgtEl>
                                          <p:spTgt spid="45"/>
                                        </p:tgtEl>
                                        <p:attrNameLst>
                                          <p:attrName>ppt_x</p:attrName>
                                          <p:attrName>ppt_y</p:attrName>
                                        </p:attrNameLst>
                                      </p:cBhvr>
                                      <p:rCtr x="20000" y="-1080000"/>
                                    </p:animMotion>
                                  </p:childTnLst>
                                </p:cTn>
                              </p:par>
                              <p:par>
                                <p:cTn id="97" presetID="2" presetClass="entr" presetSubtype="8" fill="hold" grpId="0" nodeType="withEffect">
                                  <p:stCondLst>
                                    <p:cond delay="14500"/>
                                  </p:stCondLst>
                                  <p:childTnLst>
                                    <p:set>
                                      <p:cBhvr>
                                        <p:cTn id="98" dur="1" fill="hold">
                                          <p:stCondLst>
                                            <p:cond delay="0"/>
                                          </p:stCondLst>
                                        </p:cTn>
                                        <p:tgtEl>
                                          <p:spTgt spid="47"/>
                                        </p:tgtEl>
                                        <p:attrNameLst>
                                          <p:attrName>style.visibility</p:attrName>
                                        </p:attrNameLst>
                                      </p:cBhvr>
                                      <p:to>
                                        <p:strVal val="visible"/>
                                      </p:to>
                                    </p:set>
                                    <p:anim calcmode="lin" valueType="num">
                                      <p:cBhvr additive="base">
                                        <p:cTn id="99" dur="2000" fill="hold"/>
                                        <p:tgtEl>
                                          <p:spTgt spid="47"/>
                                        </p:tgtEl>
                                        <p:attrNameLst>
                                          <p:attrName>ppt_x</p:attrName>
                                        </p:attrNameLst>
                                      </p:cBhvr>
                                      <p:tavLst>
                                        <p:tav tm="0">
                                          <p:val>
                                            <p:strVal val="0-#ppt_w/2"/>
                                          </p:val>
                                        </p:tav>
                                        <p:tav tm="100000">
                                          <p:val>
                                            <p:strVal val="#ppt_x"/>
                                          </p:val>
                                        </p:tav>
                                      </p:tavLst>
                                    </p:anim>
                                    <p:anim calcmode="lin" valueType="num">
                                      <p:cBhvr additive="base">
                                        <p:cTn id="100" dur="2000" fill="hold"/>
                                        <p:tgtEl>
                                          <p:spTgt spid="47"/>
                                        </p:tgtEl>
                                        <p:attrNameLst>
                                          <p:attrName>ppt_y</p:attrName>
                                        </p:attrNameLst>
                                      </p:cBhvr>
                                      <p:tavLst>
                                        <p:tav tm="0">
                                          <p:val>
                                            <p:strVal val="#ppt_y"/>
                                          </p:val>
                                        </p:tav>
                                        <p:tav tm="100000">
                                          <p:val>
                                            <p:strVal val="#ppt_y"/>
                                          </p:val>
                                        </p:tav>
                                      </p:tavLst>
                                    </p:anim>
                                  </p:childTnLst>
                                </p:cTn>
                              </p:par>
                              <p:par>
                                <p:cTn id="101" presetID="22" presetClass="entr" presetSubtype="8" fill="hold" nodeType="withEffect">
                                  <p:stCondLst>
                                    <p:cond delay="14500"/>
                                  </p:stCondLst>
                                  <p:childTnLst>
                                    <p:set>
                                      <p:cBhvr>
                                        <p:cTn id="102" dur="1" fill="hold">
                                          <p:stCondLst>
                                            <p:cond delay="0"/>
                                          </p:stCondLst>
                                        </p:cTn>
                                        <p:tgtEl>
                                          <p:spTgt spid="2"/>
                                        </p:tgtEl>
                                        <p:attrNameLst>
                                          <p:attrName>style.visibility</p:attrName>
                                        </p:attrNameLst>
                                      </p:cBhvr>
                                      <p:to>
                                        <p:strVal val="visible"/>
                                      </p:to>
                                    </p:set>
                                    <p:animEffect transition="in" filter="wipe(left)">
                                      <p:cBhvr>
                                        <p:cTn id="103" dur="1800"/>
                                        <p:tgtEl>
                                          <p:spTgt spid="2"/>
                                        </p:tgtEl>
                                      </p:cBhvr>
                                    </p:animEffect>
                                  </p:childTnLst>
                                </p:cTn>
                              </p:par>
                              <p:par>
                                <p:cTn id="104" presetID="42" presetClass="path" presetSubtype="0" fill="hold" grpId="0" nodeType="withEffect">
                                  <p:stCondLst>
                                    <p:cond delay="16500"/>
                                  </p:stCondLst>
                                  <p:childTnLst>
                                    <p:animMotion origin="layout" path="M 2.77778E-7 -2.83951E-6 L 0.56667 -0.00154 " pathEditMode="relative" rAng="0" ptsTypes="AA">
                                      <p:cBhvr>
                                        <p:cTn id="105" dur="500" fill="hold"/>
                                        <p:tgtEl>
                                          <p:spTgt spid="46"/>
                                        </p:tgtEl>
                                        <p:attrNameLst>
                                          <p:attrName>ppt_x</p:attrName>
                                          <p:attrName>ppt_y</p:attrName>
                                        </p:attrNameLst>
                                      </p:cBhvr>
                                      <p:rCtr x="2830000" y="-10000"/>
                                    </p:animMotion>
                                  </p:childTnLst>
                                </p:cTn>
                              </p:par>
                              <p:par>
                                <p:cTn id="106" presetID="8" presetClass="emph" presetSubtype="0" fill="hold" grpId="1" nodeType="withEffect">
                                  <p:stCondLst>
                                    <p:cond delay="17000"/>
                                  </p:stCondLst>
                                  <p:childTnLst>
                                    <p:animRot by="1200000">
                                      <p:cBhvr>
                                        <p:cTn id="107" dur="200" fill="hold"/>
                                        <p:tgtEl>
                                          <p:spTgt spid="46"/>
                                        </p:tgtEl>
                                        <p:attrNameLst>
                                          <p:attrName>r</p:attrName>
                                        </p:attrNameLst>
                                      </p:cBhvr>
                                    </p:animRot>
                                  </p:childTnLst>
                                </p:cTn>
                              </p:par>
                              <p:par>
                                <p:cTn id="108" presetID="2" presetClass="exit" presetSubtype="8" fill="hold" grpId="2" nodeType="withEffect">
                                  <p:stCondLst>
                                    <p:cond delay="17000"/>
                                  </p:stCondLst>
                                  <p:childTnLst>
                                    <p:anim calcmode="lin" valueType="num">
                                      <p:cBhvr additive="base">
                                        <p:cTn id="109" dur="500"/>
                                        <p:tgtEl>
                                          <p:spTgt spid="46"/>
                                        </p:tgtEl>
                                        <p:attrNameLst>
                                          <p:attrName>ppt_x</p:attrName>
                                        </p:attrNameLst>
                                      </p:cBhvr>
                                      <p:tavLst>
                                        <p:tav tm="0">
                                          <p:val>
                                            <p:strVal val="ppt_x"/>
                                          </p:val>
                                        </p:tav>
                                        <p:tav tm="100000">
                                          <p:val>
                                            <p:strVal val="0-ppt_w/2"/>
                                          </p:val>
                                        </p:tav>
                                      </p:tavLst>
                                    </p:anim>
                                    <p:anim calcmode="lin" valueType="num">
                                      <p:cBhvr additive="base">
                                        <p:cTn id="110" dur="500"/>
                                        <p:tgtEl>
                                          <p:spTgt spid="46"/>
                                        </p:tgtEl>
                                        <p:attrNameLst>
                                          <p:attrName>ppt_y</p:attrName>
                                        </p:attrNameLst>
                                      </p:cBhvr>
                                      <p:tavLst>
                                        <p:tav tm="0">
                                          <p:val>
                                            <p:strVal val="ppt_y"/>
                                          </p:val>
                                        </p:tav>
                                        <p:tav tm="100000">
                                          <p:val>
                                            <p:strVal val="ppt_y"/>
                                          </p:val>
                                        </p:tav>
                                      </p:tavLst>
                                    </p:anim>
                                    <p:set>
                                      <p:cBhvr>
                                        <p:cTn id="111" dur="1" fill="hold">
                                          <p:stCondLst>
                                            <p:cond delay="499"/>
                                          </p:stCondLst>
                                        </p:cTn>
                                        <p:tgtEl>
                                          <p:spTgt spid="46"/>
                                        </p:tgtEl>
                                        <p:attrNameLst>
                                          <p:attrName>style.visibility</p:attrName>
                                        </p:attrNameLst>
                                      </p:cBhvr>
                                      <p:to>
                                        <p:strVal val="hidden"/>
                                      </p:to>
                                    </p:set>
                                  </p:childTnLst>
                                </p:cTn>
                              </p:par>
                              <p:par>
                                <p:cTn id="112" presetID="8" presetClass="emph" presetSubtype="0" repeatCount="2000" fill="hold" nodeType="withEffect">
                                  <p:stCondLst>
                                    <p:cond delay="17000"/>
                                  </p:stCondLst>
                                  <p:childTnLst>
                                    <p:animRot by="-21600000">
                                      <p:cBhvr>
                                        <p:cTn id="113" dur="500" fill="hold"/>
                                        <p:tgtEl>
                                          <p:spTgt spid="31"/>
                                        </p:tgtEl>
                                        <p:attrNameLst>
                                          <p:attrName>r</p:attrName>
                                        </p:attrNameLst>
                                      </p:cBhvr>
                                    </p:animRot>
                                  </p:childTnLst>
                                </p:cTn>
                              </p:par>
                              <p:par>
                                <p:cTn id="114" presetID="0" presetClass="path" presetSubtype="0" repeatCount="2000" fill="hold" nodeType="withEffect">
                                  <p:stCondLst>
                                    <p:cond delay="17500"/>
                                  </p:stCondLst>
                                  <p:childTnLst>
                                    <p:animMotion origin="layout" path="M 0 0 C 0.0316 -0.05463 0.0632 -0.10926 0.06459 -0.18519 C 0.06598 -0.26111 0.00903 -0.36327 0.00834 -0.45556 C 0.00764 -0.54815 0.05834 -0.64753 0.06042 -0.74105 C 0.0625 -0.83395 0.0191 -0.92593 0.02084 -1.01482 C 0.02257 -1.10371 0.0467 -1.18889 0.07084 -1.27408 " pathEditMode="relative" ptsTypes="aaaaaA">
                                      <p:cBhvr>
                                        <p:cTn id="115" dur="2000" spd="-100000" fill="hold"/>
                                        <p:tgtEl>
                                          <p:spTgt spid="49"/>
                                        </p:tgtEl>
                                        <p:attrNameLst>
                                          <p:attrName>ppt_x</p:attrName>
                                          <p:attrName>ppt_y</p:attrName>
                                        </p:attrNameLst>
                                      </p:cBhvr>
                                    </p:animMotion>
                                  </p:childTnLst>
                                </p:cTn>
                              </p:par>
                              <p:par>
                                <p:cTn id="116" presetID="8" presetClass="emph" presetSubtype="0" repeatCount="2000" fill="hold" nodeType="withEffect">
                                  <p:stCondLst>
                                    <p:cond delay="17500"/>
                                  </p:stCondLst>
                                  <p:childTnLst>
                                    <p:animRot by="21600000">
                                      <p:cBhvr>
                                        <p:cTn id="117" dur="2000" fill="hold"/>
                                        <p:tgtEl>
                                          <p:spTgt spid="49"/>
                                        </p:tgtEl>
                                        <p:attrNameLst>
                                          <p:attrName>r</p:attrName>
                                        </p:attrNameLst>
                                      </p:cBhvr>
                                    </p:animRot>
                                  </p:childTnLst>
                                </p:cTn>
                              </p:par>
                              <p:par>
                                <p:cTn id="118" presetID="0" presetClass="path" presetSubtype="0" repeatCount="2000" fill="hold" nodeType="withEffect">
                                  <p:stCondLst>
                                    <p:cond delay="17600"/>
                                  </p:stCondLst>
                                  <p:childTnLst>
                                    <p:animMotion origin="layout" path="M 0 0 C 0.0316 -0.05463 0.0632 -0.10926 0.06459 -0.18519 C 0.06598 -0.26111 0.00903 -0.36327 0.00834 -0.45556 C 0.00764 -0.54815 0.05834 -0.64753 0.06042 -0.74105 C 0.0625 -0.83395 0.0191 -0.92593 0.02084 -1.01482 C 0.02257 -1.10371 0.0467 -1.18889 0.07084 -1.27408 " pathEditMode="relative" ptsTypes="aaaaaA">
                                      <p:cBhvr>
                                        <p:cTn id="119" dur="2000" spd="-100000" fill="hold"/>
                                        <p:tgtEl>
                                          <p:spTgt spid="50"/>
                                        </p:tgtEl>
                                        <p:attrNameLst>
                                          <p:attrName>ppt_x</p:attrName>
                                          <p:attrName>ppt_y</p:attrName>
                                        </p:attrNameLst>
                                      </p:cBhvr>
                                    </p:animMotion>
                                  </p:childTnLst>
                                </p:cTn>
                              </p:par>
                              <p:par>
                                <p:cTn id="120" presetID="8" presetClass="emph" presetSubtype="0" repeatCount="2000" fill="hold" nodeType="withEffect">
                                  <p:stCondLst>
                                    <p:cond delay="17600"/>
                                  </p:stCondLst>
                                  <p:childTnLst>
                                    <p:animRot by="21600000">
                                      <p:cBhvr>
                                        <p:cTn id="121" dur="2000" fill="hold"/>
                                        <p:tgtEl>
                                          <p:spTgt spid="50"/>
                                        </p:tgtEl>
                                        <p:attrNameLst>
                                          <p:attrName>r</p:attrName>
                                        </p:attrNameLst>
                                      </p:cBhvr>
                                    </p:animRot>
                                  </p:childTnLst>
                                </p:cTn>
                              </p:par>
                              <p:par>
                                <p:cTn id="122" presetID="0" presetClass="path" presetSubtype="0" repeatCount="2000" fill="hold" nodeType="withEffect">
                                  <p:stCondLst>
                                    <p:cond delay="17700"/>
                                  </p:stCondLst>
                                  <p:childTnLst>
                                    <p:animMotion origin="layout" path="M 0 0 C 0.0316 -0.05463 0.0632 -0.10926 0.06459 -0.18519 C 0.06598 -0.26111 0.00903 -0.36327 0.00834 -0.45556 C 0.00764 -0.54815 0.05834 -0.64753 0.06042 -0.74105 C 0.0625 -0.83395 0.0191 -0.92593 0.02084 -1.01482 C 0.02257 -1.10371 0.0467 -1.18889 0.07084 -1.27408 " pathEditMode="relative" ptsTypes="aaaaaA">
                                      <p:cBhvr>
                                        <p:cTn id="123" dur="2000" spd="-100000" fill="hold"/>
                                        <p:tgtEl>
                                          <p:spTgt spid="51"/>
                                        </p:tgtEl>
                                        <p:attrNameLst>
                                          <p:attrName>ppt_x</p:attrName>
                                          <p:attrName>ppt_y</p:attrName>
                                        </p:attrNameLst>
                                      </p:cBhvr>
                                    </p:animMotion>
                                  </p:childTnLst>
                                </p:cTn>
                              </p:par>
                              <p:par>
                                <p:cTn id="124" presetID="8" presetClass="emph" presetSubtype="0" repeatCount="2000" fill="hold" nodeType="withEffect">
                                  <p:stCondLst>
                                    <p:cond delay="17700"/>
                                  </p:stCondLst>
                                  <p:childTnLst>
                                    <p:animRot by="21600000">
                                      <p:cBhvr>
                                        <p:cTn id="125" dur="2000" fill="hold"/>
                                        <p:tgtEl>
                                          <p:spTgt spid="51"/>
                                        </p:tgtEl>
                                        <p:attrNameLst>
                                          <p:attrName>r</p:attrName>
                                        </p:attrNameLst>
                                      </p:cBhvr>
                                    </p:animRot>
                                  </p:childTnLst>
                                </p:cTn>
                              </p:par>
                              <p:par>
                                <p:cTn id="126" presetID="0" presetClass="path" presetSubtype="0" repeatCount="2000" fill="hold" nodeType="withEffect">
                                  <p:stCondLst>
                                    <p:cond delay="17800"/>
                                  </p:stCondLst>
                                  <p:childTnLst>
                                    <p:animMotion origin="layout" path="M 0 0 C 0.0316 -0.05463 0.0632 -0.10926 0.06459 -0.18519 C 0.06598 -0.26111 0.00903 -0.36327 0.00834 -0.45556 C 0.00764 -0.54815 0.05834 -0.64753 0.06042 -0.74105 C 0.0625 -0.83395 0.0191 -0.92593 0.02084 -1.01482 C 0.02257 -1.10371 0.0467 -1.18889 0.07084 -1.27408 " pathEditMode="relative" ptsTypes="aaaaaA">
                                      <p:cBhvr>
                                        <p:cTn id="127" dur="2000" spd="-100000" fill="hold"/>
                                        <p:tgtEl>
                                          <p:spTgt spid="52"/>
                                        </p:tgtEl>
                                        <p:attrNameLst>
                                          <p:attrName>ppt_x</p:attrName>
                                          <p:attrName>ppt_y</p:attrName>
                                        </p:attrNameLst>
                                      </p:cBhvr>
                                    </p:animMotion>
                                  </p:childTnLst>
                                </p:cTn>
                              </p:par>
                              <p:par>
                                <p:cTn id="128" presetID="8" presetClass="emph" presetSubtype="0" repeatCount="2000" fill="hold" nodeType="withEffect">
                                  <p:stCondLst>
                                    <p:cond delay="17800"/>
                                  </p:stCondLst>
                                  <p:childTnLst>
                                    <p:animRot by="21600000">
                                      <p:cBhvr>
                                        <p:cTn id="129" dur="2000" fill="hold"/>
                                        <p:tgtEl>
                                          <p:spTgt spid="52"/>
                                        </p:tgtEl>
                                        <p:attrNameLst>
                                          <p:attrName>r</p:attrName>
                                        </p:attrNameLst>
                                      </p:cBhvr>
                                    </p:animRot>
                                  </p:childTnLst>
                                </p:cTn>
                              </p:par>
                              <p:par>
                                <p:cTn id="130" presetID="0" presetClass="path" presetSubtype="0" repeatCount="2000" fill="hold" nodeType="withEffect">
                                  <p:stCondLst>
                                    <p:cond delay="17900"/>
                                  </p:stCondLst>
                                  <p:childTnLst>
                                    <p:animMotion origin="layout" path="M 0 0 C 0.0316 -0.05463 0.0632 -0.10926 0.06459 -0.18519 C 0.06598 -0.26111 0.00903 -0.36327 0.00834 -0.45556 C 0.00764 -0.54815 0.05834 -0.64753 0.06042 -0.74105 C 0.0625 -0.83395 0.0191 -0.92593 0.02084 -1.01482 C 0.02257 -1.10371 0.0467 -1.18889 0.07084 -1.27408 " pathEditMode="relative" ptsTypes="aaaaaA">
                                      <p:cBhvr>
                                        <p:cTn id="131" dur="2000" spd="-100000" fill="hold"/>
                                        <p:tgtEl>
                                          <p:spTgt spid="53"/>
                                        </p:tgtEl>
                                        <p:attrNameLst>
                                          <p:attrName>ppt_x</p:attrName>
                                          <p:attrName>ppt_y</p:attrName>
                                        </p:attrNameLst>
                                      </p:cBhvr>
                                    </p:animMotion>
                                  </p:childTnLst>
                                </p:cTn>
                              </p:par>
                              <p:par>
                                <p:cTn id="132" presetID="8" presetClass="emph" presetSubtype="0" repeatCount="2000" fill="hold" nodeType="withEffect">
                                  <p:stCondLst>
                                    <p:cond delay="17900"/>
                                  </p:stCondLst>
                                  <p:childTnLst>
                                    <p:animRot by="21600000">
                                      <p:cBhvr>
                                        <p:cTn id="133" dur="2000" fill="hold"/>
                                        <p:tgtEl>
                                          <p:spTgt spid="53"/>
                                        </p:tgtEl>
                                        <p:attrNameLst>
                                          <p:attrName>r</p:attrName>
                                        </p:attrNameLst>
                                      </p:cBhvr>
                                    </p:animRot>
                                  </p:childTnLst>
                                </p:cTn>
                              </p:par>
                              <p:par>
                                <p:cTn id="134" presetID="0" presetClass="path" presetSubtype="0" repeatCount="2000" fill="hold" nodeType="withEffect">
                                  <p:stCondLst>
                                    <p:cond delay="18000"/>
                                  </p:stCondLst>
                                  <p:childTnLst>
                                    <p:animMotion origin="layout" path="M 0 0 C 0.0316 -0.05463 0.0632 -0.10926 0.06459 -0.18519 C 0.06598 -0.26111 0.00903 -0.36327 0.00834 -0.45556 C 0.00764 -0.54815 0.05834 -0.64753 0.06042 -0.74105 C 0.0625 -0.83395 0.0191 -0.92593 0.02084 -1.01482 C 0.02257 -1.10371 0.0467 -1.18889 0.07084 -1.27408 " pathEditMode="relative" ptsTypes="aaaaaA">
                                      <p:cBhvr>
                                        <p:cTn id="135" dur="2000" spd="-100000" fill="hold"/>
                                        <p:tgtEl>
                                          <p:spTgt spid="54"/>
                                        </p:tgtEl>
                                        <p:attrNameLst>
                                          <p:attrName>ppt_x</p:attrName>
                                          <p:attrName>ppt_y</p:attrName>
                                        </p:attrNameLst>
                                      </p:cBhvr>
                                    </p:animMotion>
                                  </p:childTnLst>
                                </p:cTn>
                              </p:par>
                              <p:par>
                                <p:cTn id="136" presetID="8" presetClass="emph" presetSubtype="0" repeatCount="2000" fill="hold" nodeType="withEffect">
                                  <p:stCondLst>
                                    <p:cond delay="18000"/>
                                  </p:stCondLst>
                                  <p:childTnLst>
                                    <p:animRot by="21600000">
                                      <p:cBhvr>
                                        <p:cTn id="137" dur="2000" fill="hold"/>
                                        <p:tgtEl>
                                          <p:spTgt spid="54"/>
                                        </p:tgtEl>
                                        <p:attrNameLst>
                                          <p:attrName>r</p:attrName>
                                        </p:attrNameLst>
                                      </p:cBhvr>
                                    </p:animRot>
                                  </p:childTnLst>
                                </p:cTn>
                              </p:par>
                              <p:par>
                                <p:cTn id="138" presetID="0" presetClass="path" presetSubtype="0" repeatCount="2000" fill="hold" nodeType="withEffect">
                                  <p:stCondLst>
                                    <p:cond delay="18100"/>
                                  </p:stCondLst>
                                  <p:childTnLst>
                                    <p:animMotion origin="layout" path="M 0 0 C 0.0316 -0.05463 0.0632 -0.10926 0.06459 -0.18519 C 0.06598 -0.26111 0.00903 -0.36327 0.00834 -0.45556 C 0.00764 -0.54815 0.05834 -0.64753 0.06042 -0.74105 C 0.0625 -0.83395 0.0191 -0.92593 0.02084 -1.01482 C 0.02257 -1.10371 0.0467 -1.18889 0.07084 -1.27408 " pathEditMode="relative" ptsTypes="aaaaaA">
                                      <p:cBhvr>
                                        <p:cTn id="139" dur="2000" spd="-100000" fill="hold"/>
                                        <p:tgtEl>
                                          <p:spTgt spid="55"/>
                                        </p:tgtEl>
                                        <p:attrNameLst>
                                          <p:attrName>ppt_x</p:attrName>
                                          <p:attrName>ppt_y</p:attrName>
                                        </p:attrNameLst>
                                      </p:cBhvr>
                                    </p:animMotion>
                                  </p:childTnLst>
                                </p:cTn>
                              </p:par>
                              <p:par>
                                <p:cTn id="140" presetID="8" presetClass="emph" presetSubtype="0" repeatCount="2000" fill="hold" nodeType="withEffect">
                                  <p:stCondLst>
                                    <p:cond delay="18100"/>
                                  </p:stCondLst>
                                  <p:childTnLst>
                                    <p:animRot by="21600000">
                                      <p:cBhvr>
                                        <p:cTn id="141" dur="2000" fill="hold"/>
                                        <p:tgtEl>
                                          <p:spTgt spid="55"/>
                                        </p:tgtEl>
                                        <p:attrNameLst>
                                          <p:attrName>r</p:attrName>
                                        </p:attrNameLst>
                                      </p:cBhvr>
                                    </p:animRot>
                                  </p:childTnLst>
                                </p:cTn>
                              </p:par>
                              <p:par>
                                <p:cTn id="142" presetID="0" presetClass="path" presetSubtype="0" repeatCount="2000" fill="hold" nodeType="withEffect">
                                  <p:stCondLst>
                                    <p:cond delay="18200"/>
                                  </p:stCondLst>
                                  <p:childTnLst>
                                    <p:animMotion origin="layout" path="M 0 0 C 0.0316 -0.05463 0.0632 -0.10926 0.06459 -0.18519 C 0.06598 -0.26111 0.00903 -0.36327 0.00834 -0.45556 C 0.00764 -0.54815 0.05834 -0.64753 0.06042 -0.74105 C 0.0625 -0.83395 0.0191 -0.92593 0.02084 -1.01482 C 0.02257 -1.10371 0.0467 -1.18889 0.07084 -1.27408 " pathEditMode="relative" ptsTypes="aaaaaA">
                                      <p:cBhvr>
                                        <p:cTn id="143" dur="2000" spd="-100000" fill="hold"/>
                                        <p:tgtEl>
                                          <p:spTgt spid="56"/>
                                        </p:tgtEl>
                                        <p:attrNameLst>
                                          <p:attrName>ppt_x</p:attrName>
                                          <p:attrName>ppt_y</p:attrName>
                                        </p:attrNameLst>
                                      </p:cBhvr>
                                    </p:animMotion>
                                  </p:childTnLst>
                                </p:cTn>
                              </p:par>
                              <p:par>
                                <p:cTn id="144" presetID="8" presetClass="emph" presetSubtype="0" repeatCount="2000" fill="hold" nodeType="withEffect">
                                  <p:stCondLst>
                                    <p:cond delay="18200"/>
                                  </p:stCondLst>
                                  <p:childTnLst>
                                    <p:animRot by="21600000">
                                      <p:cBhvr>
                                        <p:cTn id="145" dur="2000" fill="hold"/>
                                        <p:tgtEl>
                                          <p:spTgt spid="5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5" grpId="1" animBg="1"/>
      <p:bldP spid="45" grpId="2" animBg="1"/>
      <p:bldP spid="45" grpId="3" animBg="1"/>
      <p:bldP spid="45" grpId="4" animBg="1"/>
      <p:bldP spid="45" grpId="5" animBg="1"/>
      <p:bldP spid="45" grpId="6" animBg="1"/>
      <p:bldP spid="45" grpId="7" animBg="1"/>
      <p:bldP spid="45" grpId="8" animBg="1"/>
      <p:bldP spid="45" grpId="9" animBg="1"/>
      <p:bldP spid="45" grpId="10" animBg="1"/>
      <p:bldP spid="45" grpId="11" animBg="1"/>
      <p:bldP spid="45" grpId="12" animBg="1"/>
      <p:bldP spid="45" grpId="13" animBg="1"/>
      <p:bldP spid="46" grpId="0" animBg="1"/>
      <p:bldP spid="46" grpId="1" animBg="1"/>
      <p:bldP spid="46" grpId="2" animBg="1"/>
      <p:bldP spid="47" grpId="0" animBg="1"/>
      <p:bldP spid="48" grpId="0" animBg="1"/>
      <p:bldP spid="48"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4" name="Rectangle 4"/>
          <p:cNvSpPr>
            <a:spLocks noGrp="1"/>
          </p:cNvSpPr>
          <p:nvPr>
            <p:ph type="ctrTitle"/>
          </p:nvPr>
        </p:nvSpPr>
        <p:spPr>
          <a:ln/>
        </p:spPr>
        <p:txBody>
          <a:bodyPr vert="horz" wrap="square" lIns="91440" tIns="45720" rIns="91440" bIns="45720" anchor="ctr" anchorCtr="0"/>
          <a:p>
            <a:pPr>
              <a:buClrTx/>
              <a:buSzTx/>
              <a:buFontTx/>
            </a:pPr>
            <a:r>
              <a:rPr lang="zh-CN" altLang="en-US" b="1" dirty="0">
                <a:latin typeface="新宋体" panose="02010609030101010101" pitchFamily="49" charset="-122"/>
                <a:ea typeface="新宋体" panose="02010609030101010101" pitchFamily="49" charset="-122"/>
              </a:rPr>
              <a:t>挖掘机安全原则 </a:t>
            </a:r>
            <a:br>
              <a:rPr lang="en-US" altLang="zh-CN" b="1" dirty="0">
                <a:latin typeface="新宋体" panose="02010609030101010101" pitchFamily="49" charset="-122"/>
                <a:ea typeface="新宋体" panose="02010609030101010101" pitchFamily="49" charset="-122"/>
              </a:rPr>
            </a:br>
            <a:r>
              <a:rPr lang="zh-CN" altLang="en-US" b="1" dirty="0">
                <a:latin typeface="新宋体" panose="02010609030101010101" pitchFamily="49" charset="-122"/>
                <a:ea typeface="新宋体" panose="02010609030101010101" pitchFamily="49" charset="-122"/>
              </a:rPr>
              <a:t>挖掘机司机要必学</a:t>
            </a:r>
            <a:endParaRPr lang="zh-CN" altLang="en-US" b="1" dirty="0">
              <a:latin typeface="新宋体" panose="02010609030101010101" pitchFamily="49" charset="-122"/>
              <a:ea typeface="新宋体" panose="02010609030101010101" pitchFamily="49" charset="-122"/>
            </a:endParaRPr>
          </a:p>
        </p:txBody>
      </p:sp>
      <p:sp>
        <p:nvSpPr>
          <p:cNvPr id="49155" name="灯片编号占位符 3"/>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8" name="内容占位符 2"/>
          <p:cNvSpPr>
            <a:spLocks noGrp="1"/>
          </p:cNvSpPr>
          <p:nvPr>
            <p:ph idx="1"/>
          </p:nvPr>
        </p:nvSpPr>
        <p:spPr>
          <a:xfrm>
            <a:off x="457200" y="304800"/>
            <a:ext cx="3048000" cy="3581400"/>
          </a:xfrm>
          <a:ln/>
        </p:spPr>
        <p:txBody>
          <a:bodyPr vert="horz" wrap="square" lIns="91440" tIns="45720" rIns="91440" bIns="45720" anchor="t" anchorCtr="0"/>
          <a:p>
            <a:r>
              <a:rPr lang="zh-CN" altLang="en-US" sz="2400" b="1" dirty="0">
                <a:latin typeface="新宋体" panose="02010609030101010101" pitchFamily="49" charset="-122"/>
                <a:ea typeface="新宋体" panose="02010609030101010101" pitchFamily="49" charset="-122"/>
              </a:rPr>
              <a:t>第一条</a:t>
            </a:r>
            <a:r>
              <a:rPr lang="zh-CN" altLang="en-US" sz="2400" dirty="0">
                <a:latin typeface="新宋体" panose="02010609030101010101" pitchFamily="49" charset="-122"/>
                <a:ea typeface="新宋体" panose="02010609030101010101" pitchFamily="49" charset="-122"/>
              </a:rPr>
              <a:t>、挖掘时每次吃土不宜过深，提斗不要过猛，以免损坏机械或造成倾覆事故。铲斗下落时，注意不要冲击履带及车架</a:t>
            </a:r>
            <a:endParaRPr lang="en-US" altLang="zh-CN" sz="2400" dirty="0">
              <a:latin typeface="新宋体" panose="02010609030101010101" pitchFamily="49" charset="-122"/>
              <a:ea typeface="新宋体" panose="02010609030101010101" pitchFamily="49" charset="-122"/>
            </a:endParaRPr>
          </a:p>
          <a:p>
            <a:endParaRPr lang="en-US" altLang="zh-CN" sz="2400" dirty="0">
              <a:latin typeface="新宋体" panose="02010609030101010101" pitchFamily="49" charset="-122"/>
              <a:ea typeface="新宋体" panose="02010609030101010101" pitchFamily="49" charset="-122"/>
            </a:endParaRPr>
          </a:p>
        </p:txBody>
      </p:sp>
      <p:sp>
        <p:nvSpPr>
          <p:cNvPr id="50179" name="灯片编号占位符 6"/>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pic>
        <p:nvPicPr>
          <p:cNvPr id="50180" name="图片 4" descr="1.png"/>
          <p:cNvPicPr>
            <a:picLocks noChangeAspect="1"/>
          </p:cNvPicPr>
          <p:nvPr/>
        </p:nvPicPr>
        <p:blipFill>
          <a:blip r:embed="rId1"/>
          <a:stretch>
            <a:fillRect/>
          </a:stretch>
        </p:blipFill>
        <p:spPr>
          <a:xfrm>
            <a:off x="3581400" y="304800"/>
            <a:ext cx="4914900" cy="3124200"/>
          </a:xfrm>
          <a:prstGeom prst="rect">
            <a:avLst/>
          </a:prstGeom>
          <a:noFill/>
          <a:ln w="9525">
            <a:noFill/>
          </a:ln>
        </p:spPr>
      </p:pic>
      <p:sp>
        <p:nvSpPr>
          <p:cNvPr id="50181" name="TextBox 4"/>
          <p:cNvSpPr txBox="1"/>
          <p:nvPr/>
        </p:nvSpPr>
        <p:spPr>
          <a:xfrm>
            <a:off x="533400" y="3733800"/>
            <a:ext cx="8229600" cy="2216150"/>
          </a:xfrm>
          <a:prstGeom prst="rect">
            <a:avLst/>
          </a:prstGeom>
          <a:noFill/>
          <a:ln w="9525">
            <a:noFill/>
          </a:ln>
        </p:spPr>
        <p:txBody>
          <a:bodyPr>
            <a:spAutoFit/>
          </a:bodyPr>
          <a:p>
            <a:r>
              <a:rPr lang="zh-CN" altLang="en-US" sz="2400" dirty="0">
                <a:latin typeface="新宋体" panose="02010609030101010101" pitchFamily="49" charset="-122"/>
                <a:ea typeface="新宋体" panose="02010609030101010101" pitchFamily="49" charset="-122"/>
              </a:rPr>
              <a:t>第二条、挖掘机装载活动范围内，不得停留车辆和行人。若往汽车上</a:t>
            </a:r>
            <a:r>
              <a:rPr lang="zh-CN" altLang="en-US" sz="2400" b="1" dirty="0">
                <a:latin typeface="新宋体" panose="02010609030101010101" pitchFamily="49" charset="-122"/>
                <a:ea typeface="新宋体" panose="02010609030101010101" pitchFamily="49" charset="-122"/>
              </a:rPr>
              <a:t>卸料时</a:t>
            </a:r>
            <a:r>
              <a:rPr lang="zh-CN" altLang="en-US" sz="2400" dirty="0">
                <a:latin typeface="新宋体" panose="02010609030101010101" pitchFamily="49" charset="-122"/>
                <a:ea typeface="新宋体" panose="02010609030101010101" pitchFamily="49" charset="-122"/>
              </a:rPr>
              <a:t>，应等汽车停稳，驾驶员离开驾驶室后，方可回转铲斗，向车上卸料。挖掘机</a:t>
            </a:r>
            <a:r>
              <a:rPr lang="zh-CN" altLang="en-US" sz="2400" b="1" dirty="0">
                <a:latin typeface="新宋体" panose="02010609030101010101" pitchFamily="49" charset="-122"/>
                <a:ea typeface="新宋体" panose="02010609030101010101" pitchFamily="49" charset="-122"/>
              </a:rPr>
              <a:t>回转时</a:t>
            </a:r>
            <a:r>
              <a:rPr lang="zh-CN" altLang="en-US" sz="2400" dirty="0">
                <a:latin typeface="新宋体" panose="02010609030101010101" pitchFamily="49" charset="-122"/>
                <a:ea typeface="新宋体" panose="02010609030101010101" pitchFamily="49" charset="-122"/>
              </a:rPr>
              <a:t>，应尽量避免铲斗从驾驶室顶部越过。</a:t>
            </a:r>
            <a:r>
              <a:rPr lang="zh-CN" altLang="en-US" sz="2400" b="1" dirty="0">
                <a:latin typeface="新宋体" panose="02010609030101010101" pitchFamily="49" charset="-122"/>
                <a:ea typeface="新宋体" panose="02010609030101010101" pitchFamily="49" charset="-122"/>
              </a:rPr>
              <a:t>卸料时</a:t>
            </a:r>
            <a:r>
              <a:rPr lang="zh-CN" altLang="en-US" sz="2400" dirty="0">
                <a:latin typeface="新宋体" panose="02010609030101010101" pitchFamily="49" charset="-122"/>
                <a:ea typeface="新宋体" panose="02010609030101010101" pitchFamily="49" charset="-122"/>
              </a:rPr>
              <a:t>，铲斗应尽量放低，但又注意不得碰撞汽车的任何部位。</a:t>
            </a:r>
            <a:endParaRPr lang="zh-CN" altLang="en-US" sz="2400" dirty="0">
              <a:latin typeface="新宋体" panose="02010609030101010101" pitchFamily="49" charset="-122"/>
              <a:ea typeface="新宋体" panose="02010609030101010101" pitchFamily="49" charset="-122"/>
            </a:endParaRPr>
          </a:p>
          <a:p>
            <a:endParaRPr lang="zh-CN" altLang="en-US" dirty="0">
              <a:latin typeface="新宋体" panose="02010609030101010101" pitchFamily="49" charset="-122"/>
              <a:ea typeface="新宋体" panose="02010609030101010101" pitchFamily="49"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内容占位符 2"/>
          <p:cNvSpPr>
            <a:spLocks noGrp="1"/>
          </p:cNvSpPr>
          <p:nvPr>
            <p:ph idx="1"/>
          </p:nvPr>
        </p:nvSpPr>
        <p:spPr>
          <a:xfrm>
            <a:off x="304800" y="304800"/>
            <a:ext cx="3657600" cy="4114800"/>
          </a:xfrm>
          <a:ln/>
        </p:spPr>
        <p:txBody>
          <a:bodyPr vert="horz" wrap="square" lIns="91440" tIns="45720" rIns="91440" bIns="45720" anchor="t" anchorCtr="0"/>
          <a:p>
            <a:r>
              <a:rPr lang="zh-CN" altLang="en-US" sz="2400" b="1" dirty="0">
                <a:latin typeface="新宋体" panose="02010609030101010101" pitchFamily="49" charset="-122"/>
                <a:ea typeface="新宋体" panose="02010609030101010101" pitchFamily="49" charset="-122"/>
              </a:rPr>
              <a:t>第三条</a:t>
            </a:r>
            <a:r>
              <a:rPr lang="zh-CN" altLang="en-US" sz="2400" dirty="0">
                <a:latin typeface="新宋体" panose="02010609030101010101" pitchFamily="49" charset="-122"/>
                <a:ea typeface="新宋体" panose="02010609030101010101" pitchFamily="49" charset="-122"/>
              </a:rPr>
              <a:t>、配合挖掘机作业，进行清底、平地、修坡的人员，须在挖掘机回转半径以外工作。若必须在挖掘机回转半径内工作时，挖掘机必须停回转，并将回转机构刹住后，方可进行工作。同时，机上机下人员要彼此照顾，密切配合，确保安全。</a:t>
            </a:r>
            <a:endParaRPr lang="zh-CN" altLang="en-US" sz="2400" dirty="0">
              <a:latin typeface="新宋体" panose="02010609030101010101" pitchFamily="49" charset="-122"/>
              <a:ea typeface="新宋体" panose="02010609030101010101" pitchFamily="49" charset="-122"/>
            </a:endParaRPr>
          </a:p>
          <a:p>
            <a:endParaRPr lang="zh-CN" altLang="en-US" dirty="0">
              <a:latin typeface="新宋体" panose="02010609030101010101" pitchFamily="49" charset="-122"/>
              <a:ea typeface="新宋体" panose="02010609030101010101" pitchFamily="49" charset="-122"/>
            </a:endParaRPr>
          </a:p>
        </p:txBody>
      </p:sp>
      <p:pic>
        <p:nvPicPr>
          <p:cNvPr id="51203" name="图片 3" descr="2.png"/>
          <p:cNvPicPr>
            <a:picLocks noChangeAspect="1"/>
          </p:cNvPicPr>
          <p:nvPr/>
        </p:nvPicPr>
        <p:blipFill>
          <a:blip r:embed="rId1"/>
          <a:stretch>
            <a:fillRect/>
          </a:stretch>
        </p:blipFill>
        <p:spPr>
          <a:xfrm>
            <a:off x="4038600" y="381000"/>
            <a:ext cx="4752975" cy="2971800"/>
          </a:xfrm>
          <a:prstGeom prst="rect">
            <a:avLst/>
          </a:prstGeom>
          <a:noFill/>
          <a:ln w="9525">
            <a:noFill/>
          </a:ln>
        </p:spPr>
      </p:pic>
      <p:sp>
        <p:nvSpPr>
          <p:cNvPr id="51204" name="灯片编号占位符 5"/>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
        <p:nvSpPr>
          <p:cNvPr id="51205" name="TextBox 5"/>
          <p:cNvSpPr txBox="1"/>
          <p:nvPr/>
        </p:nvSpPr>
        <p:spPr>
          <a:xfrm>
            <a:off x="609600" y="4648200"/>
            <a:ext cx="8001000" cy="1846263"/>
          </a:xfrm>
          <a:prstGeom prst="rect">
            <a:avLst/>
          </a:prstGeom>
          <a:noFill/>
          <a:ln w="9525">
            <a:noFill/>
          </a:ln>
        </p:spPr>
        <p:txBody>
          <a:bodyPr>
            <a:spAutoFit/>
          </a:bodyPr>
          <a:p>
            <a:r>
              <a:rPr lang="zh-CN" altLang="en-US" sz="2400" dirty="0">
                <a:latin typeface="新宋体" panose="02010609030101010101" pitchFamily="49" charset="-122"/>
                <a:ea typeface="新宋体" panose="02010609030101010101" pitchFamily="49" charset="-122"/>
              </a:rPr>
              <a:t>第四条、挖掘机回转时，应用</a:t>
            </a:r>
            <a:r>
              <a:rPr lang="zh-CN" altLang="en-US" sz="2400" b="1" dirty="0">
                <a:latin typeface="新宋体" panose="02010609030101010101" pitchFamily="49" charset="-122"/>
                <a:ea typeface="新宋体" panose="02010609030101010101" pitchFamily="49" charset="-122"/>
              </a:rPr>
              <a:t>回转离合器</a:t>
            </a:r>
            <a:r>
              <a:rPr lang="zh-CN" altLang="en-US" sz="2400" dirty="0">
                <a:latin typeface="新宋体" panose="02010609030101010101" pitchFamily="49" charset="-122"/>
                <a:ea typeface="新宋体" panose="02010609030101010101" pitchFamily="49" charset="-122"/>
              </a:rPr>
              <a:t>配合</a:t>
            </a:r>
            <a:r>
              <a:rPr lang="zh-CN" altLang="en-US" sz="2400" b="1" dirty="0">
                <a:latin typeface="新宋体" panose="02010609030101010101" pitchFamily="49" charset="-122"/>
                <a:ea typeface="新宋体" panose="02010609030101010101" pitchFamily="49" charset="-122"/>
              </a:rPr>
              <a:t>回转机构制动器</a:t>
            </a:r>
            <a:r>
              <a:rPr lang="zh-CN" altLang="en-US" sz="2400" dirty="0">
                <a:latin typeface="新宋体" panose="02010609030101010101" pitchFamily="49" charset="-122"/>
                <a:ea typeface="新宋体" panose="02010609030101010101" pitchFamily="49" charset="-122"/>
              </a:rPr>
              <a:t>平稳转动，禁止急剧回转和紧急制动。</a:t>
            </a:r>
            <a:endParaRPr lang="zh-CN" altLang="en-US" sz="2400" dirty="0">
              <a:latin typeface="新宋体" panose="02010609030101010101" pitchFamily="49" charset="-122"/>
              <a:ea typeface="新宋体" panose="02010609030101010101" pitchFamily="49" charset="-122"/>
            </a:endParaRPr>
          </a:p>
          <a:p>
            <a:r>
              <a:rPr lang="zh-CN" altLang="en-US" sz="2400" dirty="0">
                <a:latin typeface="新宋体" panose="02010609030101010101" pitchFamily="49" charset="-122"/>
                <a:ea typeface="新宋体" panose="02010609030101010101" pitchFamily="49" charset="-122"/>
              </a:rPr>
              <a:t>第五条、铲斗未离开地面前，不得做回转、走行等动作。铲斗满载悬空时，不得起落臂杆和行走。</a:t>
            </a:r>
            <a:endParaRPr lang="en-US" altLang="zh-CN" sz="2400" dirty="0">
              <a:latin typeface="新宋体" panose="02010609030101010101" pitchFamily="49" charset="-122"/>
              <a:ea typeface="新宋体" panose="02010609030101010101" pitchFamily="49" charset="-122"/>
            </a:endParaRPr>
          </a:p>
          <a:p>
            <a:endParaRPr lang="zh-CN" altLang="en-US" dirty="0">
              <a:latin typeface="新宋体" panose="02010609030101010101" pitchFamily="49" charset="-122"/>
              <a:ea typeface="新宋体" panose="02010609030101010101" pitchFamily="49"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内容占位符 2"/>
          <p:cNvSpPr>
            <a:spLocks noGrp="1"/>
          </p:cNvSpPr>
          <p:nvPr>
            <p:ph idx="1"/>
          </p:nvPr>
        </p:nvSpPr>
        <p:spPr>
          <a:xfrm>
            <a:off x="152400" y="0"/>
            <a:ext cx="8839200" cy="3276600"/>
          </a:xfrm>
          <a:ln/>
        </p:spPr>
        <p:txBody>
          <a:bodyPr vert="horz" wrap="square" lIns="91440" tIns="45720" rIns="91440" bIns="45720" anchor="t" anchorCtr="0"/>
          <a:p>
            <a:r>
              <a:rPr lang="zh-CN" altLang="en-US" sz="2400" dirty="0">
                <a:latin typeface="新宋体" panose="02010609030101010101" pitchFamily="49" charset="-122"/>
                <a:ea typeface="新宋体" panose="02010609030101010101" pitchFamily="49" charset="-122"/>
              </a:rPr>
              <a:t>第六条、履带式挖掘机移动时，臂杆应放在走行的前进方向，铲斗距地面高度不超过</a:t>
            </a:r>
            <a:r>
              <a:rPr lang="en-US" altLang="zh-CN" sz="2400" dirty="0">
                <a:latin typeface="新宋体" panose="02010609030101010101" pitchFamily="49" charset="-122"/>
                <a:ea typeface="新宋体" panose="02010609030101010101" pitchFamily="49" charset="-122"/>
              </a:rPr>
              <a:t>1</a:t>
            </a:r>
            <a:r>
              <a:rPr lang="zh-CN" altLang="en-US" sz="2400" dirty="0">
                <a:latin typeface="新宋体" panose="02010609030101010101" pitchFamily="49" charset="-122"/>
                <a:ea typeface="新宋体" panose="02010609030101010101" pitchFamily="49" charset="-122"/>
              </a:rPr>
              <a:t>米。并将回转机构刹住。</a:t>
            </a:r>
            <a:endParaRPr lang="en-US" altLang="zh-CN" sz="2400" dirty="0">
              <a:latin typeface="新宋体" panose="02010609030101010101" pitchFamily="49" charset="-122"/>
              <a:ea typeface="新宋体" panose="02010609030101010101" pitchFamily="49" charset="-122"/>
            </a:endParaRPr>
          </a:p>
          <a:p>
            <a:r>
              <a:rPr lang="zh-CN" altLang="en-US" sz="2400" dirty="0">
                <a:latin typeface="新宋体" panose="02010609030101010101" pitchFamily="49" charset="-122"/>
                <a:ea typeface="新宋体" panose="02010609030101010101" pitchFamily="49" charset="-122"/>
              </a:rPr>
              <a:t>第七条、挖掘机可做短距离自行转移时，一般履带式挖掘机自行距离不应大于</a:t>
            </a:r>
            <a:r>
              <a:rPr lang="en-US" altLang="zh-CN" sz="2400" dirty="0">
                <a:latin typeface="新宋体" panose="02010609030101010101" pitchFamily="49" charset="-122"/>
                <a:ea typeface="新宋体" panose="02010609030101010101" pitchFamily="49" charset="-122"/>
              </a:rPr>
              <a:t>5</a:t>
            </a:r>
            <a:r>
              <a:rPr lang="zh-CN" altLang="en-US" sz="2400" dirty="0">
                <a:latin typeface="新宋体" panose="02010609030101010101" pitchFamily="49" charset="-122"/>
                <a:ea typeface="新宋体" panose="02010609030101010101" pitchFamily="49" charset="-122"/>
              </a:rPr>
              <a:t>公里。轮胎式挖掘机可以不受限制。但均不得做长距离自行转移。</a:t>
            </a:r>
            <a:endParaRPr lang="zh-CN" altLang="en-US" sz="2400" dirty="0">
              <a:latin typeface="新宋体" panose="02010609030101010101" pitchFamily="49" charset="-122"/>
              <a:ea typeface="新宋体" panose="02010609030101010101" pitchFamily="49" charset="-122"/>
            </a:endParaRPr>
          </a:p>
          <a:p>
            <a:r>
              <a:rPr lang="zh-CN" altLang="en-US" sz="2400" dirty="0">
                <a:latin typeface="新宋体" panose="02010609030101010101" pitchFamily="49" charset="-122"/>
                <a:ea typeface="新宋体" panose="02010609030101010101" pitchFamily="49" charset="-122"/>
              </a:rPr>
              <a:t>第八条挖掘机装卸车时，应由经验丰富的装吊工指挥。装卸过程中，挖掘机在坡道上严禁回转或转向。装车时若发生危险情况，可将铲斗放下，协助制动，然后挖掘机缓缓退下。</a:t>
            </a:r>
            <a:endParaRPr lang="zh-CN" altLang="en-US" sz="2400" dirty="0">
              <a:latin typeface="新宋体" panose="02010609030101010101" pitchFamily="49" charset="-122"/>
              <a:ea typeface="新宋体" panose="02010609030101010101" pitchFamily="49" charset="-122"/>
            </a:endParaRPr>
          </a:p>
          <a:p>
            <a:pPr>
              <a:buNone/>
            </a:pPr>
            <a:endParaRPr lang="zh-CN" altLang="en-US" sz="2400" dirty="0">
              <a:latin typeface="新宋体" panose="02010609030101010101" pitchFamily="49" charset="-122"/>
              <a:ea typeface="新宋体" panose="02010609030101010101" pitchFamily="49" charset="-122"/>
            </a:endParaRPr>
          </a:p>
        </p:txBody>
      </p:sp>
      <p:sp>
        <p:nvSpPr>
          <p:cNvPr id="52227" name="灯片编号占位符 4"/>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
        <p:nvSpPr>
          <p:cNvPr id="4" name="TextBox 3"/>
          <p:cNvSpPr txBox="1"/>
          <p:nvPr/>
        </p:nvSpPr>
        <p:spPr>
          <a:xfrm>
            <a:off x="3505200" y="1524000"/>
            <a:ext cx="3886200" cy="461963"/>
          </a:xfrm>
          <a:prstGeom prst="rect">
            <a:avLst/>
          </a:prstGeom>
          <a:noFill/>
          <a:ln w="9525">
            <a:noFill/>
          </a:ln>
        </p:spPr>
        <p:txBody>
          <a:bodyPr>
            <a:spAutoFit/>
          </a:bodyPr>
          <a:p>
            <a:r>
              <a:rPr lang="zh-CN" altLang="zh-CN" sz="2400" dirty="0">
                <a:latin typeface="新宋体" panose="02010609030101010101" pitchFamily="49" charset="-122"/>
                <a:ea typeface="新宋体" panose="02010609030101010101" pitchFamily="49" charset="-122"/>
              </a:rPr>
              <a:t>但要采取保护公路路面措施</a:t>
            </a:r>
            <a:endParaRPr lang="zh-CN" altLang="en-US" sz="2400" dirty="0">
              <a:latin typeface="新宋体" panose="02010609030101010101" pitchFamily="49" charset="-122"/>
              <a:ea typeface="新宋体" panose="0201060903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0" name="内容占位符 2"/>
          <p:cNvSpPr>
            <a:spLocks noGrp="1"/>
          </p:cNvSpPr>
          <p:nvPr>
            <p:ph idx="1"/>
          </p:nvPr>
        </p:nvSpPr>
        <p:spPr>
          <a:xfrm>
            <a:off x="457200" y="304800"/>
            <a:ext cx="8229600" cy="6324600"/>
          </a:xfrm>
          <a:ln/>
        </p:spPr>
        <p:txBody>
          <a:bodyPr vert="horz" wrap="square" lIns="91440" tIns="45720" rIns="91440" bIns="45720" anchor="t" anchorCtr="0"/>
          <a:p>
            <a:r>
              <a:rPr lang="zh-CN" altLang="en-US" sz="2400" dirty="0">
                <a:latin typeface="新宋体" panose="02010609030101010101" pitchFamily="49" charset="-122"/>
                <a:ea typeface="新宋体" panose="02010609030101010101" pitchFamily="49" charset="-122"/>
              </a:rPr>
              <a:t>第九条、 、挖掘机可做短距离自行转移时，应对走行机构进行一次全面润滑，行驶时，驱动轮应在后方，走行速度不宜过快。</a:t>
            </a:r>
            <a:endParaRPr lang="en-US" altLang="zh-CN" sz="2400" dirty="0">
              <a:latin typeface="新宋体" panose="02010609030101010101" pitchFamily="49" charset="-122"/>
              <a:ea typeface="新宋体" panose="02010609030101010101" pitchFamily="49" charset="-122"/>
            </a:endParaRPr>
          </a:p>
          <a:p>
            <a:r>
              <a:rPr lang="zh-CN" altLang="en-US" sz="2400" dirty="0">
                <a:latin typeface="新宋体" panose="02010609030101010101" pitchFamily="49" charset="-122"/>
                <a:ea typeface="新宋体" panose="02010609030101010101" pitchFamily="49" charset="-122"/>
              </a:rPr>
              <a:t>第十条、电动挖掘机在连接电源时，必须取出开关箱上的容断器。严禁非电工人员安装电器设备。挖掘机走行时，应由穿耐压胶鞋或绝缘手套的工作人员移动电缆。并注意防止电缆擦损漏电。</a:t>
            </a:r>
            <a:endParaRPr lang="en-US" altLang="zh-CN" sz="2400" dirty="0">
              <a:latin typeface="新宋体" panose="02010609030101010101" pitchFamily="49" charset="-122"/>
              <a:ea typeface="新宋体" panose="02010609030101010101" pitchFamily="49" charset="-122"/>
            </a:endParaRPr>
          </a:p>
          <a:p>
            <a:r>
              <a:rPr lang="zh-CN" altLang="en-US" sz="2400" dirty="0">
                <a:latin typeface="新宋体" panose="02010609030101010101" pitchFamily="49" charset="-122"/>
                <a:ea typeface="新宋体" panose="02010609030101010101" pitchFamily="49" charset="-122"/>
              </a:rPr>
              <a:t>第十一条、挖掘机在工作中，严禁进行维修、保养、紧固等工作。工作过程中若发生异响、异味、温升过高等情况，应立即停车检查。</a:t>
            </a:r>
            <a:endParaRPr lang="zh-CN" altLang="en-US" sz="2400" dirty="0">
              <a:latin typeface="新宋体" panose="02010609030101010101" pitchFamily="49" charset="-122"/>
              <a:ea typeface="新宋体" panose="02010609030101010101" pitchFamily="49" charset="-122"/>
            </a:endParaRPr>
          </a:p>
          <a:p>
            <a:r>
              <a:rPr lang="zh-CN" altLang="en-US" sz="2400" dirty="0">
                <a:latin typeface="新宋体" panose="02010609030101010101" pitchFamily="49" charset="-122"/>
                <a:ea typeface="新宋体" panose="02010609030101010101" pitchFamily="49" charset="-122"/>
              </a:rPr>
              <a:t>第十二条、臂杆顶部滑轮的保养、检修、润滑、更换时，应将臂杆落至地面。</a:t>
            </a:r>
            <a:endParaRPr lang="zh-CN" altLang="en-US" sz="2400" dirty="0">
              <a:latin typeface="新宋体" panose="02010609030101010101" pitchFamily="49" charset="-122"/>
              <a:ea typeface="新宋体" panose="02010609030101010101" pitchFamily="49" charset="-122"/>
            </a:endParaRPr>
          </a:p>
          <a:p>
            <a:endParaRPr lang="zh-CN" altLang="en-US" sz="2400" dirty="0">
              <a:latin typeface="新宋体" panose="02010609030101010101" pitchFamily="49" charset="-122"/>
              <a:ea typeface="新宋体" panose="02010609030101010101" pitchFamily="49" charset="-122"/>
            </a:endParaRPr>
          </a:p>
        </p:txBody>
      </p:sp>
      <p:sp>
        <p:nvSpPr>
          <p:cNvPr id="53251" name="灯片编号占位符 3"/>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4" name="内容占位符 2"/>
          <p:cNvSpPr>
            <a:spLocks noGrp="1"/>
          </p:cNvSpPr>
          <p:nvPr>
            <p:ph idx="1"/>
          </p:nvPr>
        </p:nvSpPr>
        <p:spPr>
          <a:xfrm>
            <a:off x="457200" y="609600"/>
            <a:ext cx="8229600" cy="5516563"/>
          </a:xfrm>
          <a:ln/>
        </p:spPr>
        <p:txBody>
          <a:bodyPr vert="horz" wrap="square" lIns="91440" tIns="45720" rIns="91440" bIns="45720" anchor="t" anchorCtr="0"/>
          <a:p>
            <a:pPr>
              <a:buNone/>
            </a:pPr>
            <a:r>
              <a:rPr lang="zh-CN" altLang="en-US" sz="2400" dirty="0">
                <a:latin typeface="新宋体" panose="02010609030101010101" pitchFamily="49" charset="-122"/>
                <a:ea typeface="新宋体" panose="02010609030101010101" pitchFamily="49" charset="-122"/>
              </a:rPr>
              <a:t>第十三条拉铲作业中，当拉满铲后，不得继续铲土，防止超载。拉铲挖沟、渠、基坑、等项作业时，应根据深度、土质、坡度等情况与施工人员协商，确定机械离便坡的距离</a:t>
            </a:r>
            <a:endParaRPr lang="zh-CN" altLang="en-US" sz="2400" dirty="0">
              <a:latin typeface="新宋体" panose="02010609030101010101" pitchFamily="49" charset="-122"/>
              <a:ea typeface="新宋体" panose="02010609030101010101" pitchFamily="49" charset="-122"/>
            </a:endParaRPr>
          </a:p>
          <a:p>
            <a:pPr>
              <a:buNone/>
            </a:pPr>
            <a:r>
              <a:rPr lang="zh-CN" altLang="en-US" sz="2400" dirty="0">
                <a:latin typeface="新宋体" panose="02010609030101010101" pitchFamily="49" charset="-122"/>
                <a:ea typeface="新宋体" panose="02010609030101010101" pitchFamily="49" charset="-122"/>
              </a:rPr>
              <a:t>第十四条反铲作业时，必须待臂杆停稳后再铲土，防止斗柄与臂杆沟槽两侧相互碰击。</a:t>
            </a:r>
            <a:endParaRPr lang="en-US" altLang="zh-CN" sz="2400" dirty="0">
              <a:latin typeface="新宋体" panose="02010609030101010101" pitchFamily="49" charset="-122"/>
              <a:ea typeface="新宋体" panose="02010609030101010101" pitchFamily="49" charset="-122"/>
            </a:endParaRPr>
          </a:p>
          <a:p>
            <a:pPr>
              <a:buNone/>
            </a:pPr>
            <a:r>
              <a:rPr lang="zh-CN" altLang="en-US" sz="2400" dirty="0">
                <a:latin typeface="新宋体" panose="02010609030101010101" pitchFamily="49" charset="-122"/>
                <a:ea typeface="新宋体" panose="02010609030101010101" pitchFamily="49" charset="-122"/>
              </a:rPr>
              <a:t>第十五条，履带式挖掘机移动时，臂杆应放在走行的前进方向，铲斗距地面高度不超过</a:t>
            </a:r>
            <a:r>
              <a:rPr lang="en-US" altLang="zh-CN" sz="2400" dirty="0">
                <a:latin typeface="新宋体" panose="02010609030101010101" pitchFamily="49" charset="-122"/>
                <a:ea typeface="新宋体" panose="02010609030101010101" pitchFamily="49" charset="-122"/>
              </a:rPr>
              <a:t>1</a:t>
            </a:r>
            <a:r>
              <a:rPr lang="zh-CN" altLang="en-US" sz="2400" dirty="0">
                <a:latin typeface="新宋体" panose="02010609030101010101" pitchFamily="49" charset="-122"/>
                <a:ea typeface="新宋体" panose="02010609030101010101" pitchFamily="49" charset="-122"/>
              </a:rPr>
              <a:t>米。并将回转机构刹住。</a:t>
            </a:r>
            <a:endParaRPr lang="en-US" altLang="zh-CN" sz="2400" dirty="0">
              <a:latin typeface="新宋体" panose="02010609030101010101" pitchFamily="49" charset="-122"/>
              <a:ea typeface="新宋体" panose="02010609030101010101" pitchFamily="49" charset="-122"/>
            </a:endParaRPr>
          </a:p>
          <a:p>
            <a:pPr>
              <a:buNone/>
            </a:pPr>
            <a:endParaRPr lang="zh-CN" altLang="en-US" sz="2400" dirty="0">
              <a:latin typeface="新宋体" panose="02010609030101010101" pitchFamily="49" charset="-122"/>
              <a:ea typeface="新宋体" panose="02010609030101010101" pitchFamily="49" charset="-122"/>
            </a:endParaRPr>
          </a:p>
        </p:txBody>
      </p:sp>
      <p:sp>
        <p:nvSpPr>
          <p:cNvPr id="54275" name="灯片编号占位符 4"/>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8" name="内容占位符 2"/>
          <p:cNvSpPr>
            <a:spLocks noGrp="1"/>
          </p:cNvSpPr>
          <p:nvPr>
            <p:ph idx="1"/>
          </p:nvPr>
        </p:nvSpPr>
        <p:spPr>
          <a:xfrm>
            <a:off x="457200" y="304800"/>
            <a:ext cx="8229600" cy="6400800"/>
          </a:xfrm>
          <a:ln/>
        </p:spPr>
        <p:txBody>
          <a:bodyPr vert="horz" wrap="square" lIns="91440" tIns="45720" rIns="91440" bIns="45720" anchor="t" anchorCtr="0"/>
          <a:p>
            <a:pPr>
              <a:buNone/>
            </a:pPr>
            <a:r>
              <a:rPr lang="zh-CN" altLang="en-US" sz="2400" dirty="0">
                <a:latin typeface="新宋体" panose="02010609030101010101" pitchFamily="49" charset="-122"/>
                <a:ea typeface="新宋体" panose="02010609030101010101" pitchFamily="49" charset="-122"/>
              </a:rPr>
              <a:t>第十六条挖掘机上坡时，驱动轮应在后面，臂杆应在上面</a:t>
            </a:r>
            <a:r>
              <a:rPr lang="en-US" altLang="zh-CN" sz="2400" dirty="0">
                <a:latin typeface="新宋体" panose="02010609030101010101" pitchFamily="49" charset="-122"/>
                <a:ea typeface="新宋体" panose="02010609030101010101" pitchFamily="49" charset="-122"/>
              </a:rPr>
              <a:t>;</a:t>
            </a:r>
            <a:r>
              <a:rPr lang="zh-CN" altLang="en-US" sz="2400" dirty="0">
                <a:latin typeface="新宋体" panose="02010609030101010101" pitchFamily="49" charset="-122"/>
                <a:ea typeface="新宋体" panose="02010609030101010101" pitchFamily="49" charset="-122"/>
              </a:rPr>
              <a:t>挖掘机下坡时，驱动轮应在前面，臂杆应在后面。上下坡度不得超过</a:t>
            </a:r>
            <a:r>
              <a:rPr lang="en-US" altLang="zh-CN" sz="2400" dirty="0">
                <a:latin typeface="新宋体" panose="02010609030101010101" pitchFamily="49" charset="-122"/>
                <a:ea typeface="新宋体" panose="02010609030101010101" pitchFamily="49" charset="-122"/>
              </a:rPr>
              <a:t>20°</a:t>
            </a:r>
            <a:r>
              <a:rPr lang="zh-CN" altLang="en-US" sz="2400" dirty="0">
                <a:latin typeface="新宋体" panose="02010609030101010101" pitchFamily="49" charset="-122"/>
                <a:ea typeface="新宋体" panose="02010609030101010101" pitchFamily="49" charset="-122"/>
              </a:rPr>
              <a:t>。下坡时应慢速行驶，途中不许变速及空挡滑行。挖掘机在通过轨道、软土、粘土路面时，应铺垫板</a:t>
            </a:r>
            <a:endParaRPr lang="en-US" altLang="zh-CN" sz="2400" dirty="0">
              <a:latin typeface="新宋体" panose="02010609030101010101" pitchFamily="49" charset="-122"/>
              <a:ea typeface="新宋体" panose="02010609030101010101" pitchFamily="49" charset="-122"/>
            </a:endParaRPr>
          </a:p>
          <a:p>
            <a:pPr>
              <a:buNone/>
            </a:pPr>
            <a:endParaRPr lang="en-US" altLang="zh-CN" sz="2400" dirty="0">
              <a:latin typeface="新宋体" panose="02010609030101010101" pitchFamily="49" charset="-122"/>
              <a:ea typeface="新宋体" panose="02010609030101010101" pitchFamily="49" charset="-122"/>
            </a:endParaRPr>
          </a:p>
          <a:p>
            <a:pPr>
              <a:buNone/>
            </a:pPr>
            <a:endParaRPr lang="en-US" altLang="zh-CN" sz="2400" dirty="0">
              <a:latin typeface="新宋体" panose="02010609030101010101" pitchFamily="49" charset="-122"/>
              <a:ea typeface="新宋体" panose="02010609030101010101" pitchFamily="49" charset="-122"/>
            </a:endParaRPr>
          </a:p>
          <a:p>
            <a:pPr>
              <a:buNone/>
            </a:pPr>
            <a:endParaRPr lang="en-US" altLang="zh-CN" sz="2400" dirty="0">
              <a:latin typeface="新宋体" panose="02010609030101010101" pitchFamily="49" charset="-122"/>
              <a:ea typeface="新宋体" panose="02010609030101010101" pitchFamily="49" charset="-122"/>
            </a:endParaRPr>
          </a:p>
          <a:p>
            <a:pPr>
              <a:buNone/>
            </a:pPr>
            <a:endParaRPr lang="en-US" altLang="zh-CN" sz="2400" dirty="0">
              <a:latin typeface="新宋体" panose="02010609030101010101" pitchFamily="49" charset="-122"/>
              <a:ea typeface="新宋体" panose="02010609030101010101" pitchFamily="49" charset="-122"/>
            </a:endParaRPr>
          </a:p>
          <a:p>
            <a:pPr>
              <a:buNone/>
            </a:pPr>
            <a:r>
              <a:rPr lang="zh-CN" altLang="en-US" sz="2400" dirty="0">
                <a:latin typeface="新宋体" panose="02010609030101010101" pitchFamily="49" charset="-122"/>
                <a:ea typeface="新宋体" panose="02010609030101010101" pitchFamily="49" charset="-122"/>
              </a:rPr>
              <a:t>。</a:t>
            </a:r>
            <a:endParaRPr lang="zh-CN" altLang="en-US" sz="2400" dirty="0">
              <a:latin typeface="新宋体" panose="02010609030101010101" pitchFamily="49" charset="-122"/>
              <a:ea typeface="新宋体" panose="02010609030101010101" pitchFamily="49" charset="-122"/>
            </a:endParaRPr>
          </a:p>
          <a:p>
            <a:pPr>
              <a:buNone/>
            </a:pPr>
            <a:r>
              <a:rPr lang="zh-CN" altLang="en-US" sz="2400" dirty="0">
                <a:latin typeface="新宋体" panose="02010609030101010101" pitchFamily="49" charset="-122"/>
                <a:ea typeface="新宋体" panose="02010609030101010101" pitchFamily="49" charset="-122"/>
              </a:rPr>
              <a:t>第十七条，在高的工作面上挖掘散粒土壤时，应将工作面内的较大石块和其他杂物清除，以免塌下造成事故。若土壤挖成悬空状态而不能自然塌落时，则需用人工处理，不准用铲斗将其砸下或压下，以免造成事故。</a:t>
            </a:r>
            <a:endParaRPr lang="zh-CN" altLang="en-US" sz="2400" dirty="0">
              <a:latin typeface="新宋体" panose="02010609030101010101" pitchFamily="49" charset="-122"/>
              <a:ea typeface="新宋体" panose="02010609030101010101" pitchFamily="49" charset="-122"/>
            </a:endParaRPr>
          </a:p>
          <a:p>
            <a:pPr>
              <a:buNone/>
            </a:pPr>
            <a:endParaRPr lang="en-US" altLang="zh-CN" sz="2400" dirty="0">
              <a:latin typeface="新宋体" panose="02010609030101010101" pitchFamily="49" charset="-122"/>
              <a:ea typeface="新宋体" panose="02010609030101010101" pitchFamily="49" charset="-122"/>
            </a:endParaRPr>
          </a:p>
          <a:p>
            <a:pPr>
              <a:buNone/>
            </a:pPr>
            <a:endParaRPr lang="zh-CN" altLang="en-US" sz="2400" dirty="0">
              <a:latin typeface="新宋体" panose="02010609030101010101" pitchFamily="49" charset="-122"/>
              <a:ea typeface="新宋体" panose="02010609030101010101" pitchFamily="49" charset="-122"/>
            </a:endParaRPr>
          </a:p>
          <a:p>
            <a:pPr>
              <a:buNone/>
            </a:pPr>
            <a:endParaRPr lang="zh-CN" altLang="en-US" sz="2400" dirty="0">
              <a:latin typeface="新宋体" panose="02010609030101010101" pitchFamily="49" charset="-122"/>
              <a:ea typeface="新宋体" panose="02010609030101010101" pitchFamily="49" charset="-122"/>
            </a:endParaRPr>
          </a:p>
          <a:p>
            <a:endParaRPr lang="zh-CN" altLang="en-US" sz="2400" dirty="0">
              <a:latin typeface="新宋体" panose="02010609030101010101" pitchFamily="49" charset="-122"/>
              <a:ea typeface="新宋体" panose="02010609030101010101" pitchFamily="49" charset="-122"/>
            </a:endParaRPr>
          </a:p>
          <a:p>
            <a:pPr>
              <a:buNone/>
            </a:pPr>
            <a:endParaRPr lang="zh-CN" altLang="en-US" sz="2400" dirty="0">
              <a:latin typeface="新宋体" panose="02010609030101010101" pitchFamily="49" charset="-122"/>
              <a:ea typeface="新宋体" panose="02010609030101010101" pitchFamily="49" charset="-122"/>
            </a:endParaRPr>
          </a:p>
          <a:p>
            <a:endParaRPr lang="zh-CN" altLang="en-US" dirty="0">
              <a:latin typeface="新宋体" panose="02010609030101010101" pitchFamily="49" charset="-122"/>
              <a:ea typeface="新宋体" panose="02010609030101010101" pitchFamily="49" charset="-122"/>
            </a:endParaRPr>
          </a:p>
          <a:p>
            <a:endParaRPr lang="zh-CN" altLang="en-US" dirty="0">
              <a:latin typeface="新宋体" panose="02010609030101010101" pitchFamily="49" charset="-122"/>
              <a:ea typeface="新宋体" panose="02010609030101010101" pitchFamily="49" charset="-122"/>
            </a:endParaRPr>
          </a:p>
        </p:txBody>
      </p:sp>
      <p:sp>
        <p:nvSpPr>
          <p:cNvPr id="55299" name="灯片编号占位符 4"/>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2" name="内容占位符 2"/>
          <p:cNvSpPr>
            <a:spLocks noGrp="1"/>
          </p:cNvSpPr>
          <p:nvPr>
            <p:ph idx="1"/>
          </p:nvPr>
        </p:nvSpPr>
        <p:spPr>
          <a:xfrm>
            <a:off x="228600" y="381000"/>
            <a:ext cx="4267200" cy="3581400"/>
          </a:xfrm>
          <a:ln/>
        </p:spPr>
        <p:txBody>
          <a:bodyPr vert="horz" wrap="square" lIns="91440" tIns="45720" rIns="91440" bIns="45720" anchor="t" anchorCtr="0"/>
          <a:p>
            <a:r>
              <a:rPr lang="zh-CN" altLang="en-US" sz="2400" dirty="0">
                <a:latin typeface="新宋体" panose="02010609030101010101" pitchFamily="49" charset="-122"/>
                <a:ea typeface="新宋体" panose="02010609030101010101" pitchFamily="49" charset="-122"/>
              </a:rPr>
              <a:t>第十九条，挖掘机不论是作业或走行时，都不得靠近架空输电线路。如必须在高低压架空线路附近工作或通过时，机械与架空线路的安全距离，必须符合附表一所规定的尺寸。雷雨天气，严禁在架空高压线近旁或下面工作。</a:t>
            </a:r>
            <a:endParaRPr lang="en-US" altLang="zh-CN" sz="2400" dirty="0">
              <a:latin typeface="新宋体" panose="02010609030101010101" pitchFamily="49" charset="-122"/>
              <a:ea typeface="新宋体" panose="02010609030101010101" pitchFamily="49" charset="-122"/>
            </a:endParaRPr>
          </a:p>
          <a:p>
            <a:endParaRPr lang="zh-CN" altLang="en-US" dirty="0">
              <a:latin typeface="新宋体" panose="02010609030101010101" pitchFamily="49" charset="-122"/>
              <a:ea typeface="新宋体" panose="02010609030101010101" pitchFamily="49" charset="-122"/>
            </a:endParaRPr>
          </a:p>
        </p:txBody>
      </p:sp>
      <p:sp>
        <p:nvSpPr>
          <p:cNvPr id="56323" name="灯片编号占位符 3"/>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pic>
        <p:nvPicPr>
          <p:cNvPr id="5" name="图片 6" descr="1.png"/>
          <p:cNvPicPr>
            <a:picLocks noChangeAspect="1"/>
          </p:cNvPicPr>
          <p:nvPr/>
        </p:nvPicPr>
        <p:blipFill>
          <a:blip r:embed="rId1"/>
          <a:stretch>
            <a:fillRect/>
          </a:stretch>
        </p:blipFill>
        <p:spPr>
          <a:xfrm>
            <a:off x="609600" y="3886200"/>
            <a:ext cx="8077200" cy="2438400"/>
          </a:xfrm>
          <a:prstGeom prst="rect">
            <a:avLst/>
          </a:prstGeom>
          <a:noFill/>
          <a:ln w="9525">
            <a:noFill/>
          </a:ln>
        </p:spPr>
      </p:pic>
      <p:pic>
        <p:nvPicPr>
          <p:cNvPr id="56325" name="Picture 2"/>
          <p:cNvPicPr>
            <a:picLocks noChangeAspect="1"/>
          </p:cNvPicPr>
          <p:nvPr/>
        </p:nvPicPr>
        <p:blipFill>
          <a:blip r:embed="rId2"/>
          <a:stretch>
            <a:fillRect/>
          </a:stretch>
        </p:blipFill>
        <p:spPr>
          <a:xfrm>
            <a:off x="4572000" y="381000"/>
            <a:ext cx="4038600" cy="3200400"/>
          </a:xfrm>
          <a:prstGeom prst="rect">
            <a:avLst/>
          </a:prstGeom>
          <a:noFill/>
          <a:ln w="9525">
            <a:noFill/>
          </a:ln>
        </p:spPr>
      </p:pic>
      <p:sp>
        <p:nvSpPr>
          <p:cNvPr id="56326" name="TextBox 6"/>
          <p:cNvSpPr txBox="1"/>
          <p:nvPr/>
        </p:nvSpPr>
        <p:spPr>
          <a:xfrm>
            <a:off x="4953000" y="2209800"/>
            <a:ext cx="2971800" cy="369888"/>
          </a:xfrm>
          <a:prstGeom prst="rect">
            <a:avLst/>
          </a:prstGeom>
          <a:noFill/>
          <a:ln w="9525">
            <a:noFill/>
          </a:ln>
        </p:spPr>
        <p:txBody>
          <a:bodyPr>
            <a:spAutoFit/>
          </a:bodyPr>
          <a:p>
            <a:endParaRPr lang="zh-CN" altLang="en-US" dirty="0">
              <a:latin typeface="新宋体" panose="02010609030101010101" pitchFamily="49" charset="-122"/>
              <a:ea typeface="新宋体" panose="0201060903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6" name="内容占位符 2"/>
          <p:cNvSpPr>
            <a:spLocks noGrp="1"/>
          </p:cNvSpPr>
          <p:nvPr>
            <p:ph idx="1"/>
          </p:nvPr>
        </p:nvSpPr>
        <p:spPr>
          <a:xfrm>
            <a:off x="457200" y="228600"/>
            <a:ext cx="8229600" cy="5897563"/>
          </a:xfrm>
          <a:ln/>
        </p:spPr>
        <p:txBody>
          <a:bodyPr vert="horz" wrap="square" lIns="91440" tIns="45720" rIns="91440" bIns="45720" anchor="t" anchorCtr="0"/>
          <a:p>
            <a:pPr>
              <a:buNone/>
            </a:pPr>
            <a:r>
              <a:rPr lang="zh-CN" altLang="en-US" sz="2400" dirty="0">
                <a:latin typeface="新宋体" panose="02010609030101010101" pitchFamily="49" charset="-122"/>
                <a:ea typeface="新宋体" panose="02010609030101010101" pitchFamily="49" charset="-122"/>
              </a:rPr>
              <a:t>第二十条，在地下电缆附近作业时，必须查清电缆的走向，并用白粉显示在地面上，并应保持</a:t>
            </a:r>
            <a:r>
              <a:rPr lang="en-US" altLang="zh-CN" sz="2400" dirty="0">
                <a:latin typeface="新宋体" panose="02010609030101010101" pitchFamily="49" charset="-122"/>
                <a:ea typeface="新宋体" panose="02010609030101010101" pitchFamily="49" charset="-122"/>
              </a:rPr>
              <a:t>1</a:t>
            </a:r>
            <a:r>
              <a:rPr lang="zh-CN" altLang="en-US" sz="2400" dirty="0">
                <a:latin typeface="新宋体" panose="02010609030101010101" pitchFamily="49" charset="-122"/>
                <a:ea typeface="新宋体" panose="02010609030101010101" pitchFamily="49" charset="-122"/>
              </a:rPr>
              <a:t>米以外的距离进行挖掘。</a:t>
            </a:r>
            <a:endParaRPr lang="zh-CN" altLang="en-US" sz="2400" dirty="0">
              <a:latin typeface="新宋体" panose="02010609030101010101" pitchFamily="49" charset="-122"/>
              <a:ea typeface="新宋体" panose="02010609030101010101" pitchFamily="49" charset="-122"/>
            </a:endParaRPr>
          </a:p>
          <a:p>
            <a:pPr>
              <a:buNone/>
            </a:pPr>
            <a:r>
              <a:rPr lang="zh-CN" altLang="en-US" sz="2400" dirty="0">
                <a:latin typeface="新宋体" panose="02010609030101010101" pitchFamily="49" charset="-122"/>
                <a:ea typeface="新宋体" panose="02010609030101010101" pitchFamily="49" charset="-122"/>
              </a:rPr>
              <a:t>第二十一条，挖掘机走行转弯不应过急。如弯道过大，应分次转弯，每次在</a:t>
            </a:r>
            <a:r>
              <a:rPr lang="en-US" altLang="zh-CN" sz="2400" dirty="0">
                <a:latin typeface="新宋体" panose="02010609030101010101" pitchFamily="49" charset="-122"/>
                <a:ea typeface="新宋体" panose="02010609030101010101" pitchFamily="49" charset="-122"/>
              </a:rPr>
              <a:t>20</a:t>
            </a:r>
            <a:r>
              <a:rPr lang="zh-CN" altLang="en-US" sz="2400" dirty="0">
                <a:latin typeface="新宋体" panose="02010609030101010101" pitchFamily="49" charset="-122"/>
                <a:ea typeface="新宋体" panose="02010609030101010101" pitchFamily="49" charset="-122"/>
              </a:rPr>
              <a:t> </a:t>
            </a:r>
            <a:r>
              <a:rPr lang="en-US" altLang="zh-CN" sz="2400" dirty="0">
                <a:latin typeface="新宋体" panose="02010609030101010101" pitchFamily="49" charset="-122"/>
                <a:ea typeface="新宋体" panose="02010609030101010101" pitchFamily="49" charset="-122"/>
              </a:rPr>
              <a:t>°</a:t>
            </a:r>
            <a:r>
              <a:rPr lang="zh-CN" altLang="en-US" sz="2400" dirty="0">
                <a:latin typeface="新宋体" panose="02010609030101010101" pitchFamily="49" charset="-122"/>
                <a:ea typeface="新宋体" panose="02010609030101010101" pitchFamily="49" charset="-122"/>
              </a:rPr>
              <a:t>之内。</a:t>
            </a:r>
            <a:endParaRPr lang="zh-CN" altLang="en-US" sz="2400" dirty="0">
              <a:latin typeface="新宋体" panose="02010609030101010101" pitchFamily="49" charset="-122"/>
              <a:ea typeface="新宋体" panose="02010609030101010101" pitchFamily="49" charset="-122"/>
            </a:endParaRPr>
          </a:p>
          <a:p>
            <a:pPr>
              <a:buNone/>
            </a:pPr>
            <a:r>
              <a:rPr lang="zh-CN" altLang="en-US" sz="2400" dirty="0">
                <a:latin typeface="新宋体" panose="02010609030101010101" pitchFamily="49" charset="-122"/>
                <a:ea typeface="新宋体" panose="02010609030101010101" pitchFamily="49" charset="-122"/>
              </a:rPr>
              <a:t>第二十二条，轮胎挖掘机由于转向叶片泵流量与发动机转速成正比，当发动机转速较低时，转弯速度相应减慢，行驶中转弯时应特别注意。特别是下坡并急转弯时，应提前换挂低速挡，避免因使用紧急制动，造成发动机转速急剧降低，使转向速度跟不上造成事故。 </a:t>
            </a:r>
            <a:endParaRPr lang="zh-CN" altLang="en-US" sz="2400" dirty="0">
              <a:latin typeface="新宋体" panose="02010609030101010101" pitchFamily="49" charset="-122"/>
              <a:ea typeface="新宋体" panose="02010609030101010101" pitchFamily="49" charset="-122"/>
            </a:endParaRPr>
          </a:p>
          <a:p>
            <a:pPr>
              <a:buNone/>
            </a:pPr>
            <a:r>
              <a:rPr lang="zh-CN" altLang="en-US" sz="2400" dirty="0">
                <a:latin typeface="新宋体" panose="02010609030101010101" pitchFamily="49" charset="-122"/>
                <a:ea typeface="新宋体" panose="02010609030101010101" pitchFamily="49" charset="-122"/>
              </a:rPr>
              <a:t>第二十三条，电动挖掘机在连接电源时，必须取出开关箱上的容断器。严禁非电工人员安装电器设备。挖掘机走行时，应由穿耐压胶鞋或绝缘手套的工作人员移动电缆。并注意防止电缆擦损漏电。</a:t>
            </a:r>
            <a:endParaRPr lang="zh-CN" altLang="en-US" sz="2400" dirty="0">
              <a:latin typeface="新宋体" panose="02010609030101010101" pitchFamily="49" charset="-122"/>
              <a:ea typeface="新宋体" panose="02010609030101010101" pitchFamily="49" charset="-122"/>
            </a:endParaRPr>
          </a:p>
          <a:p>
            <a:endParaRPr lang="zh-CN" altLang="en-US" sz="2400" dirty="0">
              <a:latin typeface="新宋体" panose="02010609030101010101" pitchFamily="49" charset="-122"/>
              <a:ea typeface="新宋体" panose="02010609030101010101" pitchFamily="49" charset="-122"/>
            </a:endParaRPr>
          </a:p>
        </p:txBody>
      </p:sp>
      <p:sp>
        <p:nvSpPr>
          <p:cNvPr id="57347" name="灯片编号占位符 4"/>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0" name="内容占位符 2"/>
          <p:cNvSpPr>
            <a:spLocks noGrp="1"/>
          </p:cNvSpPr>
          <p:nvPr>
            <p:ph idx="1"/>
          </p:nvPr>
        </p:nvSpPr>
        <p:spPr>
          <a:xfrm>
            <a:off x="152400" y="304800"/>
            <a:ext cx="8839200" cy="6248400"/>
          </a:xfrm>
          <a:ln/>
        </p:spPr>
        <p:txBody>
          <a:bodyPr vert="horz" wrap="square" lIns="91440" tIns="45720" rIns="91440" bIns="45720" anchor="t" anchorCtr="0"/>
          <a:p>
            <a:pPr>
              <a:buNone/>
            </a:pPr>
            <a:r>
              <a:rPr lang="zh-CN" altLang="en-US" sz="2400" dirty="0">
                <a:latin typeface="新宋体" panose="02010609030101010101" pitchFamily="49" charset="-122"/>
                <a:ea typeface="新宋体" panose="02010609030101010101" pitchFamily="49" charset="-122"/>
              </a:rPr>
              <a:t>第二十四条挖掘机在工作中，严禁进行维修、保养、紧固等工作。工作过程中若发生异响、异味、温升过高等情况，应立即停          车 检查。</a:t>
            </a:r>
            <a:endParaRPr lang="en-US" altLang="zh-CN" sz="2400" dirty="0">
              <a:latin typeface="新宋体" panose="02010609030101010101" pitchFamily="49" charset="-122"/>
              <a:ea typeface="新宋体" panose="02010609030101010101" pitchFamily="49" charset="-122"/>
            </a:endParaRPr>
          </a:p>
          <a:p>
            <a:pPr>
              <a:buNone/>
            </a:pPr>
            <a:r>
              <a:rPr lang="zh-CN" altLang="en-US" sz="2400" dirty="0">
                <a:latin typeface="新宋体" panose="02010609030101010101" pitchFamily="49" charset="-122"/>
                <a:ea typeface="新宋体" panose="02010609030101010101" pitchFamily="49" charset="-122"/>
              </a:rPr>
              <a:t>第二十五条臂杆顶部滑轮的保养、检修、润滑、更换时，应将臂杆落至地面。</a:t>
            </a:r>
            <a:endParaRPr lang="zh-CN" altLang="en-US" sz="2400" dirty="0">
              <a:latin typeface="新宋体" panose="02010609030101010101" pitchFamily="49" charset="-122"/>
              <a:ea typeface="新宋体" panose="02010609030101010101" pitchFamily="49" charset="-122"/>
            </a:endParaRPr>
          </a:p>
          <a:p>
            <a:pPr>
              <a:buNone/>
            </a:pPr>
            <a:r>
              <a:rPr lang="zh-CN" altLang="en-US" sz="2400" dirty="0">
                <a:latin typeface="新宋体" panose="02010609030101010101" pitchFamily="49" charset="-122"/>
                <a:ea typeface="新宋体" panose="02010609030101010101" pitchFamily="49" charset="-122"/>
              </a:rPr>
              <a:t>第二十六条夜间工作时，作业地区和驾驶室，应有良好的照明。</a:t>
            </a:r>
            <a:endParaRPr lang="zh-CN" altLang="en-US" sz="2400" dirty="0">
              <a:latin typeface="新宋体" panose="02010609030101010101" pitchFamily="49" charset="-122"/>
              <a:ea typeface="新宋体" panose="02010609030101010101" pitchFamily="49" charset="-122"/>
            </a:endParaRPr>
          </a:p>
          <a:p>
            <a:pPr>
              <a:buNone/>
            </a:pPr>
            <a:r>
              <a:rPr lang="zh-CN" altLang="en-US" sz="2400" dirty="0">
                <a:latin typeface="新宋体" panose="02010609030101010101" pitchFamily="49" charset="-122"/>
                <a:ea typeface="新宋体" panose="02010609030101010101" pitchFamily="49" charset="-122"/>
              </a:rPr>
              <a:t>第二十七正铲作业时，作业面应不超过本机性能规定的最大开挖高度和深度，在拉铲或反铲作业时，挖掘机履带或轮胎与作业面边缘距离不得小于</a:t>
            </a:r>
            <a:r>
              <a:rPr lang="en-US" altLang="zh-CN" sz="2400" dirty="0">
                <a:latin typeface="新宋体" panose="02010609030101010101" pitchFamily="49" charset="-122"/>
                <a:ea typeface="新宋体" panose="02010609030101010101" pitchFamily="49" charset="-122"/>
              </a:rPr>
              <a:t>1.5</a:t>
            </a:r>
            <a:r>
              <a:rPr lang="zh-CN" altLang="en-US" sz="2400" dirty="0">
                <a:latin typeface="新宋体" panose="02010609030101010101" pitchFamily="49" charset="-122"/>
                <a:ea typeface="新宋体" panose="02010609030101010101" pitchFamily="49" charset="-122"/>
              </a:rPr>
              <a:t>米</a:t>
            </a:r>
            <a:endParaRPr lang="zh-CN" altLang="en-US" sz="2400" dirty="0">
              <a:latin typeface="新宋体" panose="02010609030101010101" pitchFamily="49" charset="-122"/>
              <a:ea typeface="新宋体" panose="02010609030101010101" pitchFamily="49" charset="-122"/>
            </a:endParaRPr>
          </a:p>
        </p:txBody>
      </p:sp>
      <p:sp>
        <p:nvSpPr>
          <p:cNvPr id="58371" name="灯片编号占位符 4"/>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5" name="Rectangle 4"/>
          <p:cNvSpPr>
            <a:spLocks noGrp="1"/>
          </p:cNvSpPr>
          <p:nvPr>
            <p:ph type="ctrTitle"/>
          </p:nvPr>
        </p:nvSpPr>
        <p:spPr bwMode="auto">
          <a:ln>
            <a:miter lim="800000"/>
          </a:ln>
          <a:effectLst/>
          <a:sp3d prstMaterial="plastic"/>
        </p:spPr>
        <p:txBody>
          <a:bodyPr vert="horz" wrap="square" lIns="91440" tIns="45720" rIns="91440" bIns="45720" numCol="1" anchor="ctr" anchorCtr="0" compatLnSpc="1">
            <a:scene3d>
              <a:camera prst="orthographicFront"/>
              <a:lightRig rig="threePt" dir="t"/>
            </a:scene3d>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1">
                <a:ln w="6600">
                  <a:solidFill>
                    <a:schemeClr val="accent2"/>
                  </a:solidFill>
                  <a:prstDash val="solid"/>
                </a:ln>
                <a:solidFill>
                  <a:srgbClr val="FFFFFF"/>
                </a:solidFill>
                <a:effectLst>
                  <a:outerShdw dist="38100" dir="2700000" algn="tl" rotWithShape="0">
                    <a:schemeClr val="accent2"/>
                  </a:outerShdw>
                </a:effectLst>
                <a:uLnTx/>
                <a:uFillTx/>
                <a:latin typeface="新宋体" panose="02010609030101010101" pitchFamily="49" charset="-122"/>
                <a:ea typeface="新宋体" panose="02010609030101010101" pitchFamily="49" charset="-122"/>
                <a:cs typeface="+mj-cs"/>
              </a:rPr>
              <a:t>挖掘机的使用注意事项</a:t>
            </a:r>
            <a:endParaRPr kumimoji="0" lang="zh-CN" altLang="en-US" sz="4400" b="1" i="0" u="none" strike="noStrike" kern="0" cap="none" spc="0" normalizeH="0" baseline="0" noProof="1">
              <a:ln w="6600">
                <a:solidFill>
                  <a:schemeClr val="accent2"/>
                </a:solidFill>
                <a:prstDash val="solid"/>
              </a:ln>
              <a:solidFill>
                <a:srgbClr val="FFFFFF"/>
              </a:solidFill>
              <a:effectLst>
                <a:outerShdw dist="38100" dir="2700000" algn="tl" rotWithShape="0">
                  <a:schemeClr val="accent2"/>
                </a:outerShdw>
              </a:effectLst>
              <a:uLnTx/>
              <a:uFillTx/>
              <a:latin typeface="新宋体" panose="02010609030101010101" pitchFamily="49" charset="-122"/>
              <a:ea typeface="新宋体" panose="02010609030101010101" pitchFamily="49" charset="-122"/>
              <a:cs typeface="+mj-cs"/>
            </a:endParaRPr>
          </a:p>
        </p:txBody>
      </p:sp>
      <p:sp>
        <p:nvSpPr>
          <p:cNvPr id="59395" name="灯片编号占位符 3"/>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8" name="内容占位符 2"/>
          <p:cNvSpPr>
            <a:spLocks noGrp="1"/>
          </p:cNvSpPr>
          <p:nvPr>
            <p:ph idx="1"/>
          </p:nvPr>
        </p:nvSpPr>
        <p:spPr>
          <a:xfrm>
            <a:off x="457200" y="457200"/>
            <a:ext cx="8229600" cy="5668963"/>
          </a:xfrm>
          <a:ln/>
        </p:spPr>
        <p:txBody>
          <a:bodyPr vert="horz" wrap="square" lIns="91440" tIns="45720" rIns="91440" bIns="45720" anchor="t" anchorCtr="0"/>
          <a:p>
            <a:pPr>
              <a:buNone/>
            </a:pPr>
            <a:r>
              <a:rPr lang="en-US" altLang="zh-CN" sz="2400" dirty="0">
                <a:latin typeface="新宋体" panose="02010609030101010101" pitchFamily="49" charset="-122"/>
                <a:ea typeface="新宋体" panose="02010609030101010101" pitchFamily="49" charset="-122"/>
              </a:rPr>
              <a:t>1</a:t>
            </a:r>
            <a:r>
              <a:rPr lang="zh-CN" altLang="en-US" sz="2400" dirty="0">
                <a:latin typeface="新宋体" panose="02010609030101010101" pitchFamily="49" charset="-122"/>
                <a:ea typeface="新宋体" panose="02010609030101010101" pitchFamily="49" charset="-122"/>
              </a:rPr>
              <a:t>，挖掘机是经济投入大的固定资产，为提高其使用年限获得更大的经济效益，设备必须做到</a:t>
            </a:r>
            <a:r>
              <a:rPr lang="zh-CN" altLang="en-US" sz="2400" b="1" dirty="0">
                <a:latin typeface="新宋体" panose="02010609030101010101" pitchFamily="49" charset="-122"/>
                <a:ea typeface="新宋体" panose="02010609030101010101" pitchFamily="49" charset="-122"/>
              </a:rPr>
              <a:t>定人、定机、定岗位</a:t>
            </a:r>
            <a:r>
              <a:rPr lang="zh-CN" altLang="en-US" sz="2400" dirty="0">
                <a:latin typeface="新宋体" panose="02010609030101010101" pitchFamily="49" charset="-122"/>
                <a:ea typeface="新宋体" panose="02010609030101010101" pitchFamily="49" charset="-122"/>
              </a:rPr>
              <a:t>，明确职责。必须调岗时，应进行设备交底。</a:t>
            </a:r>
            <a:endParaRPr lang="zh-CN" altLang="en-US" sz="2400" dirty="0">
              <a:latin typeface="新宋体" panose="02010609030101010101" pitchFamily="49" charset="-122"/>
              <a:ea typeface="新宋体" panose="02010609030101010101" pitchFamily="49" charset="-122"/>
            </a:endParaRPr>
          </a:p>
          <a:p>
            <a:pPr>
              <a:buNone/>
            </a:pPr>
            <a:r>
              <a:rPr lang="en-US" altLang="zh-CN" sz="2400" dirty="0">
                <a:latin typeface="新宋体" panose="02010609030101010101" pitchFamily="49" charset="-122"/>
                <a:ea typeface="新宋体" panose="02010609030101010101" pitchFamily="49" charset="-122"/>
              </a:rPr>
              <a:t>2</a:t>
            </a:r>
            <a:r>
              <a:rPr lang="zh-CN" altLang="en-US" sz="2400" dirty="0">
                <a:latin typeface="新宋体" panose="02010609030101010101" pitchFamily="49" charset="-122"/>
                <a:ea typeface="新宋体" panose="02010609030101010101" pitchFamily="49" charset="-122"/>
              </a:rPr>
              <a:t>，挖掘机进入施工现场后，驾驶员应先观察工作面地质及四周环境情况，挖掘机旋转半径内不得有障碍物，以免对车辆造成划伤或损坏。</a:t>
            </a:r>
            <a:endParaRPr lang="en-US" altLang="zh-CN" sz="2400" dirty="0">
              <a:latin typeface="新宋体" panose="02010609030101010101" pitchFamily="49" charset="-122"/>
              <a:ea typeface="新宋体" panose="02010609030101010101" pitchFamily="49" charset="-122"/>
            </a:endParaRPr>
          </a:p>
          <a:p>
            <a:pPr>
              <a:buNone/>
            </a:pPr>
            <a:r>
              <a:rPr lang="en-US" altLang="zh-CN" sz="2400" dirty="0">
                <a:latin typeface="新宋体" panose="02010609030101010101" pitchFamily="49" charset="-122"/>
                <a:ea typeface="新宋体" panose="02010609030101010101" pitchFamily="49" charset="-122"/>
              </a:rPr>
              <a:t>3</a:t>
            </a:r>
            <a:r>
              <a:rPr lang="zh-CN" altLang="en-US" sz="2400" dirty="0">
                <a:latin typeface="新宋体" panose="02010609030101010101" pitchFamily="49" charset="-122"/>
                <a:ea typeface="新宋体" panose="02010609030101010101" pitchFamily="49" charset="-122"/>
              </a:rPr>
              <a:t>，机械发动后，禁止任何人员站在铲斗内，铲臂上及履带上，确保安全生产。</a:t>
            </a:r>
            <a:endParaRPr lang="zh-CN" altLang="en-US" sz="2400" dirty="0">
              <a:latin typeface="新宋体" panose="02010609030101010101" pitchFamily="49" charset="-122"/>
              <a:ea typeface="新宋体" panose="02010609030101010101" pitchFamily="49" charset="-122"/>
            </a:endParaRPr>
          </a:p>
          <a:p>
            <a:pPr>
              <a:buNone/>
            </a:pPr>
            <a:r>
              <a:rPr lang="en-US" altLang="zh-CN" sz="2400" dirty="0">
                <a:latin typeface="新宋体" panose="02010609030101010101" pitchFamily="49" charset="-122"/>
                <a:ea typeface="新宋体" panose="02010609030101010101" pitchFamily="49" charset="-122"/>
              </a:rPr>
              <a:t>4</a:t>
            </a:r>
            <a:r>
              <a:rPr lang="zh-CN" altLang="en-US" sz="2400" dirty="0">
                <a:latin typeface="新宋体" panose="02010609030101010101" pitchFamily="49" charset="-122"/>
                <a:ea typeface="新宋体" panose="02010609030101010101" pitchFamily="49" charset="-122"/>
              </a:rPr>
              <a:t>，挖掘机在工作中，禁止任何人员在回转半径范围内或铲斗下面工作停留或行走，非驾驶人员不得进入驾驶室乱摸乱动，不得带培训驾驶员，以免造成电器设备的损坏。</a:t>
            </a:r>
            <a:endParaRPr lang="en-US" altLang="zh-CN" sz="2400" dirty="0">
              <a:latin typeface="新宋体" panose="02010609030101010101" pitchFamily="49" charset="-122"/>
              <a:ea typeface="新宋体" panose="02010609030101010101" pitchFamily="49" charset="-122"/>
            </a:endParaRPr>
          </a:p>
          <a:p>
            <a:pPr>
              <a:buNone/>
            </a:pPr>
            <a:r>
              <a:rPr lang="en-US" altLang="zh-CN" sz="2400" dirty="0">
                <a:latin typeface="新宋体" panose="02010609030101010101" pitchFamily="49" charset="-122"/>
                <a:ea typeface="新宋体" panose="02010609030101010101" pitchFamily="49" charset="-122"/>
              </a:rPr>
              <a:t>5</a:t>
            </a:r>
            <a:r>
              <a:rPr lang="zh-CN" altLang="en-US" sz="2400" dirty="0">
                <a:latin typeface="新宋体" panose="02010609030101010101" pitchFamily="49" charset="-122"/>
                <a:ea typeface="新宋体" panose="02010609030101010101" pitchFamily="49" charset="-122"/>
              </a:rPr>
              <a:t>，挖掘机在挪位时，驾驶员应先观察并鸣笛，后挪位，避免机械边有人造成安全事故，挪位后的位置要确保挖掘机旋转半径的空间无任何障碍，严禁违章操作。</a:t>
            </a:r>
            <a:endParaRPr lang="zh-CN" altLang="en-US" sz="2400" dirty="0">
              <a:latin typeface="新宋体" panose="02010609030101010101" pitchFamily="49" charset="-122"/>
              <a:ea typeface="新宋体" panose="02010609030101010101" pitchFamily="49" charset="-122"/>
            </a:endParaRPr>
          </a:p>
          <a:p>
            <a:pPr>
              <a:buNone/>
            </a:pPr>
            <a:endParaRPr lang="zh-CN" altLang="en-US" sz="2400" dirty="0">
              <a:latin typeface="新宋体" panose="02010609030101010101" pitchFamily="49" charset="-122"/>
              <a:ea typeface="新宋体" panose="02010609030101010101" pitchFamily="49" charset="-122"/>
            </a:endParaRPr>
          </a:p>
          <a:p>
            <a:pPr>
              <a:buNone/>
            </a:pPr>
            <a:endParaRPr lang="zh-CN" altLang="en-US" sz="2400" dirty="0">
              <a:latin typeface="新宋体" panose="02010609030101010101" pitchFamily="49" charset="-122"/>
              <a:ea typeface="新宋体" panose="02010609030101010101" pitchFamily="49" charset="-122"/>
            </a:endParaRPr>
          </a:p>
          <a:p>
            <a:endParaRPr lang="zh-CN" altLang="en-US" sz="2400" dirty="0">
              <a:latin typeface="新宋体" panose="02010609030101010101" pitchFamily="49" charset="-122"/>
              <a:ea typeface="新宋体" panose="02010609030101010101" pitchFamily="49" charset="-122"/>
            </a:endParaRPr>
          </a:p>
        </p:txBody>
      </p:sp>
      <p:sp>
        <p:nvSpPr>
          <p:cNvPr id="60419" name="灯片编号占位符 3"/>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2" name="内容占位符 2"/>
          <p:cNvSpPr>
            <a:spLocks noGrp="1"/>
          </p:cNvSpPr>
          <p:nvPr>
            <p:ph idx="1"/>
          </p:nvPr>
        </p:nvSpPr>
        <p:spPr>
          <a:xfrm>
            <a:off x="457200" y="381000"/>
            <a:ext cx="8458200" cy="6096000"/>
          </a:xfrm>
          <a:ln/>
        </p:spPr>
        <p:txBody>
          <a:bodyPr vert="horz" wrap="square" lIns="91440" tIns="45720" rIns="91440" bIns="45720" anchor="t" anchorCtr="0"/>
          <a:p>
            <a:pPr>
              <a:buNone/>
            </a:pPr>
            <a:r>
              <a:rPr lang="en-US" altLang="zh-CN" sz="2400" dirty="0">
                <a:latin typeface="新宋体" panose="02010609030101010101" pitchFamily="49" charset="-122"/>
                <a:ea typeface="新宋体" panose="02010609030101010101" pitchFamily="49" charset="-122"/>
              </a:rPr>
              <a:t>6</a:t>
            </a:r>
            <a:r>
              <a:rPr lang="zh-CN" altLang="en-US" sz="2400" dirty="0">
                <a:latin typeface="新宋体" panose="02010609030101010101" pitchFamily="49" charset="-122"/>
                <a:ea typeface="新宋体" panose="02010609030101010101" pitchFamily="49" charset="-122"/>
              </a:rPr>
              <a:t>，工作结束后，应将挖掘机挪离低洼处或地槽</a:t>
            </a:r>
            <a:r>
              <a:rPr lang="en-US" altLang="zh-CN" sz="2400" dirty="0">
                <a:latin typeface="新宋体" panose="02010609030101010101" pitchFamily="49" charset="-122"/>
                <a:ea typeface="新宋体" panose="02010609030101010101" pitchFamily="49" charset="-122"/>
              </a:rPr>
              <a:t>(</a:t>
            </a:r>
            <a:r>
              <a:rPr lang="zh-CN" altLang="en-US" sz="2400" dirty="0">
                <a:latin typeface="新宋体" panose="02010609030101010101" pitchFamily="49" charset="-122"/>
                <a:ea typeface="新宋体" panose="02010609030101010101" pitchFamily="49" charset="-122"/>
              </a:rPr>
              <a:t>沟</a:t>
            </a:r>
            <a:r>
              <a:rPr lang="en-US" altLang="zh-CN" sz="2400" dirty="0">
                <a:latin typeface="新宋体" panose="02010609030101010101" pitchFamily="49" charset="-122"/>
                <a:ea typeface="新宋体" panose="02010609030101010101" pitchFamily="49" charset="-122"/>
              </a:rPr>
              <a:t>)</a:t>
            </a:r>
            <a:r>
              <a:rPr lang="zh-CN" altLang="en-US" sz="2400" dirty="0">
                <a:latin typeface="新宋体" panose="02010609030101010101" pitchFamily="49" charset="-122"/>
                <a:ea typeface="新宋体" panose="02010609030101010101" pitchFamily="49" charset="-122"/>
              </a:rPr>
              <a:t>边缘，停放在平地上，关闭门窗并锁住。     </a:t>
            </a:r>
            <a:endParaRPr lang="en-US" altLang="zh-CN" sz="2400" dirty="0">
              <a:latin typeface="新宋体" panose="02010609030101010101" pitchFamily="49" charset="-122"/>
              <a:ea typeface="新宋体" panose="02010609030101010101" pitchFamily="49" charset="-122"/>
            </a:endParaRPr>
          </a:p>
          <a:p>
            <a:pPr>
              <a:buNone/>
            </a:pPr>
            <a:r>
              <a:rPr lang="en-US" altLang="zh-CN" sz="2400" dirty="0">
                <a:latin typeface="新宋体" panose="02010609030101010101" pitchFamily="49" charset="-122"/>
                <a:ea typeface="新宋体" panose="02010609030101010101" pitchFamily="49" charset="-122"/>
              </a:rPr>
              <a:t>7</a:t>
            </a:r>
            <a:r>
              <a:rPr lang="zh-CN" altLang="en-US" sz="2400" dirty="0">
                <a:latin typeface="新宋体" panose="02010609030101010101" pitchFamily="49" charset="-122"/>
                <a:ea typeface="新宋体" panose="02010609030101010101" pitchFamily="49" charset="-122"/>
              </a:rPr>
              <a:t>，驾驶员必须做好设备的日常保养、检修、维护工作，做好设备使用中的每日记录，发现车辆有问题，不能带病作业，并及时汇报修理。</a:t>
            </a:r>
            <a:endParaRPr lang="en-US" altLang="zh-CN" sz="2400" dirty="0">
              <a:latin typeface="新宋体" panose="02010609030101010101" pitchFamily="49" charset="-122"/>
              <a:ea typeface="新宋体" panose="02010609030101010101" pitchFamily="49" charset="-122"/>
            </a:endParaRPr>
          </a:p>
          <a:p>
            <a:pPr>
              <a:buNone/>
            </a:pPr>
            <a:r>
              <a:rPr lang="en-US" altLang="zh-CN" sz="2400" dirty="0">
                <a:latin typeface="新宋体" panose="02010609030101010101" pitchFamily="49" charset="-122"/>
                <a:ea typeface="新宋体" panose="02010609030101010101" pitchFamily="49" charset="-122"/>
              </a:rPr>
              <a:t>8</a:t>
            </a:r>
            <a:r>
              <a:rPr lang="zh-CN" altLang="en-US" sz="2400" dirty="0">
                <a:latin typeface="新宋体" panose="02010609030101010101" pitchFamily="49" charset="-122"/>
                <a:ea typeface="新宋体" panose="02010609030101010101" pitchFamily="49" charset="-122"/>
              </a:rPr>
              <a:t>，必须做到驾驶室内干净、整洁，保持车身表面清洁、无灰尘、无油污；工作结束后养成擦车的习惯。</a:t>
            </a:r>
            <a:endParaRPr lang="zh-CN" altLang="en-US" sz="2400" dirty="0">
              <a:latin typeface="新宋体" panose="02010609030101010101" pitchFamily="49" charset="-122"/>
              <a:ea typeface="新宋体" panose="02010609030101010101" pitchFamily="49" charset="-122"/>
            </a:endParaRPr>
          </a:p>
          <a:p>
            <a:pPr>
              <a:buNone/>
            </a:pPr>
            <a:r>
              <a:rPr lang="en-US" altLang="zh-CN" sz="2400" dirty="0">
                <a:latin typeface="新宋体" panose="02010609030101010101" pitchFamily="49" charset="-122"/>
                <a:ea typeface="新宋体" panose="02010609030101010101" pitchFamily="49" charset="-122"/>
              </a:rPr>
              <a:t>9</a:t>
            </a:r>
            <a:r>
              <a:rPr lang="zh-CN" altLang="en-US" sz="2400" dirty="0">
                <a:latin typeface="新宋体" panose="02010609030101010101" pitchFamily="49" charset="-122"/>
                <a:ea typeface="新宋体" panose="02010609030101010101" pitchFamily="49" charset="-122"/>
              </a:rPr>
              <a:t>，驾驶员要及时做好日台班记录，对当日的工作内容做好统计，对工程外零工或零项及时办好手续，并做好记录，以备结账使用。</a:t>
            </a:r>
            <a:endParaRPr lang="en-US" altLang="zh-CN" sz="2400" dirty="0">
              <a:latin typeface="新宋体" panose="02010609030101010101" pitchFamily="49" charset="-122"/>
              <a:ea typeface="新宋体" panose="02010609030101010101" pitchFamily="49" charset="-122"/>
            </a:endParaRPr>
          </a:p>
          <a:p>
            <a:pPr>
              <a:buNone/>
            </a:pPr>
            <a:r>
              <a:rPr lang="en-US" altLang="zh-CN" sz="2400" dirty="0">
                <a:latin typeface="新宋体" panose="02010609030101010101" pitchFamily="49" charset="-122"/>
                <a:ea typeface="新宋体" panose="02010609030101010101" pitchFamily="49" charset="-122"/>
              </a:rPr>
              <a:t>10</a:t>
            </a:r>
            <a:r>
              <a:rPr lang="zh-CN" altLang="en-US" sz="2400" dirty="0">
                <a:latin typeface="新宋体" panose="02010609030101010101" pitchFamily="49" charset="-122"/>
                <a:ea typeface="新宋体" panose="02010609030101010101" pitchFamily="49" charset="-122"/>
              </a:rPr>
              <a:t>，驾驶人员在工作期间严禁中午喝酒和酒后驾车工作，如发现给予经济处罚，造成的经济损失，由本人承担。</a:t>
            </a:r>
            <a:endParaRPr lang="en-US" altLang="zh-CN" sz="2400" dirty="0">
              <a:latin typeface="新宋体" panose="02010609030101010101" pitchFamily="49" charset="-122"/>
              <a:ea typeface="新宋体" panose="02010609030101010101" pitchFamily="49" charset="-122"/>
            </a:endParaRPr>
          </a:p>
          <a:p>
            <a:pPr>
              <a:buNone/>
            </a:pPr>
            <a:r>
              <a:rPr lang="en-US" altLang="zh-CN" sz="2400" dirty="0">
                <a:latin typeface="新宋体" panose="02010609030101010101" pitchFamily="49" charset="-122"/>
                <a:ea typeface="新宋体" panose="02010609030101010101" pitchFamily="49" charset="-122"/>
              </a:rPr>
              <a:t>11</a:t>
            </a:r>
            <a:r>
              <a:rPr lang="zh-CN" altLang="en-US" sz="2400" dirty="0">
                <a:latin typeface="新宋体" panose="02010609030101010101" pitchFamily="49" charset="-122"/>
                <a:ea typeface="新宋体" panose="02010609030101010101" pitchFamily="49" charset="-122"/>
              </a:rPr>
              <a:t>，对人为造成车辆损坏，要分析原因，查找问题，分清职责按责任轻重进行经济处罚。</a:t>
            </a:r>
            <a:endParaRPr lang="zh-CN" altLang="en-US" sz="2400" dirty="0">
              <a:latin typeface="新宋体" panose="02010609030101010101" pitchFamily="49" charset="-122"/>
              <a:ea typeface="新宋体" panose="02010609030101010101" pitchFamily="49" charset="-122"/>
            </a:endParaRPr>
          </a:p>
          <a:p>
            <a:pPr>
              <a:buNone/>
            </a:pPr>
            <a:endParaRPr lang="zh-CN" altLang="en-US" sz="2400" dirty="0">
              <a:latin typeface="新宋体" panose="02010609030101010101" pitchFamily="49" charset="-122"/>
              <a:ea typeface="新宋体" panose="02010609030101010101" pitchFamily="49" charset="-122"/>
            </a:endParaRPr>
          </a:p>
          <a:p>
            <a:pPr>
              <a:buNone/>
            </a:pPr>
            <a:endParaRPr lang="zh-CN" altLang="en-US" sz="2400" dirty="0">
              <a:latin typeface="新宋体" panose="02010609030101010101" pitchFamily="49" charset="-122"/>
              <a:ea typeface="新宋体" panose="02010609030101010101" pitchFamily="49" charset="-122"/>
            </a:endParaRPr>
          </a:p>
        </p:txBody>
      </p:sp>
      <p:sp>
        <p:nvSpPr>
          <p:cNvPr id="61443" name="灯片编号占位符 3"/>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6" name="内容占位符 2"/>
          <p:cNvSpPr>
            <a:spLocks noGrp="1"/>
          </p:cNvSpPr>
          <p:nvPr>
            <p:ph idx="1"/>
          </p:nvPr>
        </p:nvSpPr>
        <p:spPr>
          <a:xfrm>
            <a:off x="533400" y="457200"/>
            <a:ext cx="3733800" cy="2667000"/>
          </a:xfrm>
          <a:ln/>
        </p:spPr>
        <p:txBody>
          <a:bodyPr vert="horz" wrap="square" lIns="91440" tIns="45720" rIns="91440" bIns="45720" anchor="t" anchorCtr="0"/>
          <a:p>
            <a:r>
              <a:rPr lang="en-US" altLang="zh-CN" sz="2400" dirty="0">
                <a:latin typeface="新宋体" panose="02010609030101010101" pitchFamily="49" charset="-122"/>
                <a:ea typeface="新宋体" panose="02010609030101010101" pitchFamily="49" charset="-122"/>
              </a:rPr>
              <a:t>12</a:t>
            </a:r>
            <a:r>
              <a:rPr lang="zh-CN" altLang="en-US" sz="2400" dirty="0">
                <a:latin typeface="新宋体" panose="02010609030101010101" pitchFamily="49" charset="-122"/>
                <a:ea typeface="新宋体" panose="02010609030101010101" pitchFamily="49" charset="-122"/>
              </a:rPr>
              <a:t>、挖掘机工作时应当处于水平位置，并将走行机构刹住。若地面泥泞、松软和有沉陷危险时，应用枕木或木板、垫妥。</a:t>
            </a:r>
            <a:endParaRPr lang="zh-CN" altLang="en-US" sz="2400" dirty="0">
              <a:latin typeface="新宋体" panose="02010609030101010101" pitchFamily="49" charset="-122"/>
              <a:ea typeface="新宋体" panose="02010609030101010101" pitchFamily="49" charset="-122"/>
            </a:endParaRPr>
          </a:p>
        </p:txBody>
      </p:sp>
      <p:sp>
        <p:nvSpPr>
          <p:cNvPr id="62467" name="灯片编号占位符 3"/>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pic>
        <p:nvPicPr>
          <p:cNvPr id="62468" name="Picture 2"/>
          <p:cNvPicPr>
            <a:picLocks noChangeAspect="1"/>
          </p:cNvPicPr>
          <p:nvPr/>
        </p:nvPicPr>
        <p:blipFill>
          <a:blip r:embed="rId1"/>
          <a:stretch>
            <a:fillRect/>
          </a:stretch>
        </p:blipFill>
        <p:spPr>
          <a:xfrm>
            <a:off x="4572000" y="228600"/>
            <a:ext cx="4354513" cy="2809875"/>
          </a:xfrm>
          <a:prstGeom prst="rect">
            <a:avLst/>
          </a:prstGeom>
          <a:noFill/>
          <a:ln w="9525">
            <a:noFill/>
          </a:ln>
        </p:spPr>
      </p:pic>
      <p:sp>
        <p:nvSpPr>
          <p:cNvPr id="62469" name="TextBox 5"/>
          <p:cNvSpPr txBox="1"/>
          <p:nvPr/>
        </p:nvSpPr>
        <p:spPr>
          <a:xfrm>
            <a:off x="533400" y="5380038"/>
            <a:ext cx="8229600" cy="1477962"/>
          </a:xfrm>
          <a:prstGeom prst="rect">
            <a:avLst/>
          </a:prstGeom>
          <a:noFill/>
          <a:ln w="9525">
            <a:noFill/>
          </a:ln>
        </p:spPr>
        <p:txBody>
          <a:bodyPr>
            <a:spAutoFit/>
          </a:bodyPr>
          <a:p>
            <a:r>
              <a:rPr lang="en-US" altLang="zh-CN" sz="2400" dirty="0">
                <a:latin typeface="新宋体" panose="02010609030101010101" pitchFamily="49" charset="-122"/>
                <a:ea typeface="新宋体" panose="02010609030101010101" pitchFamily="49" charset="-122"/>
              </a:rPr>
              <a:t>13</a:t>
            </a:r>
            <a:r>
              <a:rPr lang="zh-CN" altLang="en-US" sz="2400" dirty="0">
                <a:latin typeface="新宋体" panose="02010609030101010101" pitchFamily="49" charset="-122"/>
                <a:ea typeface="新宋体" panose="02010609030101010101" pitchFamily="49" charset="-122"/>
              </a:rPr>
              <a:t>，要树立高度的责任心，确保安全生产，认真做好与建方沟通和服务工作，搞好双边关系，树立良好的工作作风，为企业的发展和效益尽心尽责，努力工作。</a:t>
            </a:r>
            <a:endParaRPr lang="zh-CN" altLang="en-US" sz="2400" dirty="0">
              <a:latin typeface="新宋体" panose="02010609030101010101" pitchFamily="49" charset="-122"/>
              <a:ea typeface="新宋体" panose="02010609030101010101" pitchFamily="49" charset="-122"/>
            </a:endParaRPr>
          </a:p>
          <a:p>
            <a:endParaRPr lang="zh-CN" altLang="en-US" dirty="0">
              <a:latin typeface="新宋体" panose="02010609030101010101" pitchFamily="49" charset="-122"/>
              <a:ea typeface="新宋体" panose="02010609030101010101" pitchFamily="49" charset="-122"/>
            </a:endParaRPr>
          </a:p>
        </p:txBody>
      </p:sp>
      <p:pic>
        <p:nvPicPr>
          <p:cNvPr id="62470" name="Picture 3"/>
          <p:cNvPicPr>
            <a:picLocks noChangeAspect="1"/>
          </p:cNvPicPr>
          <p:nvPr/>
        </p:nvPicPr>
        <p:blipFill>
          <a:blip r:embed="rId2"/>
          <a:stretch>
            <a:fillRect/>
          </a:stretch>
        </p:blipFill>
        <p:spPr>
          <a:xfrm>
            <a:off x="533400" y="2819400"/>
            <a:ext cx="4343400" cy="2590800"/>
          </a:xfrm>
          <a:prstGeom prst="rect">
            <a:avLst/>
          </a:prstGeom>
          <a:noFill/>
          <a:ln w="9525">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3490" name="内容占位符 2"/>
          <p:cNvSpPr>
            <a:spLocks noGrp="1"/>
          </p:cNvSpPr>
          <p:nvPr>
            <p:ph idx="1"/>
          </p:nvPr>
        </p:nvSpPr>
        <p:spPr>
          <a:xfrm>
            <a:off x="457200" y="304800"/>
            <a:ext cx="3276600" cy="2819400"/>
          </a:xfrm>
          <a:ln/>
        </p:spPr>
        <p:txBody>
          <a:bodyPr vert="horz" wrap="square" lIns="91440" tIns="45720" rIns="91440" bIns="45720" anchor="t" anchorCtr="0"/>
          <a:p>
            <a:pPr>
              <a:buNone/>
            </a:pPr>
            <a:r>
              <a:rPr lang="en-US" altLang="zh-CN" sz="2400" dirty="0">
                <a:latin typeface="新宋体" panose="02010609030101010101" pitchFamily="49" charset="-122"/>
                <a:ea typeface="新宋体" panose="02010609030101010101" pitchFamily="49" charset="-122"/>
              </a:rPr>
              <a:t>14</a:t>
            </a:r>
            <a:r>
              <a:rPr lang="zh-CN" altLang="en-US" sz="2400" dirty="0">
                <a:latin typeface="新宋体" panose="02010609030101010101" pitchFamily="49" charset="-122"/>
                <a:ea typeface="新宋体" panose="02010609030101010101" pitchFamily="49" charset="-122"/>
              </a:rPr>
              <a:t>，挖掘机操作属于特种作业，需要特种作业操作证才能驾驶挖掘机作业。</a:t>
            </a:r>
            <a:endParaRPr lang="en-US" altLang="zh-CN" sz="2400" dirty="0">
              <a:latin typeface="新宋体" panose="02010609030101010101" pitchFamily="49" charset="-122"/>
              <a:ea typeface="新宋体" panose="02010609030101010101" pitchFamily="49" charset="-122"/>
            </a:endParaRPr>
          </a:p>
          <a:p>
            <a:pPr>
              <a:buNone/>
            </a:pPr>
            <a:r>
              <a:rPr lang="zh-CN" altLang="en-US" sz="2400" dirty="0">
                <a:latin typeface="新宋体" panose="02010609030101010101" pitchFamily="49" charset="-122"/>
                <a:ea typeface="新宋体" panose="02010609030101010101" pitchFamily="49" charset="-122"/>
              </a:rPr>
              <a:t> </a:t>
            </a:r>
            <a:endParaRPr lang="zh-CN" altLang="en-US" sz="2400" dirty="0">
              <a:latin typeface="新宋体" panose="02010609030101010101" pitchFamily="49" charset="-122"/>
              <a:ea typeface="新宋体" panose="02010609030101010101" pitchFamily="49" charset="-122"/>
            </a:endParaRPr>
          </a:p>
          <a:p>
            <a:endParaRPr lang="zh-CN" altLang="en-US" dirty="0">
              <a:latin typeface="新宋体" panose="02010609030101010101" pitchFamily="49" charset="-122"/>
              <a:ea typeface="新宋体" panose="02010609030101010101" pitchFamily="49" charset="-122"/>
            </a:endParaRPr>
          </a:p>
        </p:txBody>
      </p:sp>
      <p:sp>
        <p:nvSpPr>
          <p:cNvPr id="63491" name="灯片编号占位符 3"/>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
        <p:nvSpPr>
          <p:cNvPr id="63492" name="TextBox 3"/>
          <p:cNvSpPr txBox="1"/>
          <p:nvPr/>
        </p:nvSpPr>
        <p:spPr>
          <a:xfrm>
            <a:off x="685800" y="3505200"/>
            <a:ext cx="3048000" cy="1846263"/>
          </a:xfrm>
          <a:prstGeom prst="rect">
            <a:avLst/>
          </a:prstGeom>
          <a:noFill/>
          <a:ln w="9525">
            <a:noFill/>
          </a:ln>
        </p:spPr>
        <p:txBody>
          <a:bodyPr>
            <a:spAutoFit/>
          </a:bodyPr>
          <a:p>
            <a:r>
              <a:rPr lang="en-US" altLang="zh-CN" sz="2400" dirty="0">
                <a:latin typeface="新宋体" panose="02010609030101010101" pitchFamily="49" charset="-122"/>
                <a:ea typeface="新宋体" panose="02010609030101010101" pitchFamily="49" charset="-122"/>
              </a:rPr>
              <a:t>15</a:t>
            </a:r>
            <a:r>
              <a:rPr lang="zh-CN" altLang="en-US" sz="2400" dirty="0">
                <a:latin typeface="新宋体" panose="02010609030101010101" pitchFamily="49" charset="-122"/>
                <a:ea typeface="新宋体" panose="02010609030101010101" pitchFamily="49" charset="-122"/>
              </a:rPr>
              <a:t>、挖掘机工作时，应停放在</a:t>
            </a:r>
            <a:r>
              <a:rPr lang="zh-CN" altLang="en-US" sz="2400" b="1" dirty="0">
                <a:latin typeface="新宋体" panose="02010609030101010101" pitchFamily="49" charset="-122"/>
                <a:ea typeface="新宋体" panose="02010609030101010101" pitchFamily="49" charset="-122"/>
              </a:rPr>
              <a:t>坚实、平坦的地面</a:t>
            </a:r>
            <a:r>
              <a:rPr lang="zh-CN" altLang="en-US" sz="2400" dirty="0">
                <a:latin typeface="新宋体" panose="02010609030101010101" pitchFamily="49" charset="-122"/>
                <a:ea typeface="新宋体" panose="02010609030101010101" pitchFamily="49" charset="-122"/>
              </a:rPr>
              <a:t>上。轮胎式挖掘机应把支腿顶好。</a:t>
            </a:r>
            <a:endParaRPr lang="en-US" altLang="zh-CN" sz="2400" dirty="0">
              <a:latin typeface="新宋体" panose="02010609030101010101" pitchFamily="49" charset="-122"/>
              <a:ea typeface="新宋体" panose="02010609030101010101" pitchFamily="49" charset="-122"/>
            </a:endParaRPr>
          </a:p>
          <a:p>
            <a:endParaRPr lang="zh-CN" altLang="en-US" dirty="0">
              <a:latin typeface="新宋体" panose="02010609030101010101" pitchFamily="49" charset="-122"/>
              <a:ea typeface="新宋体" panose="02010609030101010101" pitchFamily="49" charset="-122"/>
            </a:endParaRPr>
          </a:p>
        </p:txBody>
      </p:sp>
      <p:pic>
        <p:nvPicPr>
          <p:cNvPr id="63493" name="Picture 4"/>
          <p:cNvPicPr>
            <a:picLocks noChangeAspect="1"/>
          </p:cNvPicPr>
          <p:nvPr/>
        </p:nvPicPr>
        <p:blipFill>
          <a:blip r:embed="rId1"/>
          <a:stretch>
            <a:fillRect/>
          </a:stretch>
        </p:blipFill>
        <p:spPr>
          <a:xfrm>
            <a:off x="3810000" y="3505200"/>
            <a:ext cx="4648200" cy="2852738"/>
          </a:xfrm>
          <a:prstGeom prst="rect">
            <a:avLst/>
          </a:prstGeom>
          <a:noFill/>
          <a:ln w="9525">
            <a:noFill/>
          </a:ln>
        </p:spPr>
      </p:pic>
      <p:pic>
        <p:nvPicPr>
          <p:cNvPr id="63494" name="Picture 5"/>
          <p:cNvPicPr>
            <a:picLocks noChangeAspect="1"/>
          </p:cNvPicPr>
          <p:nvPr/>
        </p:nvPicPr>
        <p:blipFill>
          <a:blip r:embed="rId2"/>
          <a:stretch>
            <a:fillRect/>
          </a:stretch>
        </p:blipFill>
        <p:spPr>
          <a:xfrm>
            <a:off x="3810000" y="152400"/>
            <a:ext cx="4648200" cy="3278188"/>
          </a:xfrm>
          <a:prstGeom prst="rect">
            <a:avLst/>
          </a:prstGeom>
          <a:noFill/>
          <a:ln w="9525">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灯片编号占位符 3"/>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
        <p:nvSpPr>
          <p:cNvPr id="64515" name="内容占位符 2"/>
          <p:cNvSpPr txBox="1"/>
          <p:nvPr/>
        </p:nvSpPr>
        <p:spPr>
          <a:xfrm>
            <a:off x="381000" y="228600"/>
            <a:ext cx="8229600" cy="2667000"/>
          </a:xfrm>
          <a:prstGeom prst="rect">
            <a:avLst/>
          </a:prstGeom>
          <a:noFill/>
          <a:ln w="9525">
            <a:noFill/>
          </a:ln>
        </p:spPr>
        <p:txBody>
          <a:bodyPr/>
          <a:p>
            <a:pPr marL="342900" indent="-342900" eaLnBrk="0" hangingPunct="0">
              <a:spcBef>
                <a:spcPct val="20000"/>
              </a:spcBef>
            </a:pPr>
            <a:r>
              <a:rPr lang="zh-CN" altLang="en-US" sz="2400" b="1" dirty="0">
                <a:latin typeface="新宋体" panose="02010609030101010101" pitchFamily="49" charset="-122"/>
                <a:ea typeface="新宋体" panose="02010609030101010101" pitchFamily="49" charset="-122"/>
              </a:rPr>
              <a:t>轮胎式挖掘机还应遵守下列要求：</a:t>
            </a:r>
            <a:br>
              <a:rPr lang="zh-CN" altLang="en-US" sz="2400" dirty="0">
                <a:latin typeface="新宋体" panose="02010609030101010101" pitchFamily="49" charset="-122"/>
                <a:ea typeface="新宋体" panose="02010609030101010101" pitchFamily="49" charset="-122"/>
              </a:rPr>
            </a:br>
            <a:r>
              <a:rPr lang="zh-CN" altLang="en-US" sz="2400" dirty="0">
                <a:latin typeface="新宋体" panose="02010609030101010101" pitchFamily="49" charset="-122"/>
                <a:ea typeface="新宋体" panose="02010609030101010101" pitchFamily="49" charset="-122"/>
              </a:rPr>
              <a:t>（</a:t>
            </a:r>
            <a:r>
              <a:rPr lang="en-US" altLang="zh-CN" sz="2400" dirty="0">
                <a:latin typeface="新宋体" panose="02010609030101010101" pitchFamily="49" charset="-122"/>
                <a:ea typeface="新宋体" panose="02010609030101010101" pitchFamily="49" charset="-122"/>
              </a:rPr>
              <a:t>1</a:t>
            </a:r>
            <a:r>
              <a:rPr lang="zh-CN" altLang="en-US" sz="2400" dirty="0">
                <a:latin typeface="新宋体" panose="02010609030101010101" pitchFamily="49" charset="-122"/>
                <a:ea typeface="新宋体" panose="02010609030101010101" pitchFamily="49" charset="-122"/>
              </a:rPr>
              <a:t>）作业时，机械应保持处于水平位置，制动住行走机构，并将支腿支好后，方可挖掘。</a:t>
            </a:r>
            <a:br>
              <a:rPr lang="zh-CN" altLang="en-US" sz="2400" dirty="0">
                <a:latin typeface="新宋体" panose="02010609030101010101" pitchFamily="49" charset="-122"/>
                <a:ea typeface="新宋体" panose="02010609030101010101" pitchFamily="49" charset="-122"/>
              </a:rPr>
            </a:br>
            <a:r>
              <a:rPr lang="zh-CN" altLang="en-US" sz="2400" dirty="0">
                <a:latin typeface="新宋体" panose="02010609030101010101" pitchFamily="49" charset="-122"/>
                <a:ea typeface="新宋体" panose="02010609030101010101" pitchFamily="49" charset="-122"/>
              </a:rPr>
              <a:t>（</a:t>
            </a:r>
            <a:r>
              <a:rPr lang="en-US" altLang="zh-CN" sz="2400" dirty="0">
                <a:latin typeface="新宋体" panose="02010609030101010101" pitchFamily="49" charset="-122"/>
                <a:ea typeface="新宋体" panose="02010609030101010101" pitchFamily="49" charset="-122"/>
              </a:rPr>
              <a:t>2</a:t>
            </a:r>
            <a:r>
              <a:rPr lang="zh-CN" altLang="en-US" sz="2400" dirty="0">
                <a:latin typeface="新宋体" panose="02010609030101010101" pitchFamily="49" charset="-122"/>
                <a:ea typeface="新宋体" panose="02010609030101010101" pitchFamily="49" charset="-122"/>
              </a:rPr>
              <a:t>）移动时，应先将挖掘装置置于行走位置，收回支腿。</a:t>
            </a:r>
            <a:br>
              <a:rPr lang="zh-CN" altLang="en-US" sz="2400" dirty="0">
                <a:latin typeface="新宋体" panose="02010609030101010101" pitchFamily="49" charset="-122"/>
                <a:ea typeface="新宋体" panose="02010609030101010101" pitchFamily="49" charset="-122"/>
              </a:rPr>
            </a:br>
            <a:r>
              <a:rPr lang="zh-CN" altLang="en-US" sz="2400" dirty="0">
                <a:latin typeface="新宋体" panose="02010609030101010101" pitchFamily="49" charset="-122"/>
                <a:ea typeface="新宋体" panose="02010609030101010101" pitchFamily="49" charset="-122"/>
              </a:rPr>
              <a:t>（</a:t>
            </a:r>
            <a:r>
              <a:rPr lang="en-US" altLang="zh-CN" sz="2400" dirty="0">
                <a:latin typeface="新宋体" panose="02010609030101010101" pitchFamily="49" charset="-122"/>
                <a:ea typeface="新宋体" panose="02010609030101010101" pitchFamily="49" charset="-122"/>
              </a:rPr>
              <a:t>3</a:t>
            </a:r>
            <a:r>
              <a:rPr lang="zh-CN" altLang="en-US" sz="2400" dirty="0">
                <a:latin typeface="新宋体" panose="02010609030101010101" pitchFamily="49" charset="-122"/>
                <a:ea typeface="新宋体" panose="02010609030101010101" pitchFamily="49" charset="-122"/>
              </a:rPr>
              <a:t>）检查轮胎气压应符合标准要求，经常清除有损轮胎的异物。</a:t>
            </a:r>
            <a:endParaRPr lang="zh-CN" altLang="en-US" sz="2400" dirty="0">
              <a:latin typeface="新宋体" panose="02010609030101010101" pitchFamily="49" charset="-122"/>
              <a:ea typeface="新宋体" panose="02010609030101010101" pitchFamily="49" charset="-122"/>
            </a:endParaRPr>
          </a:p>
        </p:txBody>
      </p:sp>
      <p:sp>
        <p:nvSpPr>
          <p:cNvPr id="64516" name="内容占位符 2"/>
          <p:cNvSpPr>
            <a:spLocks noGrp="1"/>
          </p:cNvSpPr>
          <p:nvPr>
            <p:ph idx="1"/>
          </p:nvPr>
        </p:nvSpPr>
        <p:spPr>
          <a:xfrm>
            <a:off x="304800" y="2971800"/>
            <a:ext cx="8229600" cy="3657600"/>
          </a:xfrm>
          <a:ln/>
        </p:spPr>
        <p:txBody>
          <a:bodyPr vert="horz" wrap="square" lIns="91440" tIns="45720" rIns="91440" bIns="45720" anchor="t" anchorCtr="0"/>
          <a:p>
            <a:pPr>
              <a:buNone/>
            </a:pPr>
            <a:r>
              <a:rPr lang="zh-CN" altLang="en-US" sz="2400" b="1" dirty="0">
                <a:latin typeface="新宋体" panose="02010609030101010101" pitchFamily="49" charset="-122"/>
                <a:ea typeface="新宋体" panose="02010609030101010101" pitchFamily="49" charset="-122"/>
              </a:rPr>
              <a:t>液压挖掘机还应遵守下列要求：</a:t>
            </a:r>
            <a:br>
              <a:rPr lang="zh-CN" altLang="en-US" sz="2400" dirty="0">
                <a:latin typeface="新宋体" panose="02010609030101010101" pitchFamily="49" charset="-122"/>
                <a:ea typeface="新宋体" panose="02010609030101010101" pitchFamily="49" charset="-122"/>
              </a:rPr>
            </a:br>
            <a:r>
              <a:rPr lang="zh-CN" altLang="en-US" sz="2400" dirty="0">
                <a:latin typeface="新宋体" panose="02010609030101010101" pitchFamily="49" charset="-122"/>
                <a:ea typeface="新宋体" panose="02010609030101010101" pitchFamily="49" charset="-122"/>
              </a:rPr>
              <a:t>（</a:t>
            </a:r>
            <a:r>
              <a:rPr lang="en-US" altLang="zh-CN" sz="2400" dirty="0">
                <a:latin typeface="新宋体" panose="02010609030101010101" pitchFamily="49" charset="-122"/>
                <a:ea typeface="新宋体" panose="02010609030101010101" pitchFamily="49" charset="-122"/>
              </a:rPr>
              <a:t>1</a:t>
            </a:r>
            <a:r>
              <a:rPr lang="zh-CN" altLang="en-US" sz="2400" dirty="0">
                <a:latin typeface="新宋体" panose="02010609030101010101" pitchFamily="49" charset="-122"/>
                <a:ea typeface="新宋体" panose="02010609030101010101" pitchFamily="49" charset="-122"/>
              </a:rPr>
              <a:t>）采用液压平衡悬挂装置的轮胎式挖掘机，作业前应把两个悬挂液压缸锁住。</a:t>
            </a:r>
            <a:br>
              <a:rPr lang="zh-CN" altLang="en-US" sz="2400" dirty="0">
                <a:latin typeface="新宋体" panose="02010609030101010101" pitchFamily="49" charset="-122"/>
                <a:ea typeface="新宋体" panose="02010609030101010101" pitchFamily="49" charset="-122"/>
              </a:rPr>
            </a:br>
            <a:r>
              <a:rPr lang="zh-CN" altLang="en-US" sz="2400" dirty="0">
                <a:latin typeface="新宋体" panose="02010609030101010101" pitchFamily="49" charset="-122"/>
                <a:ea typeface="新宋体" panose="02010609030101010101" pitchFamily="49" charset="-122"/>
              </a:rPr>
              <a:t>（</a:t>
            </a:r>
            <a:r>
              <a:rPr lang="en-US" altLang="zh-CN" sz="2400" dirty="0">
                <a:latin typeface="新宋体" panose="02010609030101010101" pitchFamily="49" charset="-122"/>
                <a:ea typeface="新宋体" panose="02010609030101010101" pitchFamily="49" charset="-122"/>
              </a:rPr>
              <a:t>2</a:t>
            </a:r>
            <a:r>
              <a:rPr lang="zh-CN" altLang="en-US" sz="2400" dirty="0">
                <a:latin typeface="新宋体" panose="02010609030101010101" pitchFamily="49" charset="-122"/>
                <a:ea typeface="新宋体" panose="02010609030101010101" pitchFamily="49" charset="-122"/>
              </a:rPr>
              <a:t>）检查液压挖掘机的各有关部位应无漏油现象。</a:t>
            </a:r>
            <a:br>
              <a:rPr lang="zh-CN" altLang="en-US" sz="2400" dirty="0">
                <a:latin typeface="新宋体" panose="02010609030101010101" pitchFamily="49" charset="-122"/>
                <a:ea typeface="新宋体" panose="02010609030101010101" pitchFamily="49" charset="-122"/>
              </a:rPr>
            </a:br>
            <a:r>
              <a:rPr lang="zh-CN" altLang="en-US" sz="2400" dirty="0">
                <a:latin typeface="新宋体" panose="02010609030101010101" pitchFamily="49" charset="-122"/>
                <a:ea typeface="新宋体" panose="02010609030101010101" pitchFamily="49" charset="-122"/>
              </a:rPr>
              <a:t>（</a:t>
            </a:r>
            <a:r>
              <a:rPr lang="en-US" altLang="zh-CN" sz="2400" dirty="0">
                <a:latin typeface="新宋体" panose="02010609030101010101" pitchFamily="49" charset="-122"/>
                <a:ea typeface="新宋体" panose="02010609030101010101" pitchFamily="49" charset="-122"/>
              </a:rPr>
              <a:t>3</a:t>
            </a:r>
            <a:r>
              <a:rPr lang="zh-CN" altLang="en-US" sz="2400" dirty="0">
                <a:latin typeface="新宋体" panose="02010609030101010101" pitchFamily="49" charset="-122"/>
                <a:ea typeface="新宋体" panose="02010609030101010101" pitchFamily="49" charset="-122"/>
              </a:rPr>
              <a:t>）作业中，应注意液压缸的极限位置，防止限位块被摇出。</a:t>
            </a:r>
            <a:br>
              <a:rPr lang="zh-CN" altLang="en-US" sz="2400" dirty="0">
                <a:latin typeface="新宋体" panose="02010609030101010101" pitchFamily="49" charset="-122"/>
                <a:ea typeface="新宋体" panose="02010609030101010101" pitchFamily="49" charset="-122"/>
              </a:rPr>
            </a:br>
            <a:r>
              <a:rPr lang="zh-CN" altLang="en-US" sz="2400" dirty="0">
                <a:latin typeface="新宋体" panose="02010609030101010101" pitchFamily="49" charset="-122"/>
                <a:ea typeface="新宋体" panose="02010609030101010101" pitchFamily="49" charset="-122"/>
              </a:rPr>
              <a:t>（</a:t>
            </a:r>
            <a:r>
              <a:rPr lang="en-US" altLang="zh-CN" sz="2400" dirty="0">
                <a:latin typeface="新宋体" panose="02010609030101010101" pitchFamily="49" charset="-122"/>
                <a:ea typeface="新宋体" panose="02010609030101010101" pitchFamily="49" charset="-122"/>
              </a:rPr>
              <a:t>4</a:t>
            </a:r>
            <a:r>
              <a:rPr lang="zh-CN" altLang="en-US" sz="2400" dirty="0">
                <a:latin typeface="新宋体" panose="02010609030101010101" pitchFamily="49" charset="-122"/>
                <a:ea typeface="新宋体" panose="02010609030101010101" pitchFamily="49" charset="-122"/>
              </a:rPr>
              <a:t>）作业中，如发现挖掘力突然变化，应停机检查，严禁在未查明原因前擅自调整分配压力。</a:t>
            </a:r>
            <a:br>
              <a:rPr lang="zh-CN" altLang="en-US" sz="2400" dirty="0">
                <a:latin typeface="新宋体" panose="02010609030101010101" pitchFamily="49" charset="-122"/>
                <a:ea typeface="新宋体" panose="02010609030101010101" pitchFamily="49" charset="-122"/>
              </a:rPr>
            </a:br>
            <a:r>
              <a:rPr lang="zh-CN" altLang="en-US" sz="2400" dirty="0">
                <a:latin typeface="新宋体" panose="02010609030101010101" pitchFamily="49" charset="-122"/>
                <a:ea typeface="新宋体" panose="02010609030101010101" pitchFamily="49" charset="-122"/>
              </a:rPr>
              <a:t>（</a:t>
            </a:r>
            <a:r>
              <a:rPr lang="en-US" altLang="zh-CN" sz="2400" dirty="0">
                <a:latin typeface="新宋体" panose="02010609030101010101" pitchFamily="49" charset="-122"/>
                <a:ea typeface="新宋体" panose="02010609030101010101" pitchFamily="49" charset="-122"/>
              </a:rPr>
              <a:t>5</a:t>
            </a:r>
            <a:r>
              <a:rPr lang="zh-CN" altLang="en-US" sz="2400" dirty="0">
                <a:latin typeface="新宋体" panose="02010609030101010101" pitchFamily="49" charset="-122"/>
                <a:ea typeface="新宋体" panose="02010609030101010101" pitchFamily="49" charset="-122"/>
              </a:rPr>
              <a:t>）作业中，需制动时，应将变速阀置于低速位置。</a:t>
            </a:r>
            <a:endParaRPr lang="zh-CN" altLang="en-US" sz="2400" dirty="0">
              <a:latin typeface="新宋体" panose="02010609030101010101" pitchFamily="49" charset="-122"/>
              <a:ea typeface="新宋体" panose="02010609030101010101" pitchFamily="49"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5538" name="标题 1"/>
          <p:cNvSpPr>
            <a:spLocks noGrp="1"/>
          </p:cNvSpPr>
          <p:nvPr>
            <p:ph type="title"/>
          </p:nvPr>
        </p:nvSpPr>
        <p:spPr>
          <a:xfrm>
            <a:off x="533400" y="152400"/>
            <a:ext cx="8229600" cy="914400"/>
          </a:xfrm>
          <a:ln/>
        </p:spPr>
        <p:txBody>
          <a:bodyPr vert="horz" wrap="square" lIns="91440" tIns="45720" rIns="91440" bIns="45720" anchor="ctr" anchorCtr="0"/>
          <a:p>
            <a:br>
              <a:rPr lang="en-US" altLang="zh-CN" sz="3600" dirty="0">
                <a:latin typeface="新宋体" panose="02010609030101010101" pitchFamily="49" charset="-122"/>
                <a:ea typeface="新宋体" panose="02010609030101010101" pitchFamily="49" charset="-122"/>
              </a:rPr>
            </a:br>
            <a:r>
              <a:rPr lang="zh-CN" altLang="en-US" sz="3600" b="1" dirty="0">
                <a:latin typeface="新宋体" panose="02010609030101010101" pitchFamily="49" charset="-122"/>
                <a:ea typeface="新宋体" panose="02010609030101010101" pitchFamily="49" charset="-122"/>
              </a:rPr>
              <a:t>在施工中遇下列情况之一，应立即停工</a:t>
            </a:r>
            <a:r>
              <a:rPr lang="zh-CN" altLang="en-US" b="1" dirty="0">
                <a:latin typeface="新宋体" panose="02010609030101010101" pitchFamily="49" charset="-122"/>
                <a:ea typeface="新宋体" panose="02010609030101010101" pitchFamily="49" charset="-122"/>
              </a:rPr>
              <a:t> </a:t>
            </a:r>
            <a:br>
              <a:rPr lang="zh-CN" altLang="en-US" b="1" dirty="0">
                <a:latin typeface="新宋体" panose="02010609030101010101" pitchFamily="49" charset="-122"/>
                <a:ea typeface="新宋体" panose="02010609030101010101" pitchFamily="49" charset="-122"/>
              </a:rPr>
            </a:br>
            <a:endParaRPr lang="zh-CN" altLang="en-US" b="1" dirty="0">
              <a:latin typeface="新宋体" panose="02010609030101010101" pitchFamily="49" charset="-122"/>
              <a:ea typeface="新宋体" panose="02010609030101010101" pitchFamily="49" charset="-122"/>
            </a:endParaRPr>
          </a:p>
        </p:txBody>
      </p:sp>
      <p:sp>
        <p:nvSpPr>
          <p:cNvPr id="65539" name="内容占位符 2"/>
          <p:cNvSpPr>
            <a:spLocks noGrp="1"/>
          </p:cNvSpPr>
          <p:nvPr>
            <p:ph idx="1"/>
          </p:nvPr>
        </p:nvSpPr>
        <p:spPr>
          <a:xfrm>
            <a:off x="381000" y="914400"/>
            <a:ext cx="8001000" cy="2514600"/>
          </a:xfrm>
          <a:ln/>
        </p:spPr>
        <p:txBody>
          <a:bodyPr vert="horz" wrap="square" lIns="91440" tIns="45720" rIns="91440" bIns="45720" anchor="t" anchorCtr="0"/>
          <a:p>
            <a:r>
              <a:rPr lang="en-US" altLang="zh-CN" sz="2400" dirty="0">
                <a:latin typeface="新宋体" panose="02010609030101010101" pitchFamily="49" charset="-122"/>
                <a:ea typeface="新宋体" panose="02010609030101010101" pitchFamily="49" charset="-122"/>
              </a:rPr>
              <a:t>1</a:t>
            </a:r>
            <a:r>
              <a:rPr lang="zh-CN" altLang="en-US" sz="2400" dirty="0">
                <a:latin typeface="新宋体" panose="02010609030101010101" pitchFamily="49" charset="-122"/>
                <a:ea typeface="新宋体" panose="02010609030101010101" pitchFamily="49" charset="-122"/>
              </a:rPr>
              <a:t>作业区土体不稳定，土体有可能坍塌；</a:t>
            </a:r>
            <a:endParaRPr lang="zh-CN" altLang="en-US" sz="2400" dirty="0">
              <a:latin typeface="新宋体" panose="02010609030101010101" pitchFamily="49" charset="-122"/>
              <a:ea typeface="新宋体" panose="02010609030101010101" pitchFamily="49" charset="-122"/>
            </a:endParaRPr>
          </a:p>
          <a:p>
            <a:r>
              <a:rPr lang="zh-CN" altLang="en-US" sz="2400" dirty="0">
                <a:latin typeface="新宋体" panose="02010609030101010101" pitchFamily="49" charset="-122"/>
                <a:ea typeface="新宋体" panose="02010609030101010101" pitchFamily="49" charset="-122"/>
              </a:rPr>
              <a:t> </a:t>
            </a:r>
            <a:r>
              <a:rPr lang="en-US" altLang="zh-CN" sz="2400" dirty="0">
                <a:latin typeface="新宋体" panose="02010609030101010101" pitchFamily="49" charset="-122"/>
                <a:ea typeface="新宋体" panose="02010609030101010101" pitchFamily="49" charset="-122"/>
              </a:rPr>
              <a:t>2</a:t>
            </a:r>
            <a:r>
              <a:rPr lang="zh-CN" altLang="en-US" sz="2400" dirty="0">
                <a:latin typeface="新宋体" panose="02010609030101010101" pitchFamily="49" charset="-122"/>
                <a:ea typeface="新宋体" panose="02010609030101010101" pitchFamily="49" charset="-122"/>
              </a:rPr>
              <a:t>地面涌水冒浆，挖掘机陷车，或因雨水挖掘机在坡道打滑；</a:t>
            </a:r>
            <a:endParaRPr lang="zh-CN" altLang="en-US" sz="2400" dirty="0">
              <a:latin typeface="新宋体" panose="02010609030101010101" pitchFamily="49" charset="-122"/>
              <a:ea typeface="新宋体" panose="02010609030101010101" pitchFamily="49" charset="-122"/>
            </a:endParaRPr>
          </a:p>
          <a:p>
            <a:r>
              <a:rPr lang="en-US" altLang="zh-CN" sz="2400" dirty="0">
                <a:latin typeface="新宋体" panose="02010609030101010101" pitchFamily="49" charset="-122"/>
                <a:ea typeface="新宋体" panose="02010609030101010101" pitchFamily="49" charset="-122"/>
              </a:rPr>
              <a:t>3</a:t>
            </a:r>
            <a:r>
              <a:rPr lang="zh-CN" altLang="en-US" sz="2400" dirty="0">
                <a:latin typeface="新宋体" panose="02010609030101010101" pitchFamily="49" charset="-122"/>
                <a:ea typeface="新宋体" panose="02010609030101010101" pitchFamily="49" charset="-122"/>
              </a:rPr>
              <a:t>遇大雨、雷电、浓雾等恶劣天气；</a:t>
            </a:r>
            <a:endParaRPr lang="zh-CN" altLang="en-US" sz="2400" dirty="0">
              <a:latin typeface="新宋体" panose="02010609030101010101" pitchFamily="49" charset="-122"/>
              <a:ea typeface="新宋体" panose="02010609030101010101" pitchFamily="49" charset="-122"/>
            </a:endParaRPr>
          </a:p>
          <a:p>
            <a:r>
              <a:rPr lang="en-US" altLang="zh-CN" sz="2400" dirty="0">
                <a:latin typeface="新宋体" panose="02010609030101010101" pitchFamily="49" charset="-122"/>
                <a:ea typeface="新宋体" panose="02010609030101010101" pitchFamily="49" charset="-122"/>
              </a:rPr>
              <a:t>4</a:t>
            </a:r>
            <a:r>
              <a:rPr lang="zh-CN" altLang="en-US" sz="2400" dirty="0">
                <a:latin typeface="新宋体" panose="02010609030101010101" pitchFamily="49" charset="-122"/>
                <a:ea typeface="新宋体" panose="02010609030101010101" pitchFamily="49" charset="-122"/>
              </a:rPr>
              <a:t>施工标志及防护设施被损坏；</a:t>
            </a:r>
            <a:endParaRPr lang="zh-CN" altLang="en-US" sz="2400" dirty="0">
              <a:latin typeface="新宋体" panose="02010609030101010101" pitchFamily="49" charset="-122"/>
              <a:ea typeface="新宋体" panose="02010609030101010101" pitchFamily="49" charset="-122"/>
            </a:endParaRPr>
          </a:p>
          <a:p>
            <a:r>
              <a:rPr lang="en-US" altLang="zh-CN" sz="2400" dirty="0">
                <a:latin typeface="新宋体" panose="02010609030101010101" pitchFamily="49" charset="-122"/>
                <a:ea typeface="新宋体" panose="02010609030101010101" pitchFamily="49" charset="-122"/>
              </a:rPr>
              <a:t>5</a:t>
            </a:r>
            <a:r>
              <a:rPr lang="zh-CN" altLang="en-US" sz="2400" dirty="0">
                <a:latin typeface="新宋体" panose="02010609030101010101" pitchFamily="49" charset="-122"/>
                <a:ea typeface="新宋体" panose="02010609030101010101" pitchFamily="49" charset="-122"/>
              </a:rPr>
              <a:t>作业面安全净空不足。</a:t>
            </a:r>
            <a:endParaRPr lang="zh-CN" altLang="en-US" sz="2400" dirty="0">
              <a:latin typeface="新宋体" panose="02010609030101010101" pitchFamily="49" charset="-122"/>
              <a:ea typeface="新宋体" panose="02010609030101010101" pitchFamily="49" charset="-122"/>
            </a:endParaRPr>
          </a:p>
          <a:p>
            <a:endParaRPr lang="zh-CN" altLang="en-US" dirty="0">
              <a:latin typeface="新宋体" panose="02010609030101010101" pitchFamily="49" charset="-122"/>
              <a:ea typeface="新宋体" panose="02010609030101010101" pitchFamily="49" charset="-122"/>
            </a:endParaRPr>
          </a:p>
        </p:txBody>
      </p:sp>
      <p:sp>
        <p:nvSpPr>
          <p:cNvPr id="65540" name="灯片编号占位符 3"/>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pic>
        <p:nvPicPr>
          <p:cNvPr id="65541" name="Picture 5"/>
          <p:cNvPicPr>
            <a:picLocks noChangeAspect="1"/>
          </p:cNvPicPr>
          <p:nvPr/>
        </p:nvPicPr>
        <p:blipFill>
          <a:blip r:embed="rId1"/>
          <a:stretch>
            <a:fillRect/>
          </a:stretch>
        </p:blipFill>
        <p:spPr>
          <a:xfrm>
            <a:off x="685800" y="3505200"/>
            <a:ext cx="7467600" cy="3071813"/>
          </a:xfrm>
          <a:prstGeom prst="rect">
            <a:avLst/>
          </a:prstGeom>
          <a:noFill/>
          <a:ln w="9525">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6562" name="Rectangle 4"/>
          <p:cNvSpPr>
            <a:spLocks noGrp="1"/>
          </p:cNvSpPr>
          <p:nvPr>
            <p:ph type="ctrTitle"/>
          </p:nvPr>
        </p:nvSpPr>
        <p:spPr>
          <a:ln/>
        </p:spPr>
        <p:txBody>
          <a:bodyPr vert="horz" wrap="square" lIns="91440" tIns="45720" rIns="91440" bIns="45720" anchor="ctr" anchorCtr="0"/>
          <a:p>
            <a:pPr eaLnBrk="1" hangingPunct="1">
              <a:buClrTx/>
              <a:buSzTx/>
              <a:buFontTx/>
            </a:pPr>
            <a:r>
              <a:rPr lang="zh-CN" altLang="en-US" b="1" dirty="0">
                <a:solidFill>
                  <a:srgbClr val="FF0000"/>
                </a:solidFill>
                <a:latin typeface="新宋体" panose="02010609030101010101" pitchFamily="49" charset="-122"/>
                <a:ea typeface="新宋体" panose="02010609030101010101" pitchFamily="49" charset="-122"/>
              </a:rPr>
              <a:t>挖掘机基本保养知识</a:t>
            </a:r>
            <a:endParaRPr lang="zh-CN" altLang="en-US" b="1" dirty="0">
              <a:solidFill>
                <a:srgbClr val="FF0000"/>
              </a:solidFill>
              <a:latin typeface="新宋体" panose="02010609030101010101" pitchFamily="49" charset="-122"/>
              <a:ea typeface="新宋体" panose="02010609030101010101" pitchFamily="49" charset="-122"/>
            </a:endParaRPr>
          </a:p>
        </p:txBody>
      </p:sp>
      <p:sp>
        <p:nvSpPr>
          <p:cNvPr id="66563" name="灯片编号占位符 3"/>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586" name="内容占位符 2"/>
          <p:cNvSpPr>
            <a:spLocks noGrp="1"/>
          </p:cNvSpPr>
          <p:nvPr>
            <p:ph idx="1"/>
          </p:nvPr>
        </p:nvSpPr>
        <p:spPr>
          <a:xfrm>
            <a:off x="457200" y="457200"/>
            <a:ext cx="8229600" cy="5668963"/>
          </a:xfrm>
          <a:ln/>
        </p:spPr>
        <p:txBody>
          <a:bodyPr vert="horz" wrap="square" lIns="91440" tIns="45720" rIns="91440" bIns="45720" anchor="t" anchorCtr="0"/>
          <a:p>
            <a:r>
              <a:rPr lang="zh-CN" altLang="en-US" b="1" dirty="0">
                <a:latin typeface="新宋体" panose="02010609030101010101" pitchFamily="49" charset="-122"/>
                <a:ea typeface="新宋体" panose="02010609030101010101" pitchFamily="49" charset="-122"/>
              </a:rPr>
              <a:t>挖掘机实行定期维护保养目的</a:t>
            </a:r>
            <a:r>
              <a:rPr lang="zh-CN" altLang="en-US" dirty="0">
                <a:latin typeface="新宋体" panose="02010609030101010101" pitchFamily="49" charset="-122"/>
                <a:ea typeface="新宋体" panose="02010609030101010101" pitchFamily="49" charset="-122"/>
              </a:rPr>
              <a:t>：</a:t>
            </a:r>
            <a:endParaRPr lang="en-US" altLang="zh-CN" dirty="0">
              <a:latin typeface="新宋体" panose="02010609030101010101" pitchFamily="49" charset="-122"/>
              <a:ea typeface="新宋体" panose="02010609030101010101" pitchFamily="49" charset="-122"/>
            </a:endParaRPr>
          </a:p>
          <a:p>
            <a:r>
              <a:rPr lang="zh-CN" altLang="en-US" sz="2800" dirty="0">
                <a:latin typeface="新宋体" panose="02010609030101010101" pitchFamily="49" charset="-122"/>
                <a:ea typeface="新宋体" panose="02010609030101010101" pitchFamily="49" charset="-122"/>
              </a:rPr>
              <a:t>减少机器的故障，延长机器使用寿命；缩短机器的停机时间；提高工作效率，降低作业成本。只要管理好燃油、润滑油、水和空气，就可减少</a:t>
            </a:r>
            <a:r>
              <a:rPr lang="en-US" altLang="zh-CN" sz="2800" dirty="0">
                <a:latin typeface="新宋体" panose="02010609030101010101" pitchFamily="49" charset="-122"/>
                <a:ea typeface="新宋体" panose="02010609030101010101" pitchFamily="49" charset="-122"/>
              </a:rPr>
              <a:t>70%</a:t>
            </a:r>
            <a:r>
              <a:rPr lang="zh-CN" altLang="en-US" sz="2800" dirty="0">
                <a:latin typeface="新宋体" panose="02010609030101010101" pitchFamily="49" charset="-122"/>
                <a:ea typeface="新宋体" panose="02010609030101010101" pitchFamily="49" charset="-122"/>
              </a:rPr>
              <a:t>的故障。事实上</a:t>
            </a:r>
            <a:r>
              <a:rPr lang="en-US" altLang="zh-CN" sz="2800" dirty="0">
                <a:latin typeface="新宋体" panose="02010609030101010101" pitchFamily="49" charset="-122"/>
                <a:ea typeface="新宋体" panose="02010609030101010101" pitchFamily="49" charset="-122"/>
              </a:rPr>
              <a:t>70%</a:t>
            </a:r>
            <a:r>
              <a:rPr lang="zh-CN" altLang="en-US" sz="2800" dirty="0">
                <a:latin typeface="新宋体" panose="02010609030101010101" pitchFamily="49" charset="-122"/>
                <a:ea typeface="新宋体" panose="02010609030101010101" pitchFamily="49" charset="-122"/>
              </a:rPr>
              <a:t>左右的故障是由于管理不善造成的</a:t>
            </a:r>
            <a:endParaRPr lang="en-US" altLang="zh-CN" sz="2800" dirty="0">
              <a:latin typeface="新宋体" panose="02010609030101010101" pitchFamily="49" charset="-122"/>
              <a:ea typeface="新宋体" panose="02010609030101010101" pitchFamily="49" charset="-122"/>
            </a:endParaRPr>
          </a:p>
          <a:p>
            <a:pPr eaLnBrk="1" hangingPunct="1"/>
            <a:r>
              <a:rPr lang="zh-CN" altLang="en-US" sz="2800" dirty="0">
                <a:latin typeface="新宋体" panose="02010609030101010101" pitchFamily="49" charset="-122"/>
                <a:ea typeface="新宋体" panose="02010609030101010101" pitchFamily="49" charset="-122"/>
              </a:rPr>
              <a:t>（</a:t>
            </a:r>
            <a:r>
              <a:rPr lang="zh-CN" altLang="en-US" sz="2800" b="1" dirty="0">
                <a:latin typeface="新宋体" panose="02010609030101010101" pitchFamily="49" charset="-122"/>
                <a:ea typeface="新宋体" panose="02010609030101010101" pitchFamily="49" charset="-122"/>
              </a:rPr>
              <a:t>下车架日常保养</a:t>
            </a:r>
            <a:r>
              <a:rPr lang="zh-CN" altLang="en-US" sz="2800" dirty="0">
                <a:latin typeface="新宋体" panose="02010609030101010101" pitchFamily="49" charset="-122"/>
                <a:ea typeface="新宋体" panose="02010609030101010101" pitchFamily="49" charset="-122"/>
              </a:rPr>
              <a:t>）各润滑点定期加注润滑油</a:t>
            </a:r>
            <a:endParaRPr lang="zh-CN" altLang="en-US" sz="2800" dirty="0">
              <a:latin typeface="新宋体" panose="02010609030101010101" pitchFamily="49" charset="-122"/>
              <a:ea typeface="新宋体" panose="02010609030101010101" pitchFamily="49" charset="-122"/>
            </a:endParaRPr>
          </a:p>
          <a:p>
            <a:pPr eaLnBrk="1" hangingPunct="1"/>
            <a:r>
              <a:rPr lang="zh-CN" altLang="en-US" sz="2800" dirty="0">
                <a:latin typeface="新宋体" panose="02010609030101010101" pitchFamily="49" charset="-122"/>
                <a:ea typeface="新宋体" panose="02010609030101010101" pitchFamily="49" charset="-122"/>
              </a:rPr>
              <a:t>随时清理污物</a:t>
            </a:r>
            <a:endParaRPr lang="zh-CN" altLang="en-US" sz="2800" dirty="0">
              <a:latin typeface="新宋体" panose="02010609030101010101" pitchFamily="49" charset="-122"/>
              <a:ea typeface="新宋体" panose="02010609030101010101" pitchFamily="49" charset="-122"/>
            </a:endParaRPr>
          </a:p>
          <a:p>
            <a:pPr eaLnBrk="1" hangingPunct="1"/>
            <a:r>
              <a:rPr lang="zh-CN" altLang="en-US" sz="2800" dirty="0">
                <a:latin typeface="新宋体" panose="02010609030101010101" pitchFamily="49" charset="-122"/>
                <a:ea typeface="新宋体" panose="02010609030101010101" pitchFamily="49" charset="-122"/>
              </a:rPr>
              <a:t>随时检查各处紧固螺栓的拧紧状态</a:t>
            </a:r>
            <a:endParaRPr lang="zh-CN" altLang="en-US" sz="2800" dirty="0">
              <a:latin typeface="新宋体" panose="02010609030101010101" pitchFamily="49" charset="-122"/>
              <a:ea typeface="新宋体" panose="02010609030101010101" pitchFamily="49" charset="-122"/>
            </a:endParaRPr>
          </a:p>
          <a:p>
            <a:pPr eaLnBrk="1" hangingPunct="1"/>
            <a:r>
              <a:rPr lang="zh-CN" altLang="en-US" sz="2800" dirty="0">
                <a:latin typeface="新宋体" panose="02010609030101010101" pitchFamily="49" charset="-122"/>
                <a:ea typeface="新宋体" panose="02010609030101010101" pitchFamily="49" charset="-122"/>
              </a:rPr>
              <a:t>定期检查行走减速机润滑油位。</a:t>
            </a:r>
            <a:endParaRPr lang="zh-CN" altLang="en-US" sz="2800" dirty="0">
              <a:latin typeface="新宋体" panose="02010609030101010101" pitchFamily="49" charset="-122"/>
              <a:ea typeface="新宋体" panose="02010609030101010101" pitchFamily="49" charset="-122"/>
            </a:endParaRPr>
          </a:p>
          <a:p>
            <a:pPr eaLnBrk="1" hangingPunct="1"/>
            <a:r>
              <a:rPr lang="zh-CN" altLang="en-US" sz="2800" dirty="0">
                <a:latin typeface="新宋体" panose="02010609030101010101" pitchFamily="49" charset="-122"/>
                <a:ea typeface="新宋体" panose="02010609030101010101" pitchFamily="49" charset="-122"/>
              </a:rPr>
              <a:t>经常检查履带的涨紧度和链轨节磨损情况。</a:t>
            </a:r>
            <a:endParaRPr lang="zh-CN" altLang="en-US" sz="2800" dirty="0">
              <a:latin typeface="新宋体" panose="02010609030101010101" pitchFamily="49" charset="-122"/>
              <a:ea typeface="新宋体" panose="02010609030101010101" pitchFamily="49" charset="-122"/>
            </a:endParaRPr>
          </a:p>
          <a:p>
            <a:endParaRPr lang="en-US" altLang="zh-CN" sz="2800" dirty="0">
              <a:latin typeface="新宋体" panose="02010609030101010101" pitchFamily="49" charset="-122"/>
              <a:ea typeface="新宋体" panose="02010609030101010101" pitchFamily="49" charset="-122"/>
            </a:endParaRPr>
          </a:p>
          <a:p>
            <a:endParaRPr lang="zh-CN" altLang="en-US" sz="2800" dirty="0">
              <a:latin typeface="新宋体" panose="02010609030101010101" pitchFamily="49" charset="-122"/>
              <a:ea typeface="新宋体" panose="02010609030101010101" pitchFamily="49" charset="-122"/>
            </a:endParaRPr>
          </a:p>
          <a:p>
            <a:endParaRPr lang="zh-CN" altLang="en-US" dirty="0">
              <a:latin typeface="新宋体" panose="02010609030101010101" pitchFamily="49" charset="-122"/>
              <a:ea typeface="新宋体" panose="02010609030101010101" pitchFamily="49" charset="-122"/>
            </a:endParaRPr>
          </a:p>
        </p:txBody>
      </p:sp>
      <p:sp>
        <p:nvSpPr>
          <p:cNvPr id="67587" name="灯片编号占位符 3"/>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610" name="内容占位符 2"/>
          <p:cNvSpPr>
            <a:spLocks noGrp="1"/>
          </p:cNvSpPr>
          <p:nvPr>
            <p:ph idx="1"/>
          </p:nvPr>
        </p:nvSpPr>
        <p:spPr>
          <a:xfrm>
            <a:off x="381000" y="609600"/>
            <a:ext cx="8229600" cy="5516563"/>
          </a:xfrm>
          <a:ln/>
        </p:spPr>
        <p:txBody>
          <a:bodyPr vert="horz" wrap="square" lIns="91440" tIns="45720" rIns="91440" bIns="45720" anchor="t" anchorCtr="0"/>
          <a:p>
            <a:pPr>
              <a:buNone/>
            </a:pPr>
            <a:r>
              <a:rPr lang="en-US" altLang="zh-CN" dirty="0">
                <a:latin typeface="新宋体" panose="02010609030101010101" pitchFamily="49" charset="-122"/>
                <a:ea typeface="新宋体" panose="02010609030101010101" pitchFamily="49" charset="-122"/>
              </a:rPr>
              <a:t>1</a:t>
            </a:r>
            <a:r>
              <a:rPr lang="zh-CN" altLang="en-US" dirty="0">
                <a:latin typeface="新宋体" panose="02010609030101010101" pitchFamily="49" charset="-122"/>
                <a:ea typeface="新宋体" panose="02010609030101010101" pitchFamily="49" charset="-122"/>
              </a:rPr>
              <a:t>，润滑油的作用</a:t>
            </a:r>
            <a:endParaRPr lang="en-US" altLang="zh-CN" dirty="0">
              <a:latin typeface="新宋体" panose="02010609030101010101" pitchFamily="49" charset="-122"/>
              <a:ea typeface="新宋体" panose="02010609030101010101" pitchFamily="49" charset="-122"/>
            </a:endParaRPr>
          </a:p>
          <a:p>
            <a:pPr>
              <a:buNone/>
            </a:pPr>
            <a:r>
              <a:rPr lang="zh-CN" altLang="en-US" dirty="0">
                <a:latin typeface="新宋体" panose="02010609030101010101" pitchFamily="49" charset="-122"/>
                <a:ea typeface="新宋体" panose="02010609030101010101" pitchFamily="49" charset="-122"/>
              </a:rPr>
              <a:t>     润滑，冷却，洗涤，密封，防锈，消除冲击载荷</a:t>
            </a:r>
            <a:endParaRPr lang="en-US" altLang="zh-CN" dirty="0">
              <a:latin typeface="新宋体" panose="02010609030101010101" pitchFamily="49" charset="-122"/>
              <a:ea typeface="新宋体" panose="02010609030101010101" pitchFamily="49" charset="-122"/>
            </a:endParaRPr>
          </a:p>
          <a:p>
            <a:pPr>
              <a:buNone/>
            </a:pPr>
            <a:r>
              <a:rPr lang="en-US" altLang="zh-CN" dirty="0">
                <a:latin typeface="新宋体" panose="02010609030101010101" pitchFamily="49" charset="-122"/>
                <a:ea typeface="新宋体" panose="02010609030101010101" pitchFamily="49" charset="-122"/>
              </a:rPr>
              <a:t>2</a:t>
            </a:r>
            <a:r>
              <a:rPr lang="zh-CN" altLang="en-US" dirty="0">
                <a:latin typeface="新宋体" panose="02010609030101010101" pitchFamily="49" charset="-122"/>
                <a:ea typeface="新宋体" panose="02010609030101010101" pitchFamily="49" charset="-122"/>
              </a:rPr>
              <a:t>，润滑油的“三级过滤”的原则</a:t>
            </a:r>
            <a:endParaRPr lang="en-US" altLang="zh-CN" dirty="0">
              <a:latin typeface="新宋体" panose="02010609030101010101" pitchFamily="49" charset="-122"/>
              <a:ea typeface="新宋体" panose="02010609030101010101" pitchFamily="49" charset="-122"/>
            </a:endParaRPr>
          </a:p>
          <a:p>
            <a:pPr>
              <a:buNone/>
            </a:pPr>
            <a:r>
              <a:rPr lang="zh-CN" altLang="en-US" dirty="0">
                <a:latin typeface="新宋体" panose="02010609030101010101" pitchFamily="49" charset="-122"/>
                <a:ea typeface="新宋体" panose="02010609030101010101" pitchFamily="49" charset="-122"/>
              </a:rPr>
              <a:t>    只要</a:t>
            </a:r>
            <a:r>
              <a:rPr lang="zh-CN" altLang="en-US" dirty="0">
                <a:latin typeface="新宋体" panose="02010609030101010101" pitchFamily="49" charset="-122"/>
                <a:ea typeface="新宋体" panose="02010609030101010101" pitchFamily="49" charset="-122"/>
                <a:hlinkClick r:id="rId1"/>
              </a:rPr>
              <a:t>润滑油</a:t>
            </a:r>
            <a:r>
              <a:rPr lang="zh-CN" altLang="en-US" dirty="0">
                <a:latin typeface="新宋体" panose="02010609030101010101" pitchFamily="49" charset="-122"/>
                <a:ea typeface="新宋体" panose="02010609030101010101" pitchFamily="49" charset="-122"/>
              </a:rPr>
              <a:t>从一个容器或设备中转移到另一个容器或设备时都必须进行过滤。</a:t>
            </a:r>
            <a:endParaRPr lang="zh-CN" altLang="en-US" b="1" dirty="0">
              <a:latin typeface="新宋体" panose="02010609030101010101" pitchFamily="49" charset="-122"/>
              <a:ea typeface="新宋体" panose="02010609030101010101" pitchFamily="49" charset="-122"/>
            </a:endParaRPr>
          </a:p>
          <a:p>
            <a:pPr>
              <a:buNone/>
            </a:pPr>
            <a:r>
              <a:rPr lang="en-US" altLang="zh-CN" dirty="0">
                <a:latin typeface="新宋体" panose="02010609030101010101" pitchFamily="49" charset="-122"/>
                <a:ea typeface="新宋体" panose="02010609030101010101" pitchFamily="49" charset="-122"/>
              </a:rPr>
              <a:t>3</a:t>
            </a:r>
            <a:r>
              <a:rPr lang="zh-CN" altLang="en-US" dirty="0">
                <a:latin typeface="新宋体" panose="02010609030101010101" pitchFamily="49" charset="-122"/>
                <a:ea typeface="新宋体" panose="02010609030101010101" pitchFamily="49" charset="-122"/>
              </a:rPr>
              <a:t>，润滑油的操作“</a:t>
            </a:r>
            <a:r>
              <a:rPr lang="zh-CN" altLang="en-US" b="1" dirty="0">
                <a:latin typeface="新宋体" panose="02010609030101010101" pitchFamily="49" charset="-122"/>
                <a:ea typeface="新宋体" panose="02010609030101010101" pitchFamily="49" charset="-122"/>
              </a:rPr>
              <a:t>五定</a:t>
            </a:r>
            <a:r>
              <a:rPr lang="zh-CN" altLang="en-US" dirty="0">
                <a:latin typeface="新宋体" panose="02010609030101010101" pitchFamily="49" charset="-122"/>
                <a:ea typeface="新宋体" panose="02010609030101010101" pitchFamily="49" charset="-122"/>
              </a:rPr>
              <a:t>”</a:t>
            </a:r>
            <a:endParaRPr lang="en-US" altLang="zh-CN" dirty="0">
              <a:latin typeface="新宋体" panose="02010609030101010101" pitchFamily="49" charset="-122"/>
              <a:ea typeface="新宋体" panose="02010609030101010101" pitchFamily="49" charset="-122"/>
            </a:endParaRPr>
          </a:p>
          <a:p>
            <a:pPr>
              <a:buNone/>
            </a:pPr>
            <a:r>
              <a:rPr lang="zh-CN" altLang="en-US" dirty="0">
                <a:latin typeface="新宋体" panose="02010609030101010101" pitchFamily="49" charset="-122"/>
                <a:ea typeface="新宋体" panose="02010609030101010101" pitchFamily="49" charset="-122"/>
              </a:rPr>
              <a:t>    定点、定质、定量、定期、定人。</a:t>
            </a:r>
            <a:endParaRPr lang="zh-CN" altLang="en-US" dirty="0">
              <a:latin typeface="新宋体" panose="02010609030101010101" pitchFamily="49" charset="-122"/>
              <a:ea typeface="新宋体" panose="02010609030101010101" pitchFamily="49" charset="-122"/>
            </a:endParaRPr>
          </a:p>
        </p:txBody>
      </p:sp>
      <p:sp>
        <p:nvSpPr>
          <p:cNvPr id="68611" name="灯片编号占位符 3"/>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9634" name="Rectangle 3"/>
          <p:cNvSpPr>
            <a:spLocks noGrp="1"/>
          </p:cNvSpPr>
          <p:nvPr>
            <p:ph type="subTitle" idx="1"/>
          </p:nvPr>
        </p:nvSpPr>
        <p:spPr>
          <a:xfrm>
            <a:off x="827088" y="1600200"/>
            <a:ext cx="6858000" cy="5257800"/>
          </a:xfrm>
          <a:ln/>
        </p:spPr>
        <p:txBody>
          <a:bodyPr vert="horz" wrap="square" lIns="91440" tIns="45720" rIns="91440" bIns="45720" anchor="t" anchorCtr="0"/>
          <a:p>
            <a:pPr marL="609600" indent="-609600" algn="l">
              <a:buClrTx/>
              <a:buSzTx/>
              <a:buFontTx/>
            </a:pPr>
            <a:r>
              <a:rPr lang="zh-CN" altLang="en-US" b="1" dirty="0">
                <a:solidFill>
                  <a:srgbClr val="FF0000"/>
                </a:solidFill>
                <a:latin typeface="新宋体" panose="02010609030101010101" pitchFamily="49" charset="-122"/>
                <a:ea typeface="新宋体" panose="02010609030101010101" pitchFamily="49" charset="-122"/>
                <a:cs typeface="+mn-cs"/>
              </a:rPr>
              <a:t>一</a:t>
            </a:r>
            <a:r>
              <a:rPr lang="en-US" altLang="zh-CN" b="1" dirty="0">
                <a:solidFill>
                  <a:srgbClr val="FF0000"/>
                </a:solidFill>
                <a:latin typeface="新宋体" panose="02010609030101010101" pitchFamily="49" charset="-122"/>
                <a:ea typeface="新宋体" panose="02010609030101010101" pitchFamily="49" charset="-122"/>
                <a:cs typeface="+mn-cs"/>
              </a:rPr>
              <a:t>.</a:t>
            </a:r>
            <a:r>
              <a:rPr lang="zh-CN" altLang="en-US" b="1" dirty="0">
                <a:solidFill>
                  <a:srgbClr val="FF0000"/>
                </a:solidFill>
                <a:latin typeface="新宋体" panose="02010609030101010101" pitchFamily="49" charset="-122"/>
                <a:ea typeface="新宋体" panose="02010609030101010101" pitchFamily="49" charset="-122"/>
                <a:cs typeface="+mn-cs"/>
              </a:rPr>
              <a:t>管理活动的内容与要求</a:t>
            </a:r>
            <a:endParaRPr lang="zh-CN" altLang="en-US" b="1" dirty="0">
              <a:solidFill>
                <a:srgbClr val="FF0000"/>
              </a:solidFill>
              <a:latin typeface="新宋体" panose="02010609030101010101" pitchFamily="49" charset="-122"/>
              <a:ea typeface="新宋体" panose="02010609030101010101" pitchFamily="49" charset="-122"/>
              <a:cs typeface="+mn-cs"/>
            </a:endParaRPr>
          </a:p>
          <a:p>
            <a:pPr marL="609600" indent="-609600" algn="l">
              <a:buClrTx/>
              <a:buSzTx/>
              <a:buFontTx/>
            </a:pPr>
            <a:endParaRPr lang="zh-CN" altLang="en-US" sz="1800" b="1" dirty="0">
              <a:solidFill>
                <a:srgbClr val="FF0000"/>
              </a:solidFill>
              <a:latin typeface="新宋体" panose="02010609030101010101" pitchFamily="49" charset="-122"/>
              <a:ea typeface="新宋体" panose="02010609030101010101" pitchFamily="49" charset="-122"/>
              <a:cs typeface="+mn-cs"/>
            </a:endParaRPr>
          </a:p>
          <a:p>
            <a:pPr marL="609600" indent="-609600">
              <a:buClrTx/>
              <a:buSzTx/>
              <a:buFontTx/>
            </a:pPr>
            <a:r>
              <a:rPr lang="zh-CN" altLang="en-US" b="1" dirty="0">
                <a:solidFill>
                  <a:srgbClr val="0000FF"/>
                </a:solidFill>
                <a:latin typeface="新宋体" panose="02010609030101010101" pitchFamily="49" charset="-122"/>
                <a:ea typeface="新宋体" panose="02010609030101010101" pitchFamily="49" charset="-122"/>
                <a:cs typeface="+mn-cs"/>
              </a:rPr>
              <a:t>安全标志分类（</a:t>
            </a:r>
            <a:r>
              <a:rPr lang="zh-CN" altLang="en-US" b="1" dirty="0">
                <a:solidFill>
                  <a:srgbClr val="0000FF"/>
                </a:solidFill>
                <a:latin typeface="新宋体" panose="02010609030101010101" pitchFamily="49" charset="-122"/>
                <a:ea typeface="新宋体" panose="02010609030101010101" pitchFamily="49" charset="-122"/>
                <a:cs typeface="+mn-cs"/>
                <a:sym typeface="Arial" panose="020B0604020202020204" pitchFamily="34" charset="0"/>
              </a:rPr>
              <a:t>四大类型）</a:t>
            </a:r>
            <a:r>
              <a:rPr lang="zh-CN" altLang="en-US" dirty="0">
                <a:solidFill>
                  <a:srgbClr val="0000FF"/>
                </a:solidFill>
                <a:latin typeface="新宋体" panose="02010609030101010101" pitchFamily="49" charset="-122"/>
                <a:ea typeface="新宋体" panose="02010609030101010101" pitchFamily="49" charset="-122"/>
                <a:cs typeface="+mn-cs"/>
                <a:sym typeface="Arial" panose="020B0604020202020204" pitchFamily="34" charset="0"/>
              </a:rPr>
              <a:t> </a:t>
            </a:r>
            <a:endParaRPr lang="zh-CN" altLang="en-US" b="1" dirty="0">
              <a:solidFill>
                <a:srgbClr val="0000FF"/>
              </a:solidFill>
              <a:latin typeface="新宋体" panose="02010609030101010101" pitchFamily="49" charset="-122"/>
              <a:ea typeface="新宋体" panose="02010609030101010101" pitchFamily="49" charset="-122"/>
              <a:cs typeface="+mn-cs"/>
            </a:endParaRPr>
          </a:p>
          <a:p>
            <a:pPr marL="609600" indent="-609600">
              <a:buClrTx/>
              <a:buSzTx/>
              <a:buFontTx/>
            </a:pPr>
            <a:r>
              <a:rPr lang="zh-CN" altLang="en-US" b="1" dirty="0">
                <a:solidFill>
                  <a:srgbClr val="FF0000"/>
                </a:solidFill>
                <a:latin typeface="新宋体" panose="02010609030101010101" pitchFamily="49" charset="-122"/>
                <a:ea typeface="新宋体" panose="02010609030101010101" pitchFamily="49" charset="-122"/>
                <a:cs typeface="+mn-cs"/>
              </a:rPr>
              <a:t> 禁止标志</a:t>
            </a:r>
            <a:endParaRPr lang="zh-CN" altLang="en-US" b="1" dirty="0">
              <a:solidFill>
                <a:srgbClr val="0000FF"/>
              </a:solidFill>
              <a:latin typeface="新宋体" panose="02010609030101010101" pitchFamily="49" charset="-122"/>
              <a:ea typeface="新宋体" panose="02010609030101010101" pitchFamily="49" charset="-122"/>
              <a:cs typeface="+mn-cs"/>
            </a:endParaRPr>
          </a:p>
          <a:p>
            <a:pPr marL="609600" indent="-609600">
              <a:buClrTx/>
              <a:buSzTx/>
              <a:buFontTx/>
            </a:pPr>
            <a:r>
              <a:rPr lang="zh-CN" altLang="en-US" b="1" dirty="0">
                <a:solidFill>
                  <a:srgbClr val="FFC000"/>
                </a:solidFill>
                <a:latin typeface="新宋体" panose="02010609030101010101" pitchFamily="49" charset="-122"/>
                <a:ea typeface="新宋体" panose="02010609030101010101" pitchFamily="49" charset="-122"/>
                <a:cs typeface="+mn-cs"/>
              </a:rPr>
              <a:t> 警告标志</a:t>
            </a:r>
            <a:endParaRPr lang="zh-CN" altLang="en-US" b="1" dirty="0">
              <a:solidFill>
                <a:srgbClr val="FFC000"/>
              </a:solidFill>
              <a:latin typeface="新宋体" panose="02010609030101010101" pitchFamily="49" charset="-122"/>
              <a:ea typeface="新宋体" panose="02010609030101010101" pitchFamily="49" charset="-122"/>
              <a:cs typeface="+mn-cs"/>
            </a:endParaRPr>
          </a:p>
          <a:p>
            <a:pPr marL="609600" indent="-609600">
              <a:buClrTx/>
              <a:buSzTx/>
              <a:buFontTx/>
            </a:pPr>
            <a:r>
              <a:rPr lang="zh-CN" altLang="en-US" b="1" dirty="0">
                <a:solidFill>
                  <a:srgbClr val="0000FF"/>
                </a:solidFill>
                <a:latin typeface="新宋体" panose="02010609030101010101" pitchFamily="49" charset="-122"/>
                <a:ea typeface="新宋体" panose="02010609030101010101" pitchFamily="49" charset="-122"/>
                <a:cs typeface="+mn-cs"/>
              </a:rPr>
              <a:t>指令标志</a:t>
            </a:r>
            <a:endParaRPr lang="zh-CN" altLang="en-US" b="1" dirty="0">
              <a:solidFill>
                <a:srgbClr val="0000FF"/>
              </a:solidFill>
              <a:latin typeface="新宋体" panose="02010609030101010101" pitchFamily="49" charset="-122"/>
              <a:ea typeface="新宋体" panose="02010609030101010101" pitchFamily="49" charset="-122"/>
              <a:cs typeface="+mn-cs"/>
            </a:endParaRPr>
          </a:p>
          <a:p>
            <a:pPr marL="609600" indent="-609600">
              <a:buClrTx/>
              <a:buSzTx/>
              <a:buFontTx/>
            </a:pPr>
            <a:r>
              <a:rPr lang="zh-CN" altLang="en-US" b="1" dirty="0">
                <a:solidFill>
                  <a:srgbClr val="00B050"/>
                </a:solidFill>
                <a:latin typeface="新宋体" panose="02010609030101010101" pitchFamily="49" charset="-122"/>
                <a:ea typeface="新宋体" panose="02010609030101010101" pitchFamily="49" charset="-122"/>
                <a:cs typeface="+mn-cs"/>
              </a:rPr>
              <a:t>提示标志</a:t>
            </a:r>
            <a:endParaRPr lang="zh-CN" altLang="en-US" b="1" dirty="0">
              <a:solidFill>
                <a:srgbClr val="00B050"/>
              </a:solidFill>
              <a:latin typeface="新宋体" panose="02010609030101010101" pitchFamily="49" charset="-122"/>
              <a:ea typeface="新宋体" panose="02010609030101010101" pitchFamily="49" charset="-122"/>
              <a:cs typeface="+mn-cs"/>
            </a:endParaRPr>
          </a:p>
          <a:p>
            <a:pPr marL="609600" indent="-609600">
              <a:buClrTx/>
              <a:buSzTx/>
              <a:buFontTx/>
            </a:pPr>
            <a:endParaRPr lang="zh-CN" altLang="en-US" dirty="0">
              <a:solidFill>
                <a:srgbClr val="0000FF"/>
              </a:solidFill>
              <a:latin typeface="新宋体" panose="02010609030101010101" pitchFamily="49" charset="-122"/>
              <a:ea typeface="新宋体" panose="02010609030101010101" pitchFamily="49" charset="-122"/>
              <a:cs typeface="+mn-cs"/>
            </a:endParaRPr>
          </a:p>
          <a:p>
            <a:pPr marL="609600" indent="-609600" algn="l">
              <a:buClrTx/>
              <a:buSzTx/>
              <a:buFontTx/>
            </a:pPr>
            <a:endParaRPr lang="en-US" altLang="zh-CN" sz="2000" dirty="0">
              <a:solidFill>
                <a:srgbClr val="0000FF"/>
              </a:solidFill>
              <a:latin typeface="新宋体" panose="02010609030101010101" pitchFamily="49" charset="-122"/>
              <a:ea typeface="新宋体" panose="02010609030101010101" pitchFamily="49" charset="-122"/>
              <a:cs typeface="+mn-cs"/>
            </a:endParaRPr>
          </a:p>
        </p:txBody>
      </p:sp>
      <p:sp>
        <p:nvSpPr>
          <p:cNvPr id="69635" name="Text Box 4"/>
          <p:cNvSpPr txBox="1"/>
          <p:nvPr/>
        </p:nvSpPr>
        <p:spPr>
          <a:xfrm>
            <a:off x="827088" y="404813"/>
            <a:ext cx="184150" cy="366712"/>
          </a:xfrm>
          <a:prstGeom prst="rect">
            <a:avLst/>
          </a:prstGeom>
          <a:noFill/>
          <a:ln w="9525">
            <a:noFill/>
          </a:ln>
        </p:spPr>
        <p:txBody>
          <a:bodyPr wrap="none">
            <a:spAutoFit/>
          </a:bodyPr>
          <a:p>
            <a:endParaRPr lang="zh-CN" altLang="zh-CN" dirty="0">
              <a:latin typeface="新宋体" panose="02010609030101010101" pitchFamily="49" charset="-122"/>
              <a:ea typeface="新宋体" panose="02010609030101010101" pitchFamily="49" charset="-12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0658" name="Rectangle 3"/>
          <p:cNvSpPr>
            <a:spLocks noGrp="1"/>
          </p:cNvSpPr>
          <p:nvPr>
            <p:ph type="subTitle" idx="1"/>
          </p:nvPr>
        </p:nvSpPr>
        <p:spPr>
          <a:xfrm>
            <a:off x="982663" y="1136650"/>
            <a:ext cx="6913562" cy="5559425"/>
          </a:xfrm>
          <a:ln/>
        </p:spPr>
        <p:txBody>
          <a:bodyPr vert="horz" wrap="square" lIns="91440" tIns="45720" rIns="91440" bIns="45720" anchor="t" anchorCtr="0"/>
          <a:p>
            <a:pPr marL="609600" indent="-609600">
              <a:buClrTx/>
              <a:buSzTx/>
              <a:buFontTx/>
            </a:pPr>
            <a:r>
              <a:rPr lang="zh-CN" altLang="en-US" b="1" dirty="0">
                <a:solidFill>
                  <a:srgbClr val="0000FF"/>
                </a:solidFill>
                <a:latin typeface="新宋体" panose="02010609030101010101" pitchFamily="49" charset="-122"/>
                <a:ea typeface="新宋体" panose="02010609030101010101" pitchFamily="49" charset="-122"/>
                <a:cs typeface="+mn-cs"/>
              </a:rPr>
              <a:t>术语与定义</a:t>
            </a:r>
            <a:r>
              <a:rPr lang="zh-CN" altLang="en-US" dirty="0">
                <a:latin typeface="新宋体" panose="02010609030101010101" pitchFamily="49" charset="-122"/>
                <a:ea typeface="新宋体" panose="02010609030101010101" pitchFamily="49" charset="-122"/>
                <a:cs typeface="+mn-cs"/>
              </a:rPr>
              <a:t> </a:t>
            </a:r>
            <a:endParaRPr lang="zh-CN" altLang="en-US" dirty="0">
              <a:latin typeface="新宋体" panose="02010609030101010101" pitchFamily="49" charset="-122"/>
              <a:ea typeface="新宋体" panose="02010609030101010101" pitchFamily="49" charset="-122"/>
              <a:cs typeface="+mn-cs"/>
            </a:endParaRPr>
          </a:p>
          <a:p>
            <a:pPr marL="609600" indent="-609600" algn="l">
              <a:buClrTx/>
              <a:buSzTx/>
              <a:buFontTx/>
              <a:buChar char="•"/>
            </a:pPr>
            <a:r>
              <a:rPr lang="zh-CN" altLang="en-US" sz="2000" b="1" dirty="0">
                <a:solidFill>
                  <a:srgbClr val="FF0000"/>
                </a:solidFill>
                <a:latin typeface="新宋体" panose="02010609030101010101" pitchFamily="49" charset="-122"/>
                <a:ea typeface="新宋体" panose="02010609030101010101" pitchFamily="49" charset="-122"/>
                <a:cs typeface="+mn-cs"/>
              </a:rPr>
              <a:t>1安全色：</a:t>
            </a:r>
            <a:r>
              <a:rPr lang="zh-CN" altLang="en-US" sz="2000" dirty="0">
                <a:solidFill>
                  <a:srgbClr val="0D0D0D"/>
                </a:solidFill>
                <a:latin typeface="新宋体" panose="02010609030101010101" pitchFamily="49" charset="-122"/>
                <a:ea typeface="新宋体" panose="02010609030101010101" pitchFamily="49" charset="-122"/>
                <a:cs typeface="+mn-cs"/>
              </a:rPr>
              <a:t>传递安全信息含义的颜色。</a:t>
            </a:r>
            <a:endParaRPr lang="zh-CN" altLang="en-US" sz="2000" dirty="0">
              <a:solidFill>
                <a:srgbClr val="0D0D0D"/>
              </a:solidFill>
              <a:latin typeface="新宋体" panose="02010609030101010101" pitchFamily="49" charset="-122"/>
              <a:ea typeface="新宋体" panose="02010609030101010101" pitchFamily="49" charset="-122"/>
              <a:cs typeface="+mn-cs"/>
            </a:endParaRPr>
          </a:p>
          <a:p>
            <a:pPr marL="609600" indent="-609600" algn="l">
              <a:buClrTx/>
              <a:buSzTx/>
              <a:buFontTx/>
              <a:buChar char="•"/>
            </a:pPr>
            <a:r>
              <a:rPr lang="zh-CN" altLang="en-US" sz="2000" b="1" dirty="0">
                <a:solidFill>
                  <a:srgbClr val="FF0000"/>
                </a:solidFill>
                <a:latin typeface="新宋体" panose="02010609030101010101" pitchFamily="49" charset="-122"/>
                <a:ea typeface="新宋体" panose="02010609030101010101" pitchFamily="49" charset="-122"/>
                <a:cs typeface="+mn-cs"/>
              </a:rPr>
              <a:t>2 对比色：</a:t>
            </a:r>
            <a:r>
              <a:rPr lang="zh-CN" altLang="en-US" sz="2000" dirty="0">
                <a:solidFill>
                  <a:srgbClr val="0D0D0D"/>
                </a:solidFill>
                <a:latin typeface="新宋体" panose="02010609030101010101" pitchFamily="49" charset="-122"/>
                <a:ea typeface="新宋体" panose="02010609030101010101" pitchFamily="49" charset="-122"/>
                <a:cs typeface="+mn-cs"/>
              </a:rPr>
              <a:t>能使安全色更加醒目的颜色，也称为反衬。</a:t>
            </a:r>
            <a:endParaRPr lang="zh-CN" altLang="en-US" sz="2000" dirty="0">
              <a:solidFill>
                <a:srgbClr val="0D0D0D"/>
              </a:solidFill>
              <a:latin typeface="新宋体" panose="02010609030101010101" pitchFamily="49" charset="-122"/>
              <a:ea typeface="新宋体" panose="02010609030101010101" pitchFamily="49" charset="-122"/>
              <a:cs typeface="+mn-cs"/>
            </a:endParaRPr>
          </a:p>
          <a:p>
            <a:pPr marL="609600" indent="-609600" algn="l">
              <a:buClrTx/>
              <a:buSzTx/>
              <a:buFontTx/>
              <a:buChar char="•"/>
            </a:pPr>
            <a:r>
              <a:rPr lang="zh-CN" altLang="en-US" sz="2000" b="1" dirty="0">
                <a:solidFill>
                  <a:srgbClr val="FF0000"/>
                </a:solidFill>
                <a:latin typeface="新宋体" panose="02010609030101010101" pitchFamily="49" charset="-122"/>
                <a:ea typeface="新宋体" panose="02010609030101010101" pitchFamily="49" charset="-122"/>
                <a:cs typeface="+mn-cs"/>
              </a:rPr>
              <a:t>3 安全标志：</a:t>
            </a:r>
            <a:r>
              <a:rPr lang="zh-CN" altLang="en-US" sz="2000" dirty="0">
                <a:solidFill>
                  <a:srgbClr val="0D0D0D"/>
                </a:solidFill>
                <a:latin typeface="新宋体" panose="02010609030101010101" pitchFamily="49" charset="-122"/>
                <a:ea typeface="新宋体" panose="02010609030101010101" pitchFamily="49" charset="-122"/>
                <a:cs typeface="+mn-cs"/>
              </a:rPr>
              <a:t>用以表达特定安全信息的标志，由图形符号、安全色、几何形状（边框）或文字构成。</a:t>
            </a:r>
            <a:endParaRPr lang="zh-CN" altLang="en-US" sz="2000" dirty="0">
              <a:solidFill>
                <a:srgbClr val="0D0D0D"/>
              </a:solidFill>
              <a:latin typeface="新宋体" panose="02010609030101010101" pitchFamily="49" charset="-122"/>
              <a:ea typeface="新宋体" panose="02010609030101010101" pitchFamily="49" charset="-122"/>
              <a:cs typeface="+mn-cs"/>
            </a:endParaRPr>
          </a:p>
          <a:p>
            <a:pPr marL="609600" indent="-609600" algn="l">
              <a:buClrTx/>
              <a:buSzTx/>
              <a:buFontTx/>
              <a:buChar char="•"/>
            </a:pPr>
            <a:r>
              <a:rPr lang="zh-CN" altLang="en-US" sz="2000" b="1" dirty="0">
                <a:solidFill>
                  <a:srgbClr val="FF0000"/>
                </a:solidFill>
                <a:latin typeface="新宋体" panose="02010609030101010101" pitchFamily="49" charset="-122"/>
                <a:ea typeface="新宋体" panose="02010609030101010101" pitchFamily="49" charset="-122"/>
                <a:cs typeface="+mn-cs"/>
              </a:rPr>
              <a:t>4 禁止标志：</a:t>
            </a:r>
            <a:r>
              <a:rPr lang="zh-CN" altLang="en-US" sz="2000" dirty="0">
                <a:solidFill>
                  <a:srgbClr val="0D0D0D"/>
                </a:solidFill>
                <a:latin typeface="新宋体" panose="02010609030101010101" pitchFamily="49" charset="-122"/>
                <a:ea typeface="新宋体" panose="02010609030101010101" pitchFamily="49" charset="-122"/>
                <a:cs typeface="+mn-cs"/>
              </a:rPr>
              <a:t>禁止人们不安全行为的图形标志。</a:t>
            </a:r>
            <a:endParaRPr lang="zh-CN" altLang="en-US" sz="2000" dirty="0">
              <a:solidFill>
                <a:srgbClr val="0D0D0D"/>
              </a:solidFill>
              <a:latin typeface="新宋体" panose="02010609030101010101" pitchFamily="49" charset="-122"/>
              <a:ea typeface="新宋体" panose="02010609030101010101" pitchFamily="49" charset="-122"/>
              <a:cs typeface="+mn-cs"/>
            </a:endParaRPr>
          </a:p>
          <a:p>
            <a:pPr marL="609600" indent="-609600" algn="l">
              <a:buClrTx/>
              <a:buSzTx/>
              <a:buFontTx/>
              <a:buChar char="•"/>
            </a:pPr>
            <a:r>
              <a:rPr lang="zh-CN" altLang="en-US" sz="2000" b="1" dirty="0">
                <a:solidFill>
                  <a:srgbClr val="FF0000"/>
                </a:solidFill>
                <a:latin typeface="新宋体" panose="02010609030101010101" pitchFamily="49" charset="-122"/>
                <a:ea typeface="新宋体" panose="02010609030101010101" pitchFamily="49" charset="-122"/>
                <a:cs typeface="+mn-cs"/>
              </a:rPr>
              <a:t>5 警告标志：</a:t>
            </a:r>
            <a:r>
              <a:rPr lang="zh-CN" altLang="en-US" sz="2000" dirty="0">
                <a:solidFill>
                  <a:srgbClr val="0D0D0D"/>
                </a:solidFill>
                <a:latin typeface="新宋体" panose="02010609030101010101" pitchFamily="49" charset="-122"/>
                <a:ea typeface="新宋体" panose="02010609030101010101" pitchFamily="49" charset="-122"/>
                <a:cs typeface="+mn-cs"/>
              </a:rPr>
              <a:t>提醒人们对周围环境引起注意，以避免可</a:t>
            </a:r>
            <a:endParaRPr lang="zh-CN" altLang="en-US" sz="2000" dirty="0">
              <a:solidFill>
                <a:srgbClr val="0D0D0D"/>
              </a:solidFill>
              <a:latin typeface="新宋体" panose="02010609030101010101" pitchFamily="49" charset="-122"/>
              <a:ea typeface="新宋体" panose="02010609030101010101" pitchFamily="49" charset="-122"/>
              <a:cs typeface="+mn-cs"/>
            </a:endParaRPr>
          </a:p>
          <a:p>
            <a:pPr marL="609600" indent="-609600" algn="l">
              <a:buClrTx/>
              <a:buSzTx/>
              <a:buFontTx/>
              <a:buChar char="•"/>
            </a:pPr>
            <a:r>
              <a:rPr lang="zh-CN" altLang="en-US" sz="2000" dirty="0">
                <a:solidFill>
                  <a:srgbClr val="0D0D0D"/>
                </a:solidFill>
                <a:latin typeface="新宋体" panose="02010609030101010101" pitchFamily="49" charset="-122"/>
                <a:ea typeface="新宋体" panose="02010609030101010101" pitchFamily="49" charset="-122"/>
                <a:cs typeface="+mn-cs"/>
              </a:rPr>
              <a:t>                     能发生危险的图形标志。</a:t>
            </a:r>
            <a:endParaRPr lang="zh-CN" altLang="en-US" sz="2000" dirty="0">
              <a:solidFill>
                <a:srgbClr val="0D0D0D"/>
              </a:solidFill>
              <a:latin typeface="新宋体" panose="02010609030101010101" pitchFamily="49" charset="-122"/>
              <a:ea typeface="新宋体" panose="02010609030101010101" pitchFamily="49" charset="-122"/>
              <a:cs typeface="+mn-cs"/>
            </a:endParaRPr>
          </a:p>
          <a:p>
            <a:pPr marL="609600" indent="-609600" algn="l">
              <a:buClrTx/>
              <a:buSzTx/>
              <a:buFontTx/>
              <a:buChar char="•"/>
            </a:pPr>
            <a:r>
              <a:rPr lang="zh-CN" altLang="en-US" sz="2000" b="1" dirty="0">
                <a:solidFill>
                  <a:srgbClr val="FF0000"/>
                </a:solidFill>
                <a:latin typeface="新宋体" panose="02010609030101010101" pitchFamily="49" charset="-122"/>
                <a:ea typeface="新宋体" panose="02010609030101010101" pitchFamily="49" charset="-122"/>
                <a:cs typeface="+mn-cs"/>
              </a:rPr>
              <a:t>6 指令标志：</a:t>
            </a:r>
            <a:r>
              <a:rPr lang="zh-CN" altLang="en-US" sz="2000" dirty="0">
                <a:solidFill>
                  <a:srgbClr val="0D0D0D"/>
                </a:solidFill>
                <a:latin typeface="新宋体" panose="02010609030101010101" pitchFamily="49" charset="-122"/>
                <a:ea typeface="新宋体" panose="02010609030101010101" pitchFamily="49" charset="-122"/>
                <a:cs typeface="+mn-cs"/>
              </a:rPr>
              <a:t>强制人们必须做出某种动作或采用防范措</a:t>
            </a:r>
            <a:endParaRPr lang="zh-CN" altLang="en-US" sz="2000" dirty="0">
              <a:solidFill>
                <a:srgbClr val="0D0D0D"/>
              </a:solidFill>
              <a:latin typeface="新宋体" panose="02010609030101010101" pitchFamily="49" charset="-122"/>
              <a:ea typeface="新宋体" panose="02010609030101010101" pitchFamily="49" charset="-122"/>
              <a:cs typeface="+mn-cs"/>
            </a:endParaRPr>
          </a:p>
          <a:p>
            <a:pPr marL="609600" indent="-609600" algn="l">
              <a:buClrTx/>
              <a:buSzTx/>
              <a:buFontTx/>
              <a:buChar char="•"/>
            </a:pPr>
            <a:r>
              <a:rPr lang="zh-CN" altLang="en-US" sz="2000" dirty="0">
                <a:solidFill>
                  <a:srgbClr val="0D0D0D"/>
                </a:solidFill>
                <a:latin typeface="新宋体" panose="02010609030101010101" pitchFamily="49" charset="-122"/>
                <a:ea typeface="新宋体" panose="02010609030101010101" pitchFamily="49" charset="-122"/>
                <a:cs typeface="+mn-cs"/>
              </a:rPr>
              <a:t>                    施的图形标志。</a:t>
            </a:r>
            <a:endParaRPr lang="zh-CN" altLang="en-US" sz="2000" dirty="0">
              <a:solidFill>
                <a:srgbClr val="0D0D0D"/>
              </a:solidFill>
              <a:latin typeface="新宋体" panose="02010609030101010101" pitchFamily="49" charset="-122"/>
              <a:ea typeface="新宋体" panose="02010609030101010101" pitchFamily="49" charset="-122"/>
              <a:cs typeface="+mn-cs"/>
            </a:endParaRPr>
          </a:p>
          <a:p>
            <a:pPr marL="609600" indent="-609600" algn="l">
              <a:buClrTx/>
              <a:buSzTx/>
              <a:buFontTx/>
              <a:buChar char="•"/>
            </a:pPr>
            <a:r>
              <a:rPr lang="zh-CN" altLang="en-US" sz="2000" b="1" dirty="0">
                <a:solidFill>
                  <a:srgbClr val="FF0000"/>
                </a:solidFill>
                <a:latin typeface="新宋体" panose="02010609030101010101" pitchFamily="49" charset="-122"/>
                <a:ea typeface="新宋体" panose="02010609030101010101" pitchFamily="49" charset="-122"/>
                <a:cs typeface="+mn-cs"/>
              </a:rPr>
              <a:t>7 提示标志：</a:t>
            </a:r>
            <a:r>
              <a:rPr lang="zh-CN" altLang="en-US" sz="2000" dirty="0">
                <a:solidFill>
                  <a:srgbClr val="0D0D0D"/>
                </a:solidFill>
                <a:latin typeface="新宋体" panose="02010609030101010101" pitchFamily="49" charset="-122"/>
                <a:ea typeface="新宋体" panose="02010609030101010101" pitchFamily="49" charset="-122"/>
                <a:cs typeface="+mn-cs"/>
              </a:rPr>
              <a:t>向人们提供某种信息（如标明安全设施或</a:t>
            </a:r>
            <a:endParaRPr lang="zh-CN" altLang="en-US" sz="2000" dirty="0">
              <a:solidFill>
                <a:srgbClr val="0D0D0D"/>
              </a:solidFill>
              <a:latin typeface="新宋体" panose="02010609030101010101" pitchFamily="49" charset="-122"/>
              <a:ea typeface="新宋体" panose="02010609030101010101" pitchFamily="49" charset="-122"/>
              <a:cs typeface="+mn-cs"/>
            </a:endParaRPr>
          </a:p>
          <a:p>
            <a:pPr marL="609600" indent="-609600" algn="l">
              <a:buClrTx/>
              <a:buSzTx/>
              <a:buFontTx/>
              <a:buChar char="•"/>
            </a:pPr>
            <a:r>
              <a:rPr lang="zh-CN" altLang="en-US" sz="2000" dirty="0">
                <a:solidFill>
                  <a:srgbClr val="0D0D0D"/>
                </a:solidFill>
                <a:latin typeface="新宋体" panose="02010609030101010101" pitchFamily="49" charset="-122"/>
                <a:ea typeface="新宋体" panose="02010609030101010101" pitchFamily="49" charset="-122"/>
                <a:cs typeface="+mn-cs"/>
              </a:rPr>
              <a:t>                    场所等）的图形标志。</a:t>
            </a:r>
            <a:endParaRPr lang="zh-CN" altLang="en-US" sz="2000" dirty="0">
              <a:solidFill>
                <a:srgbClr val="0D0D0D"/>
              </a:solidFill>
              <a:latin typeface="新宋体" panose="02010609030101010101" pitchFamily="49" charset="-122"/>
              <a:ea typeface="新宋体" panose="02010609030101010101" pitchFamily="49" charset="-122"/>
              <a:cs typeface="+mn-cs"/>
            </a:endParaRPr>
          </a:p>
          <a:p>
            <a:pPr marL="609600" indent="-609600" algn="l">
              <a:buClrTx/>
              <a:buSzTx/>
              <a:buFontTx/>
              <a:buChar char="•"/>
            </a:pPr>
            <a:r>
              <a:rPr lang="zh-CN" altLang="en-US" sz="2000" b="1" dirty="0">
                <a:solidFill>
                  <a:srgbClr val="FF0000"/>
                </a:solidFill>
                <a:latin typeface="新宋体" panose="02010609030101010101" pitchFamily="49" charset="-122"/>
                <a:ea typeface="新宋体" panose="02010609030101010101" pitchFamily="49" charset="-122"/>
                <a:cs typeface="+mn-cs"/>
              </a:rPr>
              <a:t>8 说明标志：</a:t>
            </a:r>
            <a:r>
              <a:rPr lang="zh-CN" altLang="en-US" sz="2000" dirty="0">
                <a:solidFill>
                  <a:srgbClr val="0D0D0D"/>
                </a:solidFill>
                <a:latin typeface="新宋体" panose="02010609030101010101" pitchFamily="49" charset="-122"/>
                <a:ea typeface="新宋体" panose="02010609030101010101" pitchFamily="49" charset="-122"/>
                <a:cs typeface="+mn-cs"/>
              </a:rPr>
              <a:t>向人们提供特定提示信息（标明安全分类</a:t>
            </a:r>
            <a:endParaRPr lang="zh-CN" altLang="en-US" sz="2000" dirty="0">
              <a:solidFill>
                <a:srgbClr val="0D0D0D"/>
              </a:solidFill>
              <a:latin typeface="新宋体" panose="02010609030101010101" pitchFamily="49" charset="-122"/>
              <a:ea typeface="新宋体" panose="02010609030101010101" pitchFamily="49" charset="-122"/>
              <a:cs typeface="+mn-cs"/>
            </a:endParaRPr>
          </a:p>
          <a:p>
            <a:pPr marL="609600" indent="-609600" algn="l">
              <a:buClrTx/>
              <a:buSzTx/>
              <a:buFontTx/>
              <a:buChar char="•"/>
            </a:pPr>
            <a:r>
              <a:rPr lang="zh-CN" altLang="en-US" sz="2000" dirty="0">
                <a:solidFill>
                  <a:srgbClr val="0D0D0D"/>
                </a:solidFill>
                <a:latin typeface="新宋体" panose="02010609030101010101" pitchFamily="49" charset="-122"/>
                <a:ea typeface="新宋体" panose="02010609030101010101" pitchFamily="49" charset="-122"/>
                <a:cs typeface="+mn-cs"/>
              </a:rPr>
              <a:t>                      或防护措施等）的标记，由几何图形边</a:t>
            </a:r>
            <a:endParaRPr lang="zh-CN" altLang="en-US" sz="2000" dirty="0">
              <a:solidFill>
                <a:srgbClr val="0D0D0D"/>
              </a:solidFill>
              <a:latin typeface="新宋体" panose="02010609030101010101" pitchFamily="49" charset="-122"/>
              <a:ea typeface="新宋体" panose="02010609030101010101" pitchFamily="49" charset="-122"/>
              <a:cs typeface="+mn-cs"/>
            </a:endParaRPr>
          </a:p>
          <a:p>
            <a:pPr marL="609600" indent="-609600" algn="l">
              <a:buClrTx/>
              <a:buSzTx/>
              <a:buFontTx/>
              <a:buChar char="•"/>
            </a:pPr>
            <a:r>
              <a:rPr lang="zh-CN" altLang="en-US" sz="2000" dirty="0">
                <a:solidFill>
                  <a:srgbClr val="0D0D0D"/>
                </a:solidFill>
                <a:latin typeface="新宋体" panose="02010609030101010101" pitchFamily="49" charset="-122"/>
                <a:ea typeface="新宋体" panose="02010609030101010101" pitchFamily="49" charset="-122"/>
                <a:cs typeface="+mn-cs"/>
              </a:rPr>
              <a:t>                      框和文字构成。</a:t>
            </a:r>
            <a:endParaRPr lang="zh-CN" altLang="en-US" sz="2000" dirty="0">
              <a:solidFill>
                <a:srgbClr val="0D0D0D"/>
              </a:solidFill>
              <a:latin typeface="新宋体" panose="02010609030101010101" pitchFamily="49" charset="-122"/>
              <a:ea typeface="新宋体" panose="02010609030101010101" pitchFamily="49" charset="-122"/>
              <a:cs typeface="+mn-cs"/>
            </a:endParaRPr>
          </a:p>
          <a:p>
            <a:pPr marL="609600" indent="-609600" algn="l">
              <a:buClrTx/>
              <a:buSzTx/>
              <a:buFontTx/>
              <a:buChar char="•"/>
            </a:pPr>
            <a:endParaRPr lang="zh-CN" altLang="en-US" sz="1400" dirty="0">
              <a:solidFill>
                <a:srgbClr val="0D0D0D"/>
              </a:solidFill>
              <a:latin typeface="新宋体" panose="02010609030101010101" pitchFamily="49" charset="-122"/>
              <a:ea typeface="新宋体" panose="02010609030101010101" pitchFamily="49" charset="-122"/>
              <a:cs typeface="+mn-cs"/>
            </a:endParaRPr>
          </a:p>
        </p:txBody>
      </p:sp>
      <p:sp>
        <p:nvSpPr>
          <p:cNvPr id="70659" name="Text Box 4"/>
          <p:cNvSpPr txBox="1"/>
          <p:nvPr/>
        </p:nvSpPr>
        <p:spPr>
          <a:xfrm>
            <a:off x="827088" y="404813"/>
            <a:ext cx="184150" cy="366712"/>
          </a:xfrm>
          <a:prstGeom prst="rect">
            <a:avLst/>
          </a:prstGeom>
          <a:noFill/>
          <a:ln w="9525">
            <a:noFill/>
          </a:ln>
        </p:spPr>
        <p:txBody>
          <a:bodyPr wrap="none">
            <a:spAutoFit/>
          </a:bodyPr>
          <a:p>
            <a:endParaRPr lang="zh-CN" altLang="zh-CN" dirty="0">
              <a:latin typeface="新宋体" panose="02010609030101010101" pitchFamily="49" charset="-122"/>
              <a:ea typeface="新宋体" panose="02010609030101010101" pitchFamily="49" charset="-122"/>
            </a:endParaRPr>
          </a:p>
        </p:txBody>
      </p:sp>
      <p:sp>
        <p:nvSpPr>
          <p:cNvPr id="70660" name="Rectangle 5"/>
          <p:cNvSpPr/>
          <p:nvPr/>
        </p:nvSpPr>
        <p:spPr>
          <a:xfrm>
            <a:off x="838200" y="1066800"/>
            <a:ext cx="7200900" cy="5791200"/>
          </a:xfrm>
          <a:prstGeom prst="rect">
            <a:avLst/>
          </a:prstGeom>
          <a:noFill/>
          <a:ln w="9525">
            <a:noFill/>
          </a:ln>
        </p:spPr>
        <p:txBody>
          <a:bodyPr/>
          <a:p>
            <a:pPr marL="609600" indent="-609600" defTabSz="914400">
              <a:spcBef>
                <a:spcPct val="20000"/>
              </a:spcBef>
              <a:buFont typeface="Wingdings" panose="05000000000000000000" pitchFamily="2" charset="2"/>
              <a:tabLst>
                <a:tab pos="373380" algn="l"/>
              </a:tabLst>
            </a:pPr>
            <a:endParaRPr lang="zh-CN" altLang="zh-CN" sz="2000" dirty="0">
              <a:latin typeface="新宋体" panose="02010609030101010101" pitchFamily="49" charset="-122"/>
              <a:ea typeface="新宋体" panose="02010609030101010101" pitchFamily="49"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1" name="Text Box 2"/>
          <p:cNvSpPr txBox="1"/>
          <p:nvPr/>
        </p:nvSpPr>
        <p:spPr>
          <a:xfrm>
            <a:off x="533400" y="1371600"/>
            <a:ext cx="8802688" cy="830263"/>
          </a:xfrm>
          <a:prstGeom prst="rect">
            <a:avLst/>
          </a:prstGeom>
          <a:noFill/>
          <a:ln w="9525">
            <a:noFill/>
          </a:ln>
        </p:spPr>
        <p:txBody>
          <a:bodyPr wrap="none">
            <a:spAutoFit/>
          </a:bodyPr>
          <a:p>
            <a:r>
              <a:rPr lang="zh-CN" altLang="en-US" sz="2400" dirty="0">
                <a:solidFill>
                  <a:srgbClr val="FF0000"/>
                </a:solidFill>
                <a:latin typeface="新宋体" panose="02010609030101010101" pitchFamily="49" charset="-122"/>
                <a:ea typeface="新宋体" panose="02010609030101010101" pitchFamily="49" charset="-122"/>
              </a:rPr>
              <a:t>驾驶室</a:t>
            </a:r>
            <a:r>
              <a:rPr lang="en-US" altLang="zh-CN" sz="2400" dirty="0">
                <a:solidFill>
                  <a:srgbClr val="FF0000"/>
                </a:solidFill>
                <a:latin typeface="新宋体" panose="02010609030101010101" pitchFamily="49" charset="-122"/>
                <a:ea typeface="新宋体" panose="02010609030101010101" pitchFamily="49" charset="-122"/>
              </a:rPr>
              <a:t>---</a:t>
            </a:r>
            <a:r>
              <a:rPr lang="zh-CN" altLang="en-US" sz="2400" dirty="0">
                <a:solidFill>
                  <a:srgbClr val="FF0000"/>
                </a:solidFill>
                <a:latin typeface="新宋体" panose="02010609030101010101" pitchFamily="49" charset="-122"/>
                <a:ea typeface="新宋体" panose="02010609030101010101" pitchFamily="49" charset="-122"/>
              </a:rPr>
              <a:t>是挖掘机控制和操纵的“机房”</a:t>
            </a:r>
            <a:r>
              <a:rPr lang="en-US" altLang="zh-CN" sz="2400" dirty="0">
                <a:solidFill>
                  <a:srgbClr val="FF0000"/>
                </a:solidFill>
                <a:latin typeface="新宋体" panose="02010609030101010101" pitchFamily="49" charset="-122"/>
                <a:ea typeface="新宋体" panose="02010609030101010101" pitchFamily="49" charset="-122"/>
              </a:rPr>
              <a:t>,</a:t>
            </a:r>
            <a:r>
              <a:rPr lang="zh-CN" altLang="en-US" sz="2400" dirty="0">
                <a:solidFill>
                  <a:srgbClr val="FF0000"/>
                </a:solidFill>
                <a:latin typeface="新宋体" panose="02010609030101010101" pitchFamily="49" charset="-122"/>
                <a:ea typeface="新宋体" panose="02010609030101010101" pitchFamily="49" charset="-122"/>
              </a:rPr>
              <a:t>所以对驾驶室里面的</a:t>
            </a:r>
            <a:endParaRPr lang="zh-CN" altLang="en-US" sz="2400" dirty="0">
              <a:solidFill>
                <a:srgbClr val="FF0000"/>
              </a:solidFill>
              <a:latin typeface="新宋体" panose="02010609030101010101" pitchFamily="49" charset="-122"/>
              <a:ea typeface="新宋体" panose="02010609030101010101" pitchFamily="49" charset="-122"/>
            </a:endParaRPr>
          </a:p>
          <a:p>
            <a:r>
              <a:rPr lang="zh-CN" altLang="en-US" sz="2400" dirty="0">
                <a:solidFill>
                  <a:srgbClr val="FF0000"/>
                </a:solidFill>
                <a:latin typeface="新宋体" panose="02010609030101010101" pitchFamily="49" charset="-122"/>
                <a:ea typeface="新宋体" panose="02010609030101010101" pitchFamily="49" charset="-122"/>
              </a:rPr>
              <a:t>配置要求较高</a:t>
            </a:r>
            <a:r>
              <a:rPr lang="en-US" altLang="zh-CN" sz="2400" dirty="0">
                <a:solidFill>
                  <a:srgbClr val="FF0000"/>
                </a:solidFill>
                <a:latin typeface="新宋体" panose="02010609030101010101" pitchFamily="49" charset="-122"/>
                <a:ea typeface="新宋体" panose="02010609030101010101" pitchFamily="49" charset="-122"/>
              </a:rPr>
              <a:t>.</a:t>
            </a:r>
            <a:endParaRPr lang="en-US" altLang="zh-CN" sz="2400" dirty="0">
              <a:solidFill>
                <a:srgbClr val="FF0000"/>
              </a:solidFill>
              <a:latin typeface="新宋体" panose="02010609030101010101" pitchFamily="49" charset="-122"/>
              <a:ea typeface="新宋体" panose="02010609030101010101" pitchFamily="49" charset="-122"/>
            </a:endParaRPr>
          </a:p>
        </p:txBody>
      </p:sp>
      <p:sp>
        <p:nvSpPr>
          <p:cNvPr id="7172" name="Text Box 3"/>
          <p:cNvSpPr txBox="1"/>
          <p:nvPr/>
        </p:nvSpPr>
        <p:spPr>
          <a:xfrm>
            <a:off x="685800" y="2286000"/>
            <a:ext cx="4083050" cy="461963"/>
          </a:xfrm>
          <a:prstGeom prst="rect">
            <a:avLst/>
          </a:prstGeom>
          <a:noFill/>
          <a:ln w="9525">
            <a:noFill/>
          </a:ln>
        </p:spPr>
        <p:txBody>
          <a:bodyPr wrap="none">
            <a:spAutoFit/>
          </a:bodyPr>
          <a:p>
            <a:r>
              <a:rPr lang="en-US" altLang="zh-CN" sz="2400" dirty="0">
                <a:latin typeface="新宋体" panose="02010609030101010101" pitchFamily="49" charset="-122"/>
                <a:ea typeface="新宋体" panose="02010609030101010101" pitchFamily="49" charset="-122"/>
              </a:rPr>
              <a:t>1.</a:t>
            </a:r>
            <a:r>
              <a:rPr lang="zh-CN" altLang="en-US" sz="2000" dirty="0">
                <a:solidFill>
                  <a:schemeClr val="hlink"/>
                </a:solidFill>
                <a:latin typeface="新宋体" panose="02010609030101010101" pitchFamily="49" charset="-122"/>
                <a:ea typeface="新宋体" panose="02010609030101010101" pitchFamily="49" charset="-122"/>
              </a:rPr>
              <a:t>首先必须符合人机工程学的要求</a:t>
            </a:r>
            <a:endParaRPr lang="zh-CN" altLang="en-US" sz="2000" dirty="0">
              <a:solidFill>
                <a:schemeClr val="hlink"/>
              </a:solidFill>
              <a:latin typeface="新宋体" panose="02010609030101010101" pitchFamily="49" charset="-122"/>
              <a:ea typeface="新宋体" panose="02010609030101010101" pitchFamily="49" charset="-122"/>
            </a:endParaRPr>
          </a:p>
        </p:txBody>
      </p:sp>
      <p:sp>
        <p:nvSpPr>
          <p:cNvPr id="7173" name="Text Box 4"/>
          <p:cNvSpPr txBox="1"/>
          <p:nvPr/>
        </p:nvSpPr>
        <p:spPr>
          <a:xfrm>
            <a:off x="685800" y="2743200"/>
            <a:ext cx="7545388" cy="769938"/>
          </a:xfrm>
          <a:prstGeom prst="rect">
            <a:avLst/>
          </a:prstGeom>
          <a:noFill/>
          <a:ln w="9525">
            <a:noFill/>
          </a:ln>
        </p:spPr>
        <p:txBody>
          <a:bodyPr wrap="none">
            <a:spAutoFit/>
          </a:bodyPr>
          <a:p>
            <a:r>
              <a:rPr lang="en-US" altLang="zh-CN" sz="2400" dirty="0">
                <a:latin typeface="新宋体" panose="02010609030101010101" pitchFamily="49" charset="-122"/>
                <a:ea typeface="新宋体" panose="02010609030101010101" pitchFamily="49" charset="-122"/>
              </a:rPr>
              <a:t>2.</a:t>
            </a:r>
            <a:r>
              <a:rPr lang="zh-CN" altLang="en-US" sz="2000" dirty="0">
                <a:solidFill>
                  <a:schemeClr val="hlink"/>
                </a:solidFill>
                <a:latin typeface="新宋体" panose="02010609030101010101" pitchFamily="49" charset="-122"/>
                <a:ea typeface="新宋体" panose="02010609030101010101" pitchFamily="49" charset="-122"/>
              </a:rPr>
              <a:t>内饰及其他配置要求高档化，轿车化</a:t>
            </a:r>
            <a:r>
              <a:rPr lang="en-US" altLang="zh-CN" sz="2000" dirty="0">
                <a:solidFill>
                  <a:schemeClr val="hlink"/>
                </a:solidFill>
                <a:latin typeface="新宋体" panose="02010609030101010101" pitchFamily="49" charset="-122"/>
                <a:ea typeface="新宋体" panose="02010609030101010101" pitchFamily="49" charset="-122"/>
              </a:rPr>
              <a:t>,</a:t>
            </a:r>
            <a:r>
              <a:rPr lang="zh-CN" altLang="en-US" sz="2000" dirty="0">
                <a:solidFill>
                  <a:schemeClr val="hlink"/>
                </a:solidFill>
                <a:latin typeface="新宋体" panose="02010609030101010101" pitchFamily="49" charset="-122"/>
                <a:ea typeface="新宋体" panose="02010609030101010101" pitchFamily="49" charset="-122"/>
              </a:rPr>
              <a:t>包括座椅</a:t>
            </a:r>
            <a:r>
              <a:rPr lang="en-US" altLang="zh-CN" sz="2000" dirty="0">
                <a:solidFill>
                  <a:schemeClr val="hlink"/>
                </a:solidFill>
                <a:latin typeface="新宋体" panose="02010609030101010101" pitchFamily="49" charset="-122"/>
                <a:ea typeface="新宋体" panose="02010609030101010101" pitchFamily="49" charset="-122"/>
              </a:rPr>
              <a:t>,</a:t>
            </a:r>
            <a:r>
              <a:rPr lang="zh-CN" altLang="en-US" sz="2000" dirty="0">
                <a:solidFill>
                  <a:schemeClr val="hlink"/>
                </a:solidFill>
                <a:latin typeface="新宋体" panose="02010609030101010101" pitchFamily="49" charset="-122"/>
                <a:ea typeface="新宋体" panose="02010609030101010101" pitchFamily="49" charset="-122"/>
              </a:rPr>
              <a:t>扶手箱，音响</a:t>
            </a:r>
            <a:r>
              <a:rPr lang="en-US" altLang="zh-CN" sz="2000" dirty="0">
                <a:solidFill>
                  <a:schemeClr val="hlink"/>
                </a:solidFill>
                <a:latin typeface="新宋体" panose="02010609030101010101" pitchFamily="49" charset="-122"/>
                <a:ea typeface="新宋体" panose="02010609030101010101" pitchFamily="49" charset="-122"/>
              </a:rPr>
              <a:t>,</a:t>
            </a:r>
            <a:endParaRPr lang="en-US" altLang="zh-CN" sz="2000" dirty="0">
              <a:solidFill>
                <a:schemeClr val="hlink"/>
              </a:solidFill>
              <a:latin typeface="新宋体" panose="02010609030101010101" pitchFamily="49" charset="-122"/>
              <a:ea typeface="新宋体" panose="02010609030101010101" pitchFamily="49" charset="-122"/>
            </a:endParaRPr>
          </a:p>
          <a:p>
            <a:r>
              <a:rPr lang="zh-CN" altLang="en-US" sz="2000" dirty="0">
                <a:solidFill>
                  <a:schemeClr val="hlink"/>
                </a:solidFill>
                <a:latin typeface="新宋体" panose="02010609030101010101" pitchFamily="49" charset="-122"/>
                <a:ea typeface="新宋体" panose="02010609030101010101" pitchFamily="49" charset="-122"/>
              </a:rPr>
              <a:t>空调</a:t>
            </a:r>
            <a:r>
              <a:rPr lang="en-US" altLang="zh-CN" sz="2000" dirty="0">
                <a:solidFill>
                  <a:schemeClr val="hlink"/>
                </a:solidFill>
                <a:latin typeface="新宋体" panose="02010609030101010101" pitchFamily="49" charset="-122"/>
                <a:ea typeface="新宋体" panose="02010609030101010101" pitchFamily="49" charset="-122"/>
              </a:rPr>
              <a:t>,</a:t>
            </a:r>
            <a:r>
              <a:rPr lang="zh-CN" altLang="en-US" sz="2000" dirty="0">
                <a:solidFill>
                  <a:schemeClr val="hlink"/>
                </a:solidFill>
                <a:latin typeface="新宋体" panose="02010609030101010101" pitchFamily="49" charset="-122"/>
                <a:ea typeface="新宋体" panose="02010609030101010101" pitchFamily="49" charset="-122"/>
              </a:rPr>
              <a:t>电器仪表，空调等</a:t>
            </a:r>
            <a:endParaRPr lang="zh-CN" altLang="en-US" sz="2000" dirty="0">
              <a:solidFill>
                <a:schemeClr val="hlink"/>
              </a:solidFill>
              <a:latin typeface="新宋体" panose="02010609030101010101" pitchFamily="49" charset="-122"/>
              <a:ea typeface="新宋体" panose="02010609030101010101" pitchFamily="49" charset="-122"/>
            </a:endParaRPr>
          </a:p>
        </p:txBody>
      </p:sp>
      <p:graphicFrame>
        <p:nvGraphicFramePr>
          <p:cNvPr id="7170" name="Object 5"/>
          <p:cNvGraphicFramePr/>
          <p:nvPr/>
        </p:nvGraphicFramePr>
        <p:xfrm>
          <a:off x="4283075" y="3429000"/>
          <a:ext cx="2987675" cy="3276600"/>
        </p:xfrm>
        <a:graphic>
          <a:graphicData uri="http://schemas.openxmlformats.org/presentationml/2006/ole">
            <mc:AlternateContent xmlns:mc="http://schemas.openxmlformats.org/markup-compatibility/2006">
              <mc:Choice xmlns:v="urn:schemas-microsoft-com:vml" Requires="v">
                <p:oleObj spid="_x0000_s3083" name="" r:id="rId1" imgW="3448050" imgH="3781425" progId="PBrush">
                  <p:embed/>
                </p:oleObj>
              </mc:Choice>
              <mc:Fallback>
                <p:oleObj name="" r:id="rId1" imgW="3448050" imgH="3781425" progId="PBrush">
                  <p:embed/>
                  <p:pic>
                    <p:nvPicPr>
                      <p:cNvPr id="0" name="图片 3082"/>
                      <p:cNvPicPr/>
                      <p:nvPr/>
                    </p:nvPicPr>
                    <p:blipFill>
                      <a:blip r:embed="rId2"/>
                      <a:stretch>
                        <a:fillRect/>
                      </a:stretch>
                    </p:blipFill>
                    <p:spPr>
                      <a:xfrm>
                        <a:off x="4283075" y="3429000"/>
                        <a:ext cx="2987675" cy="3276600"/>
                      </a:xfrm>
                      <a:prstGeom prst="rect">
                        <a:avLst/>
                      </a:prstGeom>
                      <a:noFill/>
                      <a:ln w="38100">
                        <a:noFill/>
                        <a:miter/>
                      </a:ln>
                    </p:spPr>
                  </p:pic>
                </p:oleObj>
              </mc:Fallback>
            </mc:AlternateContent>
          </a:graphicData>
        </a:graphic>
      </p:graphicFrame>
      <p:sp>
        <p:nvSpPr>
          <p:cNvPr id="7174" name="Text Box 6"/>
          <p:cNvSpPr txBox="1"/>
          <p:nvPr/>
        </p:nvSpPr>
        <p:spPr>
          <a:xfrm>
            <a:off x="3581400" y="4343400"/>
            <a:ext cx="869950" cy="366713"/>
          </a:xfrm>
          <a:prstGeom prst="rect">
            <a:avLst/>
          </a:prstGeom>
          <a:noFill/>
          <a:ln w="9525">
            <a:noFill/>
          </a:ln>
        </p:spPr>
        <p:txBody>
          <a:bodyPr wrap="none">
            <a:spAutoFit/>
          </a:bodyPr>
          <a:p>
            <a:pPr algn="ctr"/>
            <a:r>
              <a:rPr lang="zh-CN" altLang="en-US" dirty="0">
                <a:latin typeface="新宋体" panose="02010609030101010101" pitchFamily="49" charset="-122"/>
                <a:ea typeface="新宋体" panose="02010609030101010101" pitchFamily="49" charset="-122"/>
              </a:rPr>
              <a:t>仪表盘</a:t>
            </a:r>
            <a:endParaRPr lang="zh-CN" altLang="en-US" dirty="0">
              <a:latin typeface="新宋体" panose="02010609030101010101" pitchFamily="49" charset="-122"/>
              <a:ea typeface="新宋体" panose="02010609030101010101" pitchFamily="49" charset="-122"/>
            </a:endParaRPr>
          </a:p>
        </p:txBody>
      </p:sp>
      <p:sp>
        <p:nvSpPr>
          <p:cNvPr id="7175" name="Text Box 7"/>
          <p:cNvSpPr txBox="1"/>
          <p:nvPr/>
        </p:nvSpPr>
        <p:spPr>
          <a:xfrm>
            <a:off x="3429000" y="4876800"/>
            <a:ext cx="1098550" cy="366713"/>
          </a:xfrm>
          <a:prstGeom prst="rect">
            <a:avLst/>
          </a:prstGeom>
          <a:noFill/>
          <a:ln w="9525">
            <a:noFill/>
          </a:ln>
        </p:spPr>
        <p:txBody>
          <a:bodyPr>
            <a:spAutoFit/>
          </a:bodyPr>
          <a:p>
            <a:pPr algn="ctr"/>
            <a:r>
              <a:rPr lang="zh-CN" altLang="en-US" dirty="0">
                <a:solidFill>
                  <a:schemeClr val="hlink"/>
                </a:solidFill>
                <a:latin typeface="新宋体" panose="02010609030101010101" pitchFamily="49" charset="-122"/>
                <a:ea typeface="新宋体" panose="02010609030101010101" pitchFamily="49" charset="-122"/>
              </a:rPr>
              <a:t>空调风道</a:t>
            </a:r>
            <a:endParaRPr lang="zh-CN" altLang="en-US" dirty="0">
              <a:solidFill>
                <a:schemeClr val="hlink"/>
              </a:solidFill>
              <a:latin typeface="新宋体" panose="02010609030101010101" pitchFamily="49" charset="-122"/>
              <a:ea typeface="新宋体" panose="02010609030101010101" pitchFamily="49" charset="-122"/>
            </a:endParaRPr>
          </a:p>
        </p:txBody>
      </p:sp>
      <p:sp>
        <p:nvSpPr>
          <p:cNvPr id="7176" name="Text Box 8"/>
          <p:cNvSpPr txBox="1"/>
          <p:nvPr/>
        </p:nvSpPr>
        <p:spPr>
          <a:xfrm>
            <a:off x="7315200" y="3962400"/>
            <a:ext cx="184150" cy="457200"/>
          </a:xfrm>
          <a:prstGeom prst="rect">
            <a:avLst/>
          </a:prstGeom>
          <a:noFill/>
          <a:ln w="9525">
            <a:noFill/>
          </a:ln>
        </p:spPr>
        <p:txBody>
          <a:bodyPr>
            <a:spAutoFit/>
          </a:bodyPr>
          <a:p>
            <a:pPr algn="ctr">
              <a:spcBef>
                <a:spcPct val="50000"/>
              </a:spcBef>
            </a:pPr>
            <a:endParaRPr lang="zh-CN" altLang="zh-CN" sz="2400" dirty="0">
              <a:latin typeface="新宋体" panose="02010609030101010101" pitchFamily="49" charset="-122"/>
              <a:ea typeface="新宋体" panose="02010609030101010101" pitchFamily="49" charset="-122"/>
            </a:endParaRPr>
          </a:p>
        </p:txBody>
      </p:sp>
      <p:sp>
        <p:nvSpPr>
          <p:cNvPr id="7177" name="Text Box 9"/>
          <p:cNvSpPr txBox="1"/>
          <p:nvPr/>
        </p:nvSpPr>
        <p:spPr>
          <a:xfrm>
            <a:off x="7162800" y="3962400"/>
            <a:ext cx="641350" cy="366713"/>
          </a:xfrm>
          <a:prstGeom prst="rect">
            <a:avLst/>
          </a:prstGeom>
          <a:noFill/>
          <a:ln w="9525">
            <a:noFill/>
          </a:ln>
        </p:spPr>
        <p:txBody>
          <a:bodyPr wrap="none">
            <a:spAutoFit/>
          </a:bodyPr>
          <a:p>
            <a:pPr algn="ctr"/>
            <a:r>
              <a:rPr lang="zh-CN" altLang="en-US" dirty="0">
                <a:solidFill>
                  <a:srgbClr val="0099FF"/>
                </a:solidFill>
                <a:latin typeface="新宋体" panose="02010609030101010101" pitchFamily="49" charset="-122"/>
                <a:ea typeface="新宋体" panose="02010609030101010101" pitchFamily="49" charset="-122"/>
              </a:rPr>
              <a:t>坐椅</a:t>
            </a:r>
            <a:endParaRPr lang="zh-CN" altLang="en-US" dirty="0">
              <a:solidFill>
                <a:srgbClr val="0099FF"/>
              </a:solidFill>
              <a:latin typeface="新宋体" panose="02010609030101010101" pitchFamily="49" charset="-122"/>
              <a:ea typeface="新宋体" panose="02010609030101010101" pitchFamily="49" charset="-122"/>
            </a:endParaRPr>
          </a:p>
        </p:txBody>
      </p:sp>
      <p:sp>
        <p:nvSpPr>
          <p:cNvPr id="7178" name="Text Box 10"/>
          <p:cNvSpPr txBox="1"/>
          <p:nvPr/>
        </p:nvSpPr>
        <p:spPr>
          <a:xfrm>
            <a:off x="7162800" y="5486400"/>
            <a:ext cx="869950" cy="366713"/>
          </a:xfrm>
          <a:prstGeom prst="rect">
            <a:avLst/>
          </a:prstGeom>
          <a:noFill/>
          <a:ln w="9525">
            <a:noFill/>
          </a:ln>
        </p:spPr>
        <p:txBody>
          <a:bodyPr wrap="none">
            <a:spAutoFit/>
          </a:bodyPr>
          <a:p>
            <a:pPr algn="ctr"/>
            <a:r>
              <a:rPr lang="zh-CN" altLang="en-US" dirty="0">
                <a:solidFill>
                  <a:srgbClr val="0099FF"/>
                </a:solidFill>
                <a:latin typeface="新宋体" panose="02010609030101010101" pitchFamily="49" charset="-122"/>
                <a:ea typeface="新宋体" panose="02010609030101010101" pitchFamily="49" charset="-122"/>
              </a:rPr>
              <a:t>扶手箱</a:t>
            </a:r>
            <a:endParaRPr lang="zh-CN" altLang="en-US" dirty="0">
              <a:solidFill>
                <a:srgbClr val="0099FF"/>
              </a:solidFill>
              <a:latin typeface="新宋体" panose="02010609030101010101" pitchFamily="49" charset="-122"/>
              <a:ea typeface="新宋体" panose="02010609030101010101" pitchFamily="49" charset="-122"/>
            </a:endParaRPr>
          </a:p>
        </p:txBody>
      </p:sp>
      <p:sp>
        <p:nvSpPr>
          <p:cNvPr id="7179" name="Text Box 11"/>
          <p:cNvSpPr txBox="1"/>
          <p:nvPr/>
        </p:nvSpPr>
        <p:spPr>
          <a:xfrm>
            <a:off x="3489325" y="5535613"/>
            <a:ext cx="793750" cy="336550"/>
          </a:xfrm>
          <a:prstGeom prst="rect">
            <a:avLst/>
          </a:prstGeom>
          <a:noFill/>
          <a:ln w="9525">
            <a:noFill/>
          </a:ln>
        </p:spPr>
        <p:txBody>
          <a:bodyPr wrap="none">
            <a:spAutoFit/>
          </a:bodyPr>
          <a:p>
            <a:pPr algn="ctr"/>
            <a:r>
              <a:rPr lang="zh-CN" altLang="en-US" sz="1600" dirty="0">
                <a:solidFill>
                  <a:schemeClr val="hlink"/>
                </a:solidFill>
                <a:latin typeface="新宋体" panose="02010609030101010101" pitchFamily="49" charset="-122"/>
                <a:ea typeface="新宋体" panose="02010609030101010101" pitchFamily="49" charset="-122"/>
              </a:rPr>
              <a:t>脚踏阀</a:t>
            </a:r>
            <a:endParaRPr lang="zh-CN" altLang="en-US" sz="1600" dirty="0">
              <a:solidFill>
                <a:schemeClr val="hlink"/>
              </a:solidFill>
              <a:latin typeface="新宋体" panose="02010609030101010101" pitchFamily="49" charset="-122"/>
              <a:ea typeface="新宋体" panose="02010609030101010101" pitchFamily="49" charset="-122"/>
            </a:endParaRPr>
          </a:p>
        </p:txBody>
      </p:sp>
      <p:sp>
        <p:nvSpPr>
          <p:cNvPr id="7180" name="Text Box 12"/>
          <p:cNvSpPr txBox="1"/>
          <p:nvPr/>
        </p:nvSpPr>
        <p:spPr>
          <a:xfrm>
            <a:off x="4724400" y="4114800"/>
            <a:ext cx="869950" cy="366713"/>
          </a:xfrm>
          <a:prstGeom prst="rect">
            <a:avLst/>
          </a:prstGeom>
          <a:noFill/>
          <a:ln w="9525">
            <a:noFill/>
          </a:ln>
        </p:spPr>
        <p:txBody>
          <a:bodyPr wrap="none">
            <a:spAutoFit/>
          </a:bodyPr>
          <a:p>
            <a:pPr algn="ctr"/>
            <a:r>
              <a:rPr lang="zh-CN" altLang="en-US" dirty="0">
                <a:solidFill>
                  <a:srgbClr val="FF0000"/>
                </a:solidFill>
                <a:latin typeface="新宋体" panose="02010609030101010101" pitchFamily="49" charset="-122"/>
                <a:ea typeface="新宋体" panose="02010609030101010101" pitchFamily="49" charset="-122"/>
              </a:rPr>
              <a:t>扶手阀</a:t>
            </a:r>
            <a:endParaRPr lang="zh-CN" altLang="en-US" dirty="0">
              <a:solidFill>
                <a:srgbClr val="FF0000"/>
              </a:solidFill>
              <a:latin typeface="新宋体" panose="02010609030101010101" pitchFamily="49" charset="-122"/>
              <a:ea typeface="新宋体" panose="02010609030101010101" pitchFamily="49" charset="-122"/>
            </a:endParaRPr>
          </a:p>
        </p:txBody>
      </p:sp>
      <p:sp>
        <p:nvSpPr>
          <p:cNvPr id="7181" name="Text Box 13"/>
          <p:cNvSpPr txBox="1"/>
          <p:nvPr/>
        </p:nvSpPr>
        <p:spPr>
          <a:xfrm>
            <a:off x="7162800" y="4724400"/>
            <a:ext cx="1555750" cy="366713"/>
          </a:xfrm>
          <a:prstGeom prst="rect">
            <a:avLst/>
          </a:prstGeom>
          <a:noFill/>
          <a:ln w="9525">
            <a:noFill/>
          </a:ln>
        </p:spPr>
        <p:txBody>
          <a:bodyPr wrap="none">
            <a:spAutoFit/>
          </a:bodyPr>
          <a:p>
            <a:pPr algn="ctr"/>
            <a:r>
              <a:rPr lang="zh-CN" altLang="en-US" dirty="0">
                <a:solidFill>
                  <a:srgbClr val="FF0000"/>
                </a:solidFill>
                <a:latin typeface="新宋体" panose="02010609030101010101" pitchFamily="49" charset="-122"/>
                <a:ea typeface="新宋体" panose="02010609030101010101" pitchFamily="49" charset="-122"/>
              </a:rPr>
              <a:t>安全操作手柄</a:t>
            </a:r>
            <a:endParaRPr lang="zh-CN" altLang="en-US" dirty="0">
              <a:solidFill>
                <a:srgbClr val="FF0000"/>
              </a:solidFill>
              <a:latin typeface="新宋体" panose="02010609030101010101" pitchFamily="49" charset="-122"/>
              <a:ea typeface="新宋体" panose="02010609030101010101" pitchFamily="49" charset="-122"/>
            </a:endParaRPr>
          </a:p>
        </p:txBody>
      </p:sp>
      <p:sp>
        <p:nvSpPr>
          <p:cNvPr id="7182" name="Line 14"/>
          <p:cNvSpPr/>
          <p:nvPr/>
        </p:nvSpPr>
        <p:spPr>
          <a:xfrm>
            <a:off x="4114800" y="4648200"/>
            <a:ext cx="838200" cy="381000"/>
          </a:xfrm>
          <a:prstGeom prst="line">
            <a:avLst/>
          </a:prstGeom>
          <a:ln w="9525" cap="flat" cmpd="sng">
            <a:solidFill>
              <a:srgbClr val="FF00FF"/>
            </a:solidFill>
            <a:prstDash val="solid"/>
            <a:headEnd type="none" w="med" len="med"/>
            <a:tailEnd type="triangle" w="med" len="med"/>
          </a:ln>
        </p:spPr>
      </p:sp>
      <p:sp>
        <p:nvSpPr>
          <p:cNvPr id="7183" name="Line 15"/>
          <p:cNvSpPr/>
          <p:nvPr/>
        </p:nvSpPr>
        <p:spPr>
          <a:xfrm>
            <a:off x="4114800" y="5181600"/>
            <a:ext cx="685800" cy="0"/>
          </a:xfrm>
          <a:prstGeom prst="line">
            <a:avLst/>
          </a:prstGeom>
          <a:ln w="9525" cap="flat" cmpd="sng">
            <a:solidFill>
              <a:srgbClr val="FF0000"/>
            </a:solidFill>
            <a:prstDash val="solid"/>
            <a:headEnd type="none" w="med" len="med"/>
            <a:tailEnd type="triangle" w="med" len="med"/>
          </a:ln>
        </p:spPr>
      </p:sp>
      <p:sp>
        <p:nvSpPr>
          <p:cNvPr id="7184" name="Line 16"/>
          <p:cNvSpPr/>
          <p:nvPr/>
        </p:nvSpPr>
        <p:spPr>
          <a:xfrm>
            <a:off x="4038600" y="5715000"/>
            <a:ext cx="1066800" cy="228600"/>
          </a:xfrm>
          <a:prstGeom prst="line">
            <a:avLst/>
          </a:prstGeom>
          <a:ln w="9525" cap="flat" cmpd="sng">
            <a:solidFill>
              <a:srgbClr val="FF0000"/>
            </a:solidFill>
            <a:prstDash val="solid"/>
            <a:headEnd type="none" w="med" len="med"/>
            <a:tailEnd type="triangle" w="med" len="med"/>
          </a:ln>
        </p:spPr>
      </p:sp>
      <p:sp>
        <p:nvSpPr>
          <p:cNvPr id="7185" name="Line 17"/>
          <p:cNvSpPr/>
          <p:nvPr/>
        </p:nvSpPr>
        <p:spPr>
          <a:xfrm flipH="1">
            <a:off x="6400800" y="4191000"/>
            <a:ext cx="914400" cy="381000"/>
          </a:xfrm>
          <a:prstGeom prst="line">
            <a:avLst/>
          </a:prstGeom>
          <a:ln w="9525" cap="flat" cmpd="sng">
            <a:solidFill>
              <a:srgbClr val="FF0000"/>
            </a:solidFill>
            <a:prstDash val="solid"/>
            <a:headEnd type="none" w="med" len="med"/>
            <a:tailEnd type="triangle" w="med" len="med"/>
          </a:ln>
        </p:spPr>
      </p:sp>
      <p:sp>
        <p:nvSpPr>
          <p:cNvPr id="7186" name="Line 18"/>
          <p:cNvSpPr/>
          <p:nvPr/>
        </p:nvSpPr>
        <p:spPr>
          <a:xfrm flipH="1" flipV="1">
            <a:off x="6324600" y="5638800"/>
            <a:ext cx="838200" cy="76200"/>
          </a:xfrm>
          <a:prstGeom prst="line">
            <a:avLst/>
          </a:prstGeom>
          <a:ln w="9525" cap="flat" cmpd="sng">
            <a:solidFill>
              <a:srgbClr val="FF0000"/>
            </a:solidFill>
            <a:prstDash val="solid"/>
            <a:headEnd type="none" w="med" len="med"/>
            <a:tailEnd type="triangle" w="med" len="med"/>
          </a:ln>
        </p:spPr>
      </p:sp>
      <p:sp>
        <p:nvSpPr>
          <p:cNvPr id="7187" name="Line 19"/>
          <p:cNvSpPr/>
          <p:nvPr/>
        </p:nvSpPr>
        <p:spPr>
          <a:xfrm flipH="1">
            <a:off x="5867400" y="5029200"/>
            <a:ext cx="1447800" cy="76200"/>
          </a:xfrm>
          <a:prstGeom prst="line">
            <a:avLst/>
          </a:prstGeom>
          <a:ln w="9525" cap="flat" cmpd="sng">
            <a:solidFill>
              <a:srgbClr val="FF00FF"/>
            </a:solidFill>
            <a:prstDash val="solid"/>
            <a:headEnd type="none" w="med" len="med"/>
            <a:tailEnd type="triangle" w="med" len="med"/>
          </a:ln>
        </p:spPr>
      </p:sp>
      <p:sp>
        <p:nvSpPr>
          <p:cNvPr id="7188" name="Line 20"/>
          <p:cNvSpPr/>
          <p:nvPr/>
        </p:nvSpPr>
        <p:spPr>
          <a:xfrm>
            <a:off x="5181600" y="4419600"/>
            <a:ext cx="304800" cy="457200"/>
          </a:xfrm>
          <a:prstGeom prst="line">
            <a:avLst/>
          </a:prstGeom>
          <a:ln w="9525" cap="flat" cmpd="sng">
            <a:solidFill>
              <a:srgbClr val="FF00FF"/>
            </a:solidFill>
            <a:prstDash val="solid"/>
            <a:headEnd type="none" w="med" len="med"/>
            <a:tailEnd type="triangle" w="med" len="med"/>
          </a:ln>
        </p:spPr>
      </p:sp>
      <p:sp>
        <p:nvSpPr>
          <p:cNvPr id="7189" name="Text Box 21"/>
          <p:cNvSpPr txBox="1"/>
          <p:nvPr/>
        </p:nvSpPr>
        <p:spPr>
          <a:xfrm>
            <a:off x="3124200" y="457200"/>
            <a:ext cx="2622550" cy="579438"/>
          </a:xfrm>
          <a:prstGeom prst="rect">
            <a:avLst/>
          </a:prstGeom>
          <a:noFill/>
          <a:ln w="9525">
            <a:noFill/>
          </a:ln>
        </p:spPr>
        <p:txBody>
          <a:bodyPr wrap="none">
            <a:spAutoFit/>
          </a:bodyPr>
          <a:p>
            <a:pPr algn="ctr"/>
            <a:r>
              <a:rPr lang="zh-CN" altLang="en-US" sz="3200" dirty="0">
                <a:solidFill>
                  <a:srgbClr val="FF0000"/>
                </a:solidFill>
                <a:latin typeface="新宋体" panose="02010609030101010101" pitchFamily="49" charset="-122"/>
                <a:ea typeface="新宋体" panose="02010609030101010101" pitchFamily="49" charset="-122"/>
              </a:rPr>
              <a:t>驾驶室（棚）</a:t>
            </a:r>
            <a:endParaRPr lang="zh-CN" altLang="en-US" sz="3200" dirty="0">
              <a:solidFill>
                <a:srgbClr val="FF0000"/>
              </a:solidFill>
              <a:latin typeface="新宋体" panose="02010609030101010101" pitchFamily="49" charset="-122"/>
              <a:ea typeface="新宋体" panose="02010609030101010101" pitchFamily="49" charset="-122"/>
            </a:endParaRPr>
          </a:p>
        </p:txBody>
      </p:sp>
      <p:sp>
        <p:nvSpPr>
          <p:cNvPr id="7190" name="灯片编号占位符 22"/>
          <p:cNvSpPr txBox="1">
            <a:spLocks noGrp="1"/>
          </p:cNvSpPr>
          <p:nvPr/>
        </p:nvSpPr>
        <p:spPr>
          <a:xfrm>
            <a:off x="6553200" y="6245225"/>
            <a:ext cx="2133600" cy="476250"/>
          </a:xfrm>
          <a:prstGeom prst="rect">
            <a:avLst/>
          </a:prstGeom>
          <a:noFill/>
          <a:ln w="9525">
            <a:noFill/>
          </a:ln>
        </p:spPr>
        <p:txBody>
          <a:bodyPr/>
          <a:p>
            <a:pPr algn="r"/>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82" name="Rectangle 2"/>
          <p:cNvSpPr/>
          <p:nvPr/>
        </p:nvSpPr>
        <p:spPr>
          <a:xfrm>
            <a:off x="533400" y="228600"/>
            <a:ext cx="7772400" cy="1143000"/>
          </a:xfrm>
          <a:prstGeom prst="rect">
            <a:avLst/>
          </a:prstGeom>
          <a:noFill/>
          <a:ln w="9525">
            <a:noFill/>
          </a:ln>
        </p:spPr>
        <p:txBody>
          <a:bodyPr/>
          <a:p>
            <a:r>
              <a:rPr lang="en-US" altLang="zh-CN" sz="2800" b="1" dirty="0">
                <a:solidFill>
                  <a:srgbClr val="6600FF"/>
                </a:solidFill>
                <a:latin typeface="新宋体" panose="02010609030101010101" pitchFamily="49" charset="-122"/>
                <a:ea typeface="新宋体" panose="02010609030101010101" pitchFamily="49" charset="-122"/>
              </a:rPr>
              <a:t>3.</a:t>
            </a:r>
            <a:r>
              <a:rPr lang="zh-CN" altLang="en-US" sz="2800" b="1" dirty="0">
                <a:solidFill>
                  <a:srgbClr val="6600FF"/>
                </a:solidFill>
                <a:latin typeface="新宋体" panose="02010609030101010101" pitchFamily="49" charset="-122"/>
                <a:ea typeface="新宋体" panose="02010609030101010101" pitchFamily="49" charset="-122"/>
              </a:rPr>
              <a:t>工作装置日常保养</a:t>
            </a:r>
            <a:endParaRPr lang="zh-CN" altLang="en-US" sz="2800" b="1" dirty="0">
              <a:solidFill>
                <a:srgbClr val="6600FF"/>
              </a:solidFill>
              <a:latin typeface="新宋体" panose="02010609030101010101" pitchFamily="49" charset="-122"/>
              <a:ea typeface="新宋体" panose="02010609030101010101" pitchFamily="49" charset="-122"/>
            </a:endParaRPr>
          </a:p>
        </p:txBody>
      </p:sp>
      <p:sp>
        <p:nvSpPr>
          <p:cNvPr id="71683" name="Rectangle 3"/>
          <p:cNvSpPr/>
          <p:nvPr/>
        </p:nvSpPr>
        <p:spPr>
          <a:xfrm>
            <a:off x="685800" y="914400"/>
            <a:ext cx="6400800" cy="1752600"/>
          </a:xfrm>
          <a:prstGeom prst="rect">
            <a:avLst/>
          </a:prstGeom>
          <a:noFill/>
          <a:ln w="9525">
            <a:noFill/>
          </a:ln>
        </p:spPr>
        <p:txBody>
          <a:bodyPr/>
          <a:p>
            <a:pPr marL="342900" indent="-342900">
              <a:spcBef>
                <a:spcPct val="20000"/>
              </a:spcBef>
            </a:pPr>
            <a:r>
              <a:rPr lang="en-US" altLang="zh-CN" dirty="0">
                <a:solidFill>
                  <a:srgbClr val="FF0000"/>
                </a:solidFill>
                <a:latin typeface="新宋体" panose="02010609030101010101" pitchFamily="49" charset="-122"/>
                <a:ea typeface="新宋体" panose="02010609030101010101" pitchFamily="49" charset="-122"/>
              </a:rPr>
              <a:t>●</a:t>
            </a:r>
            <a:r>
              <a:rPr lang="zh-CN" altLang="en-US" dirty="0">
                <a:solidFill>
                  <a:srgbClr val="FF0000"/>
                </a:solidFill>
                <a:latin typeface="新宋体" panose="02010609030101010101" pitchFamily="49" charset="-122"/>
                <a:ea typeface="新宋体" panose="02010609030101010101" pitchFamily="49" charset="-122"/>
              </a:rPr>
              <a:t>每天工作之前应检查螺栓连接处有没有松动，特别是铲斗侧 齿连接螺栓，以作必要的处理。</a:t>
            </a:r>
            <a:endParaRPr lang="zh-CN" altLang="en-US" dirty="0">
              <a:solidFill>
                <a:srgbClr val="FF0000"/>
              </a:solidFill>
              <a:latin typeface="新宋体" panose="02010609030101010101" pitchFamily="49" charset="-122"/>
              <a:ea typeface="新宋体" panose="02010609030101010101" pitchFamily="49" charset="-122"/>
            </a:endParaRPr>
          </a:p>
          <a:p>
            <a:pPr marL="342900" indent="-342900">
              <a:spcBef>
                <a:spcPct val="20000"/>
              </a:spcBef>
            </a:pPr>
            <a:r>
              <a:rPr lang="zh-CN" altLang="en-US" dirty="0">
                <a:solidFill>
                  <a:srgbClr val="FF0000"/>
                </a:solidFill>
                <a:latin typeface="新宋体" panose="02010609030101010101" pitchFamily="49" charset="-122"/>
                <a:ea typeface="新宋体" panose="02010609030101010101" pitchFamily="49" charset="-122"/>
              </a:rPr>
              <a:t>●每天工作之前应检查铲斗斗齿卡销及卡套的连接情况。</a:t>
            </a:r>
            <a:endParaRPr lang="zh-CN" altLang="en-US" dirty="0">
              <a:solidFill>
                <a:srgbClr val="FF0000"/>
              </a:solidFill>
              <a:latin typeface="新宋体" panose="02010609030101010101" pitchFamily="49" charset="-122"/>
              <a:ea typeface="新宋体" panose="02010609030101010101" pitchFamily="49" charset="-122"/>
            </a:endParaRPr>
          </a:p>
          <a:p>
            <a:pPr marL="342900" indent="-342900">
              <a:spcBef>
                <a:spcPct val="20000"/>
              </a:spcBef>
            </a:pPr>
            <a:r>
              <a:rPr lang="zh-CN" altLang="en-US" dirty="0">
                <a:solidFill>
                  <a:srgbClr val="FF0000"/>
                </a:solidFill>
                <a:latin typeface="新宋体" panose="02010609030101010101" pitchFamily="49" charset="-122"/>
                <a:ea typeface="新宋体" panose="02010609030101010101" pitchFamily="49" charset="-122"/>
              </a:rPr>
              <a:t>●各铰接点应定时加注润滑脂。</a:t>
            </a:r>
            <a:endParaRPr lang="zh-CN" altLang="en-US" dirty="0">
              <a:solidFill>
                <a:srgbClr val="FF0000"/>
              </a:solidFill>
              <a:latin typeface="新宋体" panose="02010609030101010101" pitchFamily="49" charset="-122"/>
              <a:ea typeface="新宋体" panose="02010609030101010101" pitchFamily="49" charset="-122"/>
            </a:endParaRPr>
          </a:p>
          <a:p>
            <a:pPr marL="342900" indent="-342900">
              <a:spcBef>
                <a:spcPct val="20000"/>
              </a:spcBef>
            </a:pPr>
            <a:r>
              <a:rPr lang="zh-CN" altLang="en-US" dirty="0">
                <a:solidFill>
                  <a:srgbClr val="FF0000"/>
                </a:solidFill>
                <a:latin typeface="新宋体" panose="02010609030101010101" pitchFamily="49" charset="-122"/>
                <a:ea typeface="新宋体" panose="02010609030101010101" pitchFamily="49" charset="-122"/>
              </a:rPr>
              <a:t>●在工作中，尽量避免铲斗承受横向力，尤其是横向的冲击力，   该力对结构件的破坏性极大，包括动臂，斗杆以及上平台的铰支座。</a:t>
            </a:r>
            <a:endParaRPr lang="zh-CN" altLang="en-US" dirty="0">
              <a:solidFill>
                <a:srgbClr val="FF0000"/>
              </a:solidFill>
              <a:latin typeface="新宋体" panose="02010609030101010101" pitchFamily="49" charset="-122"/>
              <a:ea typeface="新宋体" panose="02010609030101010101" pitchFamily="49" charset="-122"/>
            </a:endParaRPr>
          </a:p>
          <a:p>
            <a:pPr marL="342900" indent="-342900">
              <a:spcBef>
                <a:spcPct val="20000"/>
              </a:spcBef>
            </a:pPr>
            <a:r>
              <a:rPr lang="zh-CN" altLang="en-US" dirty="0">
                <a:solidFill>
                  <a:srgbClr val="FF0000"/>
                </a:solidFill>
                <a:latin typeface="新宋体" panose="02010609030101010101" pitchFamily="49" charset="-122"/>
                <a:ea typeface="新宋体" panose="02010609030101010101" pitchFamily="49" charset="-122"/>
              </a:rPr>
              <a:t>●明确挖掘机的使用工况。</a:t>
            </a:r>
            <a:endParaRPr lang="zh-CN" altLang="en-US" dirty="0">
              <a:solidFill>
                <a:srgbClr val="FF0000"/>
              </a:solidFill>
              <a:latin typeface="新宋体" panose="02010609030101010101" pitchFamily="49" charset="-122"/>
              <a:ea typeface="新宋体" panose="02010609030101010101" pitchFamily="49" charset="-122"/>
            </a:endParaRPr>
          </a:p>
          <a:p>
            <a:pPr marL="342900" indent="-342900">
              <a:spcBef>
                <a:spcPct val="20000"/>
              </a:spcBef>
            </a:pPr>
            <a:endParaRPr lang="en-US" altLang="zh-CN" dirty="0">
              <a:solidFill>
                <a:srgbClr val="FF0000"/>
              </a:solidFill>
              <a:latin typeface="新宋体" panose="02010609030101010101" pitchFamily="49" charset="-122"/>
              <a:ea typeface="新宋体" panose="02010609030101010101" pitchFamily="49" charset="-122"/>
            </a:endParaRPr>
          </a:p>
        </p:txBody>
      </p:sp>
      <p:sp>
        <p:nvSpPr>
          <p:cNvPr id="71684" name="灯片编号占位符 4"/>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706" name="标题 1"/>
          <p:cNvSpPr>
            <a:spLocks noGrp="1"/>
          </p:cNvSpPr>
          <p:nvPr>
            <p:ph type="title"/>
          </p:nvPr>
        </p:nvSpPr>
        <p:spPr>
          <a:ln/>
        </p:spPr>
        <p:txBody>
          <a:bodyPr vert="horz" wrap="square" lIns="91440" tIns="45720" rIns="91440" bIns="45720" anchor="ctr" anchorCtr="0"/>
          <a:p>
            <a:r>
              <a:rPr lang="zh-CN" altLang="en-US" dirty="0">
                <a:latin typeface="新宋体" panose="02010609030101010101" pitchFamily="49" charset="-122"/>
                <a:ea typeface="新宋体" panose="02010609030101010101" pitchFamily="49" charset="-122"/>
              </a:rPr>
              <a:t>挖掘机模拟系统的熟悉</a:t>
            </a:r>
            <a:endParaRPr lang="zh-CN" altLang="en-US" dirty="0">
              <a:latin typeface="新宋体" panose="02010609030101010101" pitchFamily="49" charset="-122"/>
              <a:ea typeface="新宋体" panose="02010609030101010101" pitchFamily="49" charset="-122"/>
            </a:endParaRPr>
          </a:p>
        </p:txBody>
      </p:sp>
      <p:sp>
        <p:nvSpPr>
          <p:cNvPr id="72707" name="灯片编号占位符 3"/>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pic>
        <p:nvPicPr>
          <p:cNvPr id="72708" name="Picture 2"/>
          <p:cNvPicPr>
            <a:picLocks noChangeAspect="1"/>
          </p:cNvPicPr>
          <p:nvPr/>
        </p:nvPicPr>
        <p:blipFill>
          <a:blip r:embed="rId1"/>
          <a:stretch>
            <a:fillRect/>
          </a:stretch>
        </p:blipFill>
        <p:spPr>
          <a:xfrm>
            <a:off x="0" y="1371600"/>
            <a:ext cx="9144000" cy="4191000"/>
          </a:xfrm>
          <a:prstGeom prst="rect">
            <a:avLst/>
          </a:prstGeom>
          <a:noFill/>
          <a:ln w="9525">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3730" name="灯片编号占位符 4"/>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pic>
        <p:nvPicPr>
          <p:cNvPr id="73731" name="Picture 2"/>
          <p:cNvPicPr>
            <a:picLocks noChangeAspect="1"/>
          </p:cNvPicPr>
          <p:nvPr/>
        </p:nvPicPr>
        <p:blipFill>
          <a:blip r:embed="rId1"/>
          <a:stretch>
            <a:fillRect/>
          </a:stretch>
        </p:blipFill>
        <p:spPr>
          <a:xfrm>
            <a:off x="0" y="0"/>
            <a:ext cx="9144000" cy="6858000"/>
          </a:xfrm>
          <a:prstGeom prst="rect">
            <a:avLst/>
          </a:prstGeom>
          <a:noFill/>
          <a:ln w="9525">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4" name="灯片编号占位符 4"/>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pic>
        <p:nvPicPr>
          <p:cNvPr id="74755" name="Picture 2"/>
          <p:cNvPicPr>
            <a:picLocks noChangeAspect="1"/>
          </p:cNvPicPr>
          <p:nvPr/>
        </p:nvPicPr>
        <p:blipFill>
          <a:blip r:embed="rId1"/>
          <a:stretch>
            <a:fillRect/>
          </a:stretch>
        </p:blipFill>
        <p:spPr>
          <a:xfrm>
            <a:off x="0" y="0"/>
            <a:ext cx="9144000" cy="6858000"/>
          </a:xfrm>
          <a:prstGeom prst="rect">
            <a:avLst/>
          </a:prstGeom>
          <a:noFill/>
          <a:ln w="9525">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5778" name="灯片编号占位符 4"/>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pic>
        <p:nvPicPr>
          <p:cNvPr id="75779" name="Picture 2" descr="C:\Users\Administrator\Desktop\微信图片_20180113213143.jpg"/>
          <p:cNvPicPr>
            <a:picLocks noChangeAspect="1"/>
          </p:cNvPicPr>
          <p:nvPr/>
        </p:nvPicPr>
        <p:blipFill>
          <a:blip r:embed="rId1"/>
          <a:stretch>
            <a:fillRect/>
          </a:stretch>
        </p:blipFill>
        <p:spPr>
          <a:xfrm>
            <a:off x="0" y="0"/>
            <a:ext cx="9144000" cy="6858000"/>
          </a:xfrm>
          <a:prstGeom prst="rect">
            <a:avLst/>
          </a:prstGeom>
          <a:noFill/>
          <a:ln w="9525">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6802" name="灯片编号占位符 4"/>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pic>
        <p:nvPicPr>
          <p:cNvPr id="76803" name="Picture 2" descr="C:\Users\Administrator\Desktop\微信图片_20180113213147.jpg"/>
          <p:cNvPicPr>
            <a:picLocks noChangeAspect="1"/>
          </p:cNvPicPr>
          <p:nvPr/>
        </p:nvPicPr>
        <p:blipFill>
          <a:blip r:embed="rId1"/>
          <a:stretch>
            <a:fillRect/>
          </a:stretch>
        </p:blipFill>
        <p:spPr>
          <a:xfrm>
            <a:off x="0" y="0"/>
            <a:ext cx="9144000" cy="6858000"/>
          </a:xfrm>
          <a:prstGeom prst="rect">
            <a:avLst/>
          </a:prstGeom>
          <a:noFill/>
          <a:ln w="9525">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7826" name="灯片编号占位符 4"/>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8850" name="灯片编号占位符 4"/>
          <p:cNvSpPr txBox="1">
            <a:spLocks noGrp="1"/>
          </p:cNvSpPr>
          <p:nvPr>
            <p:ph type="sldNum" sz="quarter" idx="4"/>
          </p:nvPr>
        </p:nvSpPr>
        <p:spPr>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zh-CN" sz="1400" dirty="0">
                <a:latin typeface="新宋体" panose="02010609030101010101" pitchFamily="49" charset="-122"/>
                <a:ea typeface="新宋体" panose="02010609030101010101" pitchFamily="49" charset="-122"/>
              </a:rPr>
            </a:fld>
            <a:endParaRPr lang="en-US" altLang="zh-CN" sz="1400" dirty="0">
              <a:latin typeface="新宋体" panose="02010609030101010101" pitchFamily="49" charset="-122"/>
              <a:ea typeface="新宋体" panose="02010609030101010101" pitchFamily="49" charset="-122"/>
            </a:endParaRPr>
          </a:p>
        </p:txBody>
      </p:sp>
    </p:spTree>
  </p:cSld>
  <p:clrMapOvr>
    <a:masterClrMapping/>
  </p:clrMapOvr>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7003</Words>
  <Application>WPS 演示</Application>
  <PresentationFormat/>
  <Paragraphs>538</Paragraphs>
  <Slides>62</Slides>
  <Notes>3</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8</vt:i4>
      </vt:variant>
      <vt:variant>
        <vt:lpstr>幻灯片标题</vt:lpstr>
      </vt:variant>
      <vt:variant>
        <vt:i4>62</vt:i4>
      </vt:variant>
    </vt:vector>
  </HeadingPairs>
  <TitlesOfParts>
    <vt:vector size="80" baseType="lpstr">
      <vt:lpstr>Arial</vt:lpstr>
      <vt:lpstr>宋体</vt:lpstr>
      <vt:lpstr>Wingdings</vt:lpstr>
      <vt:lpstr>Calibri</vt:lpstr>
      <vt:lpstr>新宋体</vt:lpstr>
      <vt:lpstr>方正超粗黑简体</vt:lpstr>
      <vt:lpstr>黑体</vt:lpstr>
      <vt:lpstr>微软雅黑</vt:lpstr>
      <vt:lpstr>Arial Unicode MS</vt:lpstr>
      <vt:lpstr>默认设计模板</vt:lpstr>
      <vt:lpstr>PBrush</vt:lpstr>
      <vt:lpstr>PBrush</vt:lpstr>
      <vt:lpstr>PBrush</vt:lpstr>
      <vt:lpstr>PBrush</vt:lpstr>
      <vt:lpstr>PBrush</vt:lpstr>
      <vt:lpstr>PBrush</vt:lpstr>
      <vt:lpstr>PBrush</vt:lpstr>
      <vt:lpstr>PBrush</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郭江波</cp:lastModifiedBy>
  <cp:revision>195</cp:revision>
  <dcterms:created xsi:type="dcterms:W3CDTF">2018-01-21T07:03:41Z</dcterms:created>
  <dcterms:modified xsi:type="dcterms:W3CDTF">2024-01-26T03:33:01Z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KSOProductBuildVer">
    <vt:lpwstr>2052-12.1.0.16250</vt:lpwstr>
  </property>
  <property fmtid="{D5CDD505-2E9C-101B-9397-08002B2CF9AE}" pid="4" name="ICV">
    <vt:lpwstr>38623205E5C44E84A139B373211E4CA9_13</vt:lpwstr>
  </property>
</Properties>
</file>